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5" r:id="rId4"/>
  </p:sldMasterIdLst>
  <p:notesMasterIdLst>
    <p:notesMasterId r:id="rId31"/>
  </p:notesMasterIdLst>
  <p:handoutMasterIdLst>
    <p:handoutMasterId r:id="rId32"/>
  </p:handoutMasterIdLst>
  <p:sldIdLst>
    <p:sldId id="2142531651" r:id="rId5"/>
    <p:sldId id="2142531707" r:id="rId6"/>
    <p:sldId id="2142531710" r:id="rId7"/>
    <p:sldId id="2142531711" r:id="rId8"/>
    <p:sldId id="2142531712" r:id="rId9"/>
    <p:sldId id="2142531713" r:id="rId10"/>
    <p:sldId id="2142531699" r:id="rId11"/>
    <p:sldId id="2142531700" r:id="rId12"/>
    <p:sldId id="2142531704" r:id="rId13"/>
    <p:sldId id="2142531698" r:id="rId14"/>
    <p:sldId id="2142531640" r:id="rId15"/>
    <p:sldId id="2142531677" r:id="rId16"/>
    <p:sldId id="2142531678" r:id="rId17"/>
    <p:sldId id="2142531680" r:id="rId18"/>
    <p:sldId id="2142531714" r:id="rId19"/>
    <p:sldId id="2142531692" r:id="rId20"/>
    <p:sldId id="2142531715" r:id="rId21"/>
    <p:sldId id="2142531716" r:id="rId22"/>
    <p:sldId id="2142531717" r:id="rId23"/>
    <p:sldId id="2142531718" r:id="rId24"/>
    <p:sldId id="2142531719" r:id="rId25"/>
    <p:sldId id="2142531720" r:id="rId26"/>
    <p:sldId id="2142531636" r:id="rId27"/>
    <p:sldId id="2142531721" r:id="rId28"/>
    <p:sldId id="2142531722" r:id="rId29"/>
    <p:sldId id="2142531622" r:id="rId30"/>
  </p:sldIdLst>
  <p:sldSz cx="9144000" cy="5143500" type="screen16x9"/>
  <p:notesSz cx="6797675" cy="9926638"/>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158" userDrawn="1">
          <p15:clr>
            <a:srgbClr val="A4A3A4"/>
          </p15:clr>
        </p15:guide>
        <p15:guide id="2" pos="5443" userDrawn="1">
          <p15:clr>
            <a:srgbClr val="A4A3A4"/>
          </p15:clr>
        </p15:guide>
        <p15:guide id="3" orient="horz" pos="826" userDrawn="1">
          <p15:clr>
            <a:srgbClr val="A4A3A4"/>
          </p15:clr>
        </p15:guide>
        <p15:guide id="4" orient="horz" pos="3884" userDrawn="1">
          <p15:clr>
            <a:srgbClr val="A4A3A4"/>
          </p15:clr>
        </p15:guide>
        <p15:guide id="5" orient="horz" pos="187">
          <p15:clr>
            <a:srgbClr val="A4A3A4"/>
          </p15:clr>
        </p15:guide>
        <p15:guide id="6" orient="horz" pos="509" userDrawn="1">
          <p15:clr>
            <a:srgbClr val="A4A3A4"/>
          </p15:clr>
        </p15:guide>
        <p15:guide id="7" orient="horz" pos="2505" userDrawn="1">
          <p15:clr>
            <a:srgbClr val="A4A3A4"/>
          </p15:clr>
        </p15:guide>
        <p15:guide id="8" orient="horz" pos="2278" userDrawn="1">
          <p15:clr>
            <a:srgbClr val="A4A3A4"/>
          </p15:clr>
        </p15:guide>
        <p15:guide id="9" pos="2767" userDrawn="1">
          <p15:clr>
            <a:srgbClr val="A4A3A4"/>
          </p15:clr>
        </p15:guide>
        <p15:guide id="10" pos="3878" userDrawn="1">
          <p15:clr>
            <a:srgbClr val="A4A3A4"/>
          </p15:clr>
        </p15:guide>
        <p15:guide id="11" pos="1429" userDrawn="1">
          <p15:clr>
            <a:srgbClr val="A4A3A4"/>
          </p15:clr>
        </p15:guide>
        <p15:guide id="12" pos="1497" userDrawn="1">
          <p15:clr>
            <a:srgbClr val="A4A3A4"/>
          </p15:clr>
        </p15:guide>
        <p15:guide id="13" pos="4127" userDrawn="1">
          <p15:clr>
            <a:srgbClr val="A4A3A4"/>
          </p15:clr>
        </p15:guide>
        <p15:guide id="14" pos="4195" userDrawn="1">
          <p15:clr>
            <a:srgbClr val="A4A3A4"/>
          </p15:clr>
        </p15:guide>
        <p15:guide id="15" orient="horz" pos="290" userDrawn="1">
          <p15:clr>
            <a:srgbClr val="A4A3A4"/>
          </p15:clr>
        </p15:guide>
        <p15:guide id="16" orient="horz" pos="690">
          <p15:clr>
            <a:srgbClr val="A4A3A4"/>
          </p15:clr>
        </p15:guide>
        <p15:guide id="17" orient="horz" pos="2958">
          <p15:clr>
            <a:srgbClr val="A4A3A4"/>
          </p15:clr>
        </p15:guide>
        <p15:guide id="18" orient="horz" pos="146">
          <p15:clr>
            <a:srgbClr val="A4A3A4"/>
          </p15:clr>
        </p15:guide>
        <p15:guide id="19" orient="horz" pos="554">
          <p15:clr>
            <a:srgbClr val="A4A3A4"/>
          </p15:clr>
        </p15:guide>
        <p15:guide id="20" orient="horz" pos="2187" userDrawn="1">
          <p15:clr>
            <a:srgbClr val="A4A3A4"/>
          </p15:clr>
        </p15:guide>
        <p15:guide id="21" orient="horz" pos="1847" userDrawn="1">
          <p15:clr>
            <a:srgbClr val="A4A3A4"/>
          </p15:clr>
        </p15:guide>
        <p15:guide id="22" orient="horz" pos="3072">
          <p15:clr>
            <a:srgbClr val="A4A3A4"/>
          </p15:clr>
        </p15:guide>
        <p15:guide id="23" pos="5759">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 Webster" initials="WW" lastIdx="11" clrIdx="0">
    <p:extLst>
      <p:ext uri="{19B8F6BF-5375-455C-9EA6-DF929625EA0E}">
        <p15:presenceInfo xmlns:p15="http://schemas.microsoft.com/office/powerpoint/2012/main" userId="S::wwebster@oilandgasuk.co.uk::b1d02d08-5022-4da2-a840-7c80b9ee75a1" providerId="AD"/>
      </p:ext>
    </p:extLst>
  </p:cmAuthor>
  <p:cmAuthor id="2" name="Tricia Schooling" initials="TS" lastIdx="1" clrIdx="1">
    <p:extLst>
      <p:ext uri="{19B8F6BF-5375-455C-9EA6-DF929625EA0E}">
        <p15:presenceInfo xmlns:p15="http://schemas.microsoft.com/office/powerpoint/2012/main" userId="S::tschooling@oilandgasuk.co.uk::93c72e7d-3b3e-4b01-8d05-13da2db3ef39" providerId="AD"/>
      </p:ext>
    </p:extLst>
  </p:cmAuthor>
  <p:cmAuthor id="3" name="Graham, Gordon" initials="GG" lastIdx="1" clrIdx="2">
    <p:extLst>
      <p:ext uri="{19B8F6BF-5375-455C-9EA6-DF929625EA0E}">
        <p15:presenceInfo xmlns:p15="http://schemas.microsoft.com/office/powerpoint/2012/main" userId="S::Gordon.Graham@uk.bp.com::e0c909a7-dfb6-4987-970a-a06822fe70c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932B"/>
    <a:srgbClr val="C8E6E3"/>
    <a:srgbClr val="99B7BD"/>
    <a:srgbClr val="61C3C5"/>
    <a:srgbClr val="008884"/>
    <a:srgbClr val="2156A7"/>
    <a:srgbClr val="EBF6F5"/>
    <a:srgbClr val="FFFFFF"/>
    <a:srgbClr val="009F98"/>
    <a:srgbClr val="5025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89" autoAdjust="0"/>
    <p:restoredTop sz="90874" autoAdjust="0"/>
  </p:normalViewPr>
  <p:slideViewPr>
    <p:cSldViewPr snapToGrid="0">
      <p:cViewPr varScale="1">
        <p:scale>
          <a:sx n="118" d="100"/>
          <a:sy n="118" d="100"/>
        </p:scale>
        <p:origin x="486" y="120"/>
      </p:cViewPr>
      <p:guideLst>
        <p:guide pos="158"/>
        <p:guide pos="5443"/>
        <p:guide orient="horz" pos="826"/>
        <p:guide orient="horz" pos="3884"/>
        <p:guide orient="horz" pos="187"/>
        <p:guide orient="horz" pos="509"/>
        <p:guide orient="horz" pos="2505"/>
        <p:guide orient="horz" pos="2278"/>
        <p:guide pos="2767"/>
        <p:guide pos="3878"/>
        <p:guide pos="1429"/>
        <p:guide pos="1497"/>
        <p:guide pos="4127"/>
        <p:guide pos="4195"/>
        <p:guide orient="horz" pos="290"/>
        <p:guide orient="horz" pos="690"/>
        <p:guide orient="horz" pos="2958"/>
        <p:guide orient="horz" pos="146"/>
        <p:guide orient="horz" pos="554"/>
        <p:guide orient="horz" pos="2187"/>
        <p:guide orient="horz" pos="1847"/>
        <p:guide orient="horz" pos="3072"/>
        <p:guide pos="5759"/>
      </p:guideLst>
    </p:cSldViewPr>
  </p:slideViewPr>
  <p:notesTextViewPr>
    <p:cViewPr>
      <p:scale>
        <a:sx n="3" d="2"/>
        <a:sy n="3" d="2"/>
      </p:scale>
      <p:origin x="0" y="0"/>
    </p:cViewPr>
  </p:notesTextViewPr>
  <p:notesViewPr>
    <p:cSldViewPr snapToGrid="0">
      <p:cViewPr>
        <p:scale>
          <a:sx n="1" d="2"/>
          <a:sy n="1" d="2"/>
        </p:scale>
        <p:origin x="0" y="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icia Schooling" userId="93c72e7d-3b3e-4b01-8d05-13da2db3ef39" providerId="ADAL" clId="{B880035C-AD9B-4A98-96CE-2340A809155E}"/>
    <pc:docChg chg="modSld">
      <pc:chgData name="Tricia Schooling" userId="93c72e7d-3b3e-4b01-8d05-13da2db3ef39" providerId="ADAL" clId="{B880035C-AD9B-4A98-96CE-2340A809155E}" dt="2021-04-23T11:45:08.237" v="0"/>
      <pc:docMkLst>
        <pc:docMk/>
      </pc:docMkLst>
      <pc:sldChg chg="modSp mod">
        <pc:chgData name="Tricia Schooling" userId="93c72e7d-3b3e-4b01-8d05-13da2db3ef39" providerId="ADAL" clId="{B880035C-AD9B-4A98-96CE-2340A809155E}" dt="2021-04-23T11:45:08.237" v="0"/>
        <pc:sldMkLst>
          <pc:docMk/>
          <pc:sldMk cId="3160336839" sldId="2142531722"/>
        </pc:sldMkLst>
        <pc:spChg chg="mod">
          <ac:chgData name="Tricia Schooling" userId="93c72e7d-3b3e-4b01-8d05-13da2db3ef39" providerId="ADAL" clId="{B880035C-AD9B-4A98-96CE-2340A809155E}" dt="2021-04-23T11:45:08.237" v="0"/>
          <ac:spMkLst>
            <pc:docMk/>
            <pc:sldMk cId="3160336839" sldId="2142531722"/>
            <ac:spMk id="2" creationId="{7B7500FF-BAC8-461D-9A63-4ADD326BB0C2}"/>
          </ac:spMkLst>
        </pc:spChg>
      </pc:sldChg>
    </pc:docChg>
  </pc:docChgLst>
  <pc:docChgLst>
    <pc:chgData name="Tricia Schooling" userId="93c72e7d-3b3e-4b01-8d05-13da2db3ef39" providerId="ADAL" clId="{B7FA6BC5-296E-45A8-961F-BAEE5BFFD21D}"/>
    <pc:docChg chg="modMainMaster">
      <pc:chgData name="Tricia Schooling" userId="93c72e7d-3b3e-4b01-8d05-13da2db3ef39" providerId="ADAL" clId="{B7FA6BC5-296E-45A8-961F-BAEE5BFFD21D}" dt="2021-04-23T13:25:54.548" v="17" actId="20577"/>
      <pc:docMkLst>
        <pc:docMk/>
      </pc:docMkLst>
      <pc:sldMasterChg chg="modSldLayout">
        <pc:chgData name="Tricia Schooling" userId="93c72e7d-3b3e-4b01-8d05-13da2db3ef39" providerId="ADAL" clId="{B7FA6BC5-296E-45A8-961F-BAEE5BFFD21D}" dt="2021-04-23T13:25:54.548" v="17" actId="20577"/>
        <pc:sldMasterMkLst>
          <pc:docMk/>
          <pc:sldMasterMk cId="470176930" sldId="2147483825"/>
        </pc:sldMasterMkLst>
        <pc:sldLayoutChg chg="modSp mod">
          <pc:chgData name="Tricia Schooling" userId="93c72e7d-3b3e-4b01-8d05-13da2db3ef39" providerId="ADAL" clId="{B7FA6BC5-296E-45A8-961F-BAEE5BFFD21D}" dt="2021-04-23T13:25:54.548" v="17" actId="20577"/>
          <pc:sldLayoutMkLst>
            <pc:docMk/>
            <pc:sldMasterMk cId="470176930" sldId="2147483825"/>
            <pc:sldLayoutMk cId="1728800109" sldId="2147483838"/>
          </pc:sldLayoutMkLst>
          <pc:spChg chg="mod">
            <ac:chgData name="Tricia Schooling" userId="93c72e7d-3b3e-4b01-8d05-13da2db3ef39" providerId="ADAL" clId="{B7FA6BC5-296E-45A8-961F-BAEE5BFFD21D}" dt="2021-04-23T13:25:51.955" v="15" actId="20577"/>
            <ac:spMkLst>
              <pc:docMk/>
              <pc:sldMasterMk cId="470176930" sldId="2147483825"/>
              <pc:sldLayoutMk cId="1728800109" sldId="2147483838"/>
              <ac:spMk id="4" creationId="{00000000-0000-0000-0000-000000000000}"/>
            </ac:spMkLst>
          </pc:spChg>
          <pc:spChg chg="mod">
            <ac:chgData name="Tricia Schooling" userId="93c72e7d-3b3e-4b01-8d05-13da2db3ef39" providerId="ADAL" clId="{B7FA6BC5-296E-45A8-961F-BAEE5BFFD21D}" dt="2021-04-23T13:25:54.548" v="17" actId="20577"/>
            <ac:spMkLst>
              <pc:docMk/>
              <pc:sldMasterMk cId="470176930" sldId="2147483825"/>
              <pc:sldLayoutMk cId="1728800109" sldId="2147483838"/>
              <ac:spMk id="5"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5" y="0"/>
            <a:ext cx="2945659" cy="496332"/>
          </a:xfrm>
          <a:prstGeom prst="rect">
            <a:avLst/>
          </a:prstGeom>
        </p:spPr>
        <p:txBody>
          <a:bodyPr vert="horz" lIns="91440" tIns="45720" rIns="91440" bIns="45720" rtlCol="0"/>
          <a:lstStyle>
            <a:lvl1pPr algn="r">
              <a:defRPr sz="1200"/>
            </a:lvl1pPr>
          </a:lstStyle>
          <a:p>
            <a:fld id="{6D4B6754-340A-4D38-82FE-291829AE066D}" type="datetimeFigureOut">
              <a:rPr lang="en-GB" smtClean="0"/>
              <a:t>23/04/2021</a:t>
            </a:fld>
            <a:endParaRPr lang="en-GB"/>
          </a:p>
        </p:txBody>
      </p:sp>
      <p:sp>
        <p:nvSpPr>
          <p:cNvPr id="4" name="Footer Placeholder 3"/>
          <p:cNvSpPr>
            <a:spLocks noGrp="1"/>
          </p:cNvSpPr>
          <p:nvPr>
            <p:ph type="ftr" sz="quarter" idx="2"/>
          </p:nvPr>
        </p:nvSpPr>
        <p:spPr>
          <a:xfrm>
            <a:off x="2"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5" y="9428584"/>
            <a:ext cx="2945659" cy="496332"/>
          </a:xfrm>
          <a:prstGeom prst="rect">
            <a:avLst/>
          </a:prstGeom>
        </p:spPr>
        <p:txBody>
          <a:bodyPr vert="horz" lIns="91440" tIns="45720" rIns="91440" bIns="45720" rtlCol="0" anchor="b"/>
          <a:lstStyle>
            <a:lvl1pPr algn="r">
              <a:defRPr sz="1200"/>
            </a:lvl1pPr>
          </a:lstStyle>
          <a:p>
            <a:fld id="{EAAC000C-8F0E-4839-B47A-DA7FF5C7893A}" type="slidenum">
              <a:rPr lang="en-GB" smtClean="0"/>
              <a:t>‹#›</a:t>
            </a:fld>
            <a:endParaRPr lang="en-GB"/>
          </a:p>
        </p:txBody>
      </p:sp>
    </p:spTree>
    <p:extLst>
      <p:ext uri="{BB962C8B-B14F-4D97-AF65-F5344CB8AC3E}">
        <p14:creationId xmlns:p14="http://schemas.microsoft.com/office/powerpoint/2010/main" val="3386415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5" y="0"/>
            <a:ext cx="2945659" cy="496332"/>
          </a:xfrm>
          <a:prstGeom prst="rect">
            <a:avLst/>
          </a:prstGeom>
        </p:spPr>
        <p:txBody>
          <a:bodyPr vert="horz" lIns="91440" tIns="45720" rIns="91440" bIns="45720" rtlCol="0"/>
          <a:lstStyle>
            <a:lvl1pPr algn="r">
              <a:defRPr sz="1200"/>
            </a:lvl1pPr>
          </a:lstStyle>
          <a:p>
            <a:fld id="{62AEDFFD-F9B9-4DD3-89EE-C334FAC2F54C}" type="datetimeFigureOut">
              <a:rPr lang="en-GB" smtClean="0"/>
              <a:t>23/04/2021</a:t>
            </a:fld>
            <a:endParaRPr lang="en-GB"/>
          </a:p>
        </p:txBody>
      </p:sp>
      <p:sp>
        <p:nvSpPr>
          <p:cNvPr id="4" name="Slide Image Placeholder 3"/>
          <p:cNvSpPr>
            <a:spLocks noGrp="1" noRot="1" noChangeAspect="1"/>
          </p:cNvSpPr>
          <p:nvPr>
            <p:ph type="sldImg" idx="2"/>
          </p:nvPr>
        </p:nvSpPr>
        <p:spPr>
          <a:xfrm>
            <a:off x="-582613" y="703263"/>
            <a:ext cx="7962901" cy="44799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5393260"/>
            <a:ext cx="5438140" cy="378888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5" y="9428584"/>
            <a:ext cx="2945659" cy="496332"/>
          </a:xfrm>
          <a:prstGeom prst="rect">
            <a:avLst/>
          </a:prstGeom>
        </p:spPr>
        <p:txBody>
          <a:bodyPr vert="horz" lIns="91440" tIns="45720" rIns="91440" bIns="45720" rtlCol="0" anchor="b"/>
          <a:lstStyle>
            <a:lvl1pPr algn="r">
              <a:defRPr sz="1200"/>
            </a:lvl1pPr>
          </a:lstStyle>
          <a:p>
            <a:fld id="{F956A2C8-7101-4B3D-AEAF-CC2E9A96ED41}" type="slidenum">
              <a:rPr lang="en-GB" smtClean="0"/>
              <a:t>‹#›</a:t>
            </a:fld>
            <a:endParaRPr lang="en-GB"/>
          </a:p>
        </p:txBody>
      </p:sp>
    </p:spTree>
    <p:extLst>
      <p:ext uri="{BB962C8B-B14F-4D97-AF65-F5344CB8AC3E}">
        <p14:creationId xmlns:p14="http://schemas.microsoft.com/office/powerpoint/2010/main" val="3609295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56A2C8-7101-4B3D-AEAF-CC2E9A96ED41}" type="slidenum">
              <a:rPr kumimoji="0" lang="en-GB"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934499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Report to be succinct, not a full download. A good summary highlight both good, findings and actions.</a:t>
            </a:r>
          </a:p>
          <a:p>
            <a:r>
              <a:rPr lang="en-US" dirty="0"/>
              <a:t>Page 26 in Guidance</a:t>
            </a:r>
            <a:endParaRPr lang="en-GB" dirty="0"/>
          </a:p>
          <a:p>
            <a:endParaRPr lang="en-US" dirty="0">
              <a:cs typeface="Calibri"/>
            </a:endParaRPr>
          </a:p>
        </p:txBody>
      </p:sp>
      <p:sp>
        <p:nvSpPr>
          <p:cNvPr id="4" name="Slide Number Placeholder 3"/>
          <p:cNvSpPr>
            <a:spLocks noGrp="1"/>
          </p:cNvSpPr>
          <p:nvPr>
            <p:ph type="sldNum" sz="quarter" idx="5"/>
          </p:nvPr>
        </p:nvSpPr>
        <p:spPr/>
        <p:txBody>
          <a:bodyPr/>
          <a:lstStyle/>
          <a:p>
            <a:fld id="{F956A2C8-7101-4B3D-AEAF-CC2E9A96ED41}" type="slidenum">
              <a:rPr lang="en-GB" smtClean="0"/>
              <a:t>19</a:t>
            </a:fld>
            <a:endParaRPr lang="en-GB"/>
          </a:p>
        </p:txBody>
      </p:sp>
    </p:spTree>
    <p:extLst>
      <p:ext uri="{BB962C8B-B14F-4D97-AF65-F5344CB8AC3E}">
        <p14:creationId xmlns:p14="http://schemas.microsoft.com/office/powerpoint/2010/main" val="2559203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 findings from both sides, auditor &amp; auditee</a:t>
            </a:r>
            <a:endParaRPr lang="en-US" dirty="0"/>
          </a:p>
          <a:p>
            <a:r>
              <a:rPr lang="en-GB" dirty="0"/>
              <a:t>Help focus actions to address the key findings</a:t>
            </a:r>
            <a:endParaRPr lang="en-GB" dirty="0">
              <a:cs typeface="Calibri"/>
            </a:endParaRPr>
          </a:p>
          <a:p>
            <a:r>
              <a:rPr lang="en-GB" dirty="0"/>
              <a:t>- can be useful to adopt the "less is more" approach</a:t>
            </a:r>
            <a:endParaRPr lang="en-GB" dirty="0">
              <a:cs typeface="Calibri"/>
            </a:endParaRPr>
          </a:p>
          <a:p>
            <a:r>
              <a:rPr lang="en-GB" dirty="0"/>
              <a:t>&gt; </a:t>
            </a:r>
            <a:r>
              <a:rPr lang="en-GB" b="1" dirty="0"/>
              <a:t>SMART</a:t>
            </a:r>
            <a:r>
              <a:rPr lang="en-GB" dirty="0"/>
              <a:t> &lt;</a:t>
            </a:r>
            <a:endParaRPr lang="en-GB" dirty="0">
              <a:cs typeface="Calibri"/>
            </a:endParaRPr>
          </a:p>
          <a:p>
            <a:r>
              <a:rPr lang="en-GB" dirty="0"/>
              <a:t>Page 33 in Guidance</a:t>
            </a:r>
            <a:endParaRPr lang="en-GB" dirty="0">
              <a:cs typeface="Calibri"/>
            </a:endParaRPr>
          </a:p>
          <a:p>
            <a:endParaRPr lang="en-GB" dirty="0">
              <a:cs typeface="Calibri"/>
            </a:endParaRPr>
          </a:p>
        </p:txBody>
      </p:sp>
      <p:sp>
        <p:nvSpPr>
          <p:cNvPr id="4" name="Slide Number Placeholder 3"/>
          <p:cNvSpPr>
            <a:spLocks noGrp="1"/>
          </p:cNvSpPr>
          <p:nvPr>
            <p:ph type="sldNum" sz="quarter" idx="10"/>
          </p:nvPr>
        </p:nvSpPr>
        <p:spPr/>
        <p:txBody>
          <a:bodyPr/>
          <a:lstStyle/>
          <a:p>
            <a:fld id="{F956A2C8-7101-4B3D-AEAF-CC2E9A96ED41}" type="slidenum">
              <a:rPr lang="en-GB" smtClean="0"/>
              <a:t>20</a:t>
            </a:fld>
            <a:endParaRPr lang="en-GB"/>
          </a:p>
        </p:txBody>
      </p:sp>
    </p:spTree>
    <p:extLst>
      <p:ext uri="{BB962C8B-B14F-4D97-AF65-F5344CB8AC3E}">
        <p14:creationId xmlns:p14="http://schemas.microsoft.com/office/powerpoint/2010/main" val="20171150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Have data, information to support findings and be prepared to follow up in more detail if needed (especially around weak signals)</a:t>
            </a:r>
          </a:p>
          <a:p>
            <a:r>
              <a:rPr lang="en-US" dirty="0"/>
              <a:t>Page 33 in Guidance</a:t>
            </a:r>
            <a:endParaRPr lang="en-GB" dirty="0"/>
          </a:p>
          <a:p>
            <a:endParaRPr lang="en-US" dirty="0">
              <a:cs typeface="Calibri"/>
            </a:endParaRPr>
          </a:p>
        </p:txBody>
      </p:sp>
      <p:sp>
        <p:nvSpPr>
          <p:cNvPr id="4" name="Slide Number Placeholder 3"/>
          <p:cNvSpPr>
            <a:spLocks noGrp="1"/>
          </p:cNvSpPr>
          <p:nvPr>
            <p:ph type="sldNum" sz="quarter" idx="5"/>
          </p:nvPr>
        </p:nvSpPr>
        <p:spPr/>
        <p:txBody>
          <a:bodyPr/>
          <a:lstStyle/>
          <a:p>
            <a:fld id="{F956A2C8-7101-4B3D-AEAF-CC2E9A96ED41}" type="slidenum">
              <a:rPr lang="en-GB" smtClean="0"/>
              <a:t>21</a:t>
            </a:fld>
            <a:endParaRPr lang="en-GB"/>
          </a:p>
        </p:txBody>
      </p:sp>
    </p:spTree>
    <p:extLst>
      <p:ext uri="{BB962C8B-B14F-4D97-AF65-F5344CB8AC3E}">
        <p14:creationId xmlns:p14="http://schemas.microsoft.com/office/powerpoint/2010/main" val="1095923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Keep engagement throughout.</a:t>
            </a:r>
            <a:endParaRPr lang="en-US" dirty="0"/>
          </a:p>
          <a:p>
            <a:r>
              <a:rPr lang="en-GB" dirty="0"/>
              <a:t>Keep in touch with the site as resolution of findings progress, being mindful of other sites / locations for Lessons Learned.</a:t>
            </a:r>
            <a:endParaRPr lang="en-GB" dirty="0">
              <a:cs typeface="Calibri"/>
            </a:endParaRPr>
          </a:p>
          <a:p>
            <a:r>
              <a:rPr lang="en-GB" dirty="0"/>
              <a:t>Page 27 in Guidance</a:t>
            </a:r>
            <a:endParaRPr lang="en-GB" dirty="0">
              <a:cs typeface="Calibri"/>
            </a:endParaRPr>
          </a:p>
          <a:p>
            <a:endParaRPr lang="en-GB" dirty="0">
              <a:cs typeface="Calibri"/>
            </a:endParaRPr>
          </a:p>
        </p:txBody>
      </p:sp>
      <p:sp>
        <p:nvSpPr>
          <p:cNvPr id="4" name="Slide Number Placeholder 3"/>
          <p:cNvSpPr>
            <a:spLocks noGrp="1"/>
          </p:cNvSpPr>
          <p:nvPr>
            <p:ph type="sldNum" sz="quarter" idx="10"/>
          </p:nvPr>
        </p:nvSpPr>
        <p:spPr/>
        <p:txBody>
          <a:bodyPr/>
          <a:lstStyle/>
          <a:p>
            <a:fld id="{F956A2C8-7101-4B3D-AEAF-CC2E9A96ED41}" type="slidenum">
              <a:rPr lang="en-GB" smtClean="0"/>
              <a:t>22</a:t>
            </a:fld>
            <a:endParaRPr lang="en-GB"/>
          </a:p>
        </p:txBody>
      </p:sp>
    </p:spTree>
    <p:extLst>
      <p:ext uri="{BB962C8B-B14F-4D97-AF65-F5344CB8AC3E}">
        <p14:creationId xmlns:p14="http://schemas.microsoft.com/office/powerpoint/2010/main" val="35477853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MAH – Major Accident Hazard</a:t>
            </a:r>
          </a:p>
          <a:p>
            <a:r>
              <a:rPr lang="en-GB" dirty="0"/>
              <a:t>SEMS – Safety Environmental Management System</a:t>
            </a:r>
          </a:p>
          <a:p>
            <a:r>
              <a:rPr lang="en-GB" dirty="0"/>
              <a:t>KPI – Key Performance Indicator</a:t>
            </a:r>
          </a:p>
          <a:p>
            <a:endParaRPr lang="en-GB" dirty="0">
              <a:cs typeface="Calibri"/>
            </a:endParaRPr>
          </a:p>
          <a:p>
            <a:r>
              <a:rPr lang="en-GB" dirty="0"/>
              <a:t>Ensure a clear view of barriers, sharing what is found and making improvements.</a:t>
            </a:r>
            <a:endParaRPr lang="en-GB" dirty="0">
              <a:cs typeface="Calibri"/>
            </a:endParaRPr>
          </a:p>
          <a:p>
            <a:endParaRPr lang="en-GB" dirty="0"/>
          </a:p>
          <a:p>
            <a:r>
              <a:rPr lang="en-GB" dirty="0"/>
              <a:t>Any changes that could mean adjusting the schedule or scopes based on feedback and /or weak signals.</a:t>
            </a:r>
            <a:endParaRPr lang="en-GB" dirty="0">
              <a:cs typeface="Calibri"/>
            </a:endParaRPr>
          </a:p>
          <a:p>
            <a:endParaRPr lang="en-GB" dirty="0"/>
          </a:p>
          <a:p>
            <a:r>
              <a:rPr lang="en-GB" dirty="0"/>
              <a:t>Page 32 in Guidance</a:t>
            </a:r>
            <a:endParaRPr lang="en-GB" dirty="0">
              <a:cs typeface="Calibri"/>
            </a:endParaRPr>
          </a:p>
          <a:p>
            <a:endParaRPr lang="en-GB" dirty="0">
              <a:cs typeface="Calibri"/>
            </a:endParaRPr>
          </a:p>
        </p:txBody>
      </p:sp>
      <p:sp>
        <p:nvSpPr>
          <p:cNvPr id="4" name="Slide Number Placeholder 3"/>
          <p:cNvSpPr>
            <a:spLocks noGrp="1"/>
          </p:cNvSpPr>
          <p:nvPr>
            <p:ph type="sldNum" sz="quarter" idx="10"/>
          </p:nvPr>
        </p:nvSpPr>
        <p:spPr/>
        <p:txBody>
          <a:bodyPr/>
          <a:lstStyle/>
          <a:p>
            <a:fld id="{F956A2C8-7101-4B3D-AEAF-CC2E9A96ED41}" type="slidenum">
              <a:rPr lang="en-GB" smtClean="0"/>
              <a:t>24</a:t>
            </a:fld>
            <a:endParaRPr lang="en-GB"/>
          </a:p>
        </p:txBody>
      </p:sp>
    </p:spTree>
    <p:extLst>
      <p:ext uri="{BB962C8B-B14F-4D97-AF65-F5344CB8AC3E}">
        <p14:creationId xmlns:p14="http://schemas.microsoft.com/office/powerpoint/2010/main" val="2501174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956A2C8-7101-4B3D-AEAF-CC2E9A96ED41}" type="slidenum">
              <a:rPr lang="en-GB" smtClean="0"/>
              <a:t>26</a:t>
            </a:fld>
            <a:endParaRPr lang="en-GB"/>
          </a:p>
        </p:txBody>
      </p:sp>
    </p:spTree>
    <p:extLst>
      <p:ext uri="{BB962C8B-B14F-4D97-AF65-F5344CB8AC3E}">
        <p14:creationId xmlns:p14="http://schemas.microsoft.com/office/powerpoint/2010/main" val="3420849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8</a:t>
            </a:fld>
            <a:endParaRPr lang="en-GB"/>
          </a:p>
        </p:txBody>
      </p:sp>
    </p:spTree>
    <p:extLst>
      <p:ext uri="{BB962C8B-B14F-4D97-AF65-F5344CB8AC3E}">
        <p14:creationId xmlns:p14="http://schemas.microsoft.com/office/powerpoint/2010/main" val="1921048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 we understand what can go wrong: the perceived risk picture?</a:t>
            </a:r>
          </a:p>
          <a:p>
            <a:r>
              <a:rPr lang="en-US" dirty="0"/>
              <a:t>Do we know what we have to prevent this happening?</a:t>
            </a:r>
            <a:endParaRPr lang="en-GB" dirty="0"/>
          </a:p>
          <a:p>
            <a:r>
              <a:rPr lang="en-US" dirty="0"/>
              <a:t>Do we know what is required?</a:t>
            </a:r>
            <a:endParaRPr lang="en-GB" dirty="0"/>
          </a:p>
          <a:p>
            <a:r>
              <a:rPr lang="en-US" dirty="0"/>
              <a:t>Are we confident that our arrangements will work when required?</a:t>
            </a:r>
            <a:endParaRPr lang="en-GB" dirty="0"/>
          </a:p>
          <a:p>
            <a:r>
              <a:rPr lang="en-US" dirty="0"/>
              <a:t>Do arrangements meet all relevant regulatory requirements?</a:t>
            </a:r>
            <a:endParaRPr lang="en-GB" dirty="0"/>
          </a:p>
          <a:p>
            <a:r>
              <a:rPr lang="en-US" dirty="0"/>
              <a:t>Success of such an audit requires detailed planning, preparation and engagement and a structured process for execution and closeout</a:t>
            </a:r>
            <a:endParaRPr lang="en-GB" dirty="0"/>
          </a:p>
          <a:p>
            <a:endParaRPr lang="en-US" dirty="0">
              <a:cs typeface="Calibri"/>
            </a:endParaRPr>
          </a:p>
        </p:txBody>
      </p:sp>
      <p:sp>
        <p:nvSpPr>
          <p:cNvPr id="4" name="Slide Number Placeholder 3"/>
          <p:cNvSpPr>
            <a:spLocks noGrp="1"/>
          </p:cNvSpPr>
          <p:nvPr>
            <p:ph type="sldNum" sz="quarter" idx="5"/>
          </p:nvPr>
        </p:nvSpPr>
        <p:spPr/>
        <p:txBody>
          <a:bodyPr/>
          <a:lstStyle/>
          <a:p>
            <a:fld id="{F956A2C8-7101-4B3D-AEAF-CC2E9A96ED41}" type="slidenum">
              <a:rPr lang="en-GB" smtClean="0"/>
              <a:t>9</a:t>
            </a:fld>
            <a:endParaRPr lang="en-GB"/>
          </a:p>
        </p:txBody>
      </p:sp>
    </p:spTree>
    <p:extLst>
      <p:ext uri="{BB962C8B-B14F-4D97-AF65-F5344CB8AC3E}">
        <p14:creationId xmlns:p14="http://schemas.microsoft.com/office/powerpoint/2010/main" val="179506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a:solidFill>
                  <a:schemeClr val="tx1"/>
                </a:solidFill>
                <a:latin typeface="+mn-lt"/>
                <a:ea typeface="+mn-ea"/>
                <a:cs typeface="+mn-cs"/>
              </a:rPr>
              <a:t>Do we understand what can go wrong: the perceived risk picture?</a:t>
            </a:r>
          </a:p>
          <a:p>
            <a:pPr lvl="0"/>
            <a:r>
              <a:rPr lang="en-GB" sz="1200" kern="1200" dirty="0">
                <a:solidFill>
                  <a:schemeClr val="tx1"/>
                </a:solidFill>
                <a:latin typeface="+mn-lt"/>
                <a:ea typeface="+mn-ea"/>
                <a:cs typeface="+mn-cs"/>
              </a:rPr>
              <a:t>Do we know what we have to prevent this happening?</a:t>
            </a:r>
          </a:p>
          <a:p>
            <a:pPr lvl="0"/>
            <a:r>
              <a:rPr lang="en-GB" sz="1200" kern="1200" dirty="0">
                <a:solidFill>
                  <a:schemeClr val="tx1"/>
                </a:solidFill>
                <a:latin typeface="+mn-lt"/>
                <a:ea typeface="+mn-ea"/>
                <a:cs typeface="+mn-cs"/>
              </a:rPr>
              <a:t>Do we know what is required?</a:t>
            </a:r>
          </a:p>
          <a:p>
            <a:pPr lvl="0"/>
            <a:r>
              <a:rPr lang="en-GB" sz="1200" kern="1200" dirty="0">
                <a:solidFill>
                  <a:schemeClr val="tx1"/>
                </a:solidFill>
                <a:latin typeface="+mn-lt"/>
                <a:ea typeface="+mn-ea"/>
                <a:cs typeface="+mn-cs"/>
              </a:rPr>
              <a:t>Are we confident that our arrangements will work when required?</a:t>
            </a:r>
          </a:p>
          <a:p>
            <a:pPr lvl="0"/>
            <a:r>
              <a:rPr lang="en-GB" sz="1200" kern="1200" dirty="0">
                <a:solidFill>
                  <a:schemeClr val="tx1"/>
                </a:solidFill>
                <a:latin typeface="+mn-lt"/>
                <a:ea typeface="+mn-ea"/>
                <a:cs typeface="+mn-cs"/>
              </a:rPr>
              <a:t>Do arrangements meet all relevant regulatory requirements?</a:t>
            </a:r>
          </a:p>
          <a:p>
            <a:r>
              <a:rPr lang="en-GB" sz="1200" kern="1200" dirty="0">
                <a:solidFill>
                  <a:schemeClr val="tx1"/>
                </a:solidFill>
                <a:latin typeface="+mn-lt"/>
                <a:ea typeface="+mn-ea"/>
                <a:cs typeface="+mn-cs"/>
              </a:rPr>
              <a:t>Success of such an audit requires detailed planning, preparation and engagement and a structured process for execution and closeout</a:t>
            </a:r>
          </a:p>
        </p:txBody>
      </p:sp>
      <p:sp>
        <p:nvSpPr>
          <p:cNvPr id="4" name="Slide Number Placeholder 3"/>
          <p:cNvSpPr>
            <a:spLocks noGrp="1"/>
          </p:cNvSpPr>
          <p:nvPr>
            <p:ph type="sldNum" sz="quarter" idx="10"/>
          </p:nvPr>
        </p:nvSpPr>
        <p:spPr/>
        <p:txBody>
          <a:bodyPr/>
          <a:lstStyle/>
          <a:p>
            <a:fld id="{F956A2C8-7101-4B3D-AEAF-CC2E9A96ED41}" type="slidenum">
              <a:rPr lang="en-GB" smtClean="0"/>
              <a:t>10</a:t>
            </a:fld>
            <a:endParaRPr lang="en-GB"/>
          </a:p>
        </p:txBody>
      </p:sp>
    </p:spTree>
    <p:extLst>
      <p:ext uri="{BB962C8B-B14F-4D97-AF65-F5344CB8AC3E}">
        <p14:creationId xmlns:p14="http://schemas.microsoft.com/office/powerpoint/2010/main" val="1337511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SEMS – safety environmental</a:t>
            </a:r>
            <a:r>
              <a:rPr lang="en-GB" baseline="0" dirty="0"/>
              <a:t> management systems</a:t>
            </a:r>
          </a:p>
          <a:p>
            <a:r>
              <a:rPr lang="en-GB" baseline="0" dirty="0"/>
              <a:t>List is not exhaustive</a:t>
            </a:r>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13</a:t>
            </a:fld>
            <a:endParaRPr lang="en-GB"/>
          </a:p>
        </p:txBody>
      </p:sp>
    </p:spTree>
    <p:extLst>
      <p:ext uri="{BB962C8B-B14F-4D97-AF65-F5344CB8AC3E}">
        <p14:creationId xmlns:p14="http://schemas.microsoft.com/office/powerpoint/2010/main" val="561969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14</a:t>
            </a:fld>
            <a:endParaRPr lang="en-GB"/>
          </a:p>
        </p:txBody>
      </p:sp>
    </p:spTree>
    <p:extLst>
      <p:ext uri="{BB962C8B-B14F-4D97-AF65-F5344CB8AC3E}">
        <p14:creationId xmlns:p14="http://schemas.microsoft.com/office/powerpoint/2010/main" val="3136151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identify issues from strong and weak signal, MAH and compliance focus.</a:t>
            </a:r>
            <a:endParaRPr lang="en-US" dirty="0"/>
          </a:p>
          <a:p>
            <a:endParaRPr lang="en-GB" dirty="0"/>
          </a:p>
          <a:p>
            <a:r>
              <a:rPr lang="en-GB" dirty="0"/>
              <a:t>Clearly states the boundaries of the activity and important to keep focus on outcomes</a:t>
            </a:r>
            <a:endParaRPr lang="en-GB" dirty="0">
              <a:cs typeface="Calibri"/>
            </a:endParaRPr>
          </a:p>
          <a:p>
            <a:r>
              <a:rPr lang="en-GB" dirty="0"/>
              <a:t>Answers the questions </a:t>
            </a:r>
            <a:endParaRPr lang="en-GB" dirty="0">
              <a:cs typeface="Calibri"/>
            </a:endParaRPr>
          </a:p>
          <a:p>
            <a:r>
              <a:rPr lang="en-GB" dirty="0"/>
              <a:t>- what can go wrong and what are the practices in place to protect?</a:t>
            </a:r>
            <a:endParaRPr lang="en-GB" dirty="0">
              <a:cs typeface="Calibri"/>
            </a:endParaRPr>
          </a:p>
          <a:p>
            <a:r>
              <a:rPr lang="en-GB" dirty="0"/>
              <a:t>- Does the auditee know what's expected?</a:t>
            </a:r>
            <a:endParaRPr lang="en-GB" dirty="0">
              <a:cs typeface="Calibri"/>
            </a:endParaRPr>
          </a:p>
          <a:p>
            <a:endParaRPr lang="en-GB" dirty="0"/>
          </a:p>
          <a:p>
            <a:r>
              <a:rPr lang="en-GB" dirty="0"/>
              <a:t>Remote considerations : Fieldwork </a:t>
            </a:r>
            <a:endParaRPr lang="en-GB" dirty="0">
              <a:cs typeface="Calibri"/>
            </a:endParaRPr>
          </a:p>
          <a:p>
            <a:r>
              <a:rPr lang="en-GB" dirty="0"/>
              <a:t>Consider practicalities of how it will be conducted.</a:t>
            </a:r>
            <a:endParaRPr lang="en-GB" dirty="0">
              <a:cs typeface="Calibri"/>
            </a:endParaRPr>
          </a:p>
          <a:p>
            <a:r>
              <a:rPr lang="en-GB" dirty="0"/>
              <a:t>It will take more planning and preparation effort.</a:t>
            </a:r>
            <a:endParaRPr lang="en-GB" dirty="0">
              <a:cs typeface="Calibri"/>
            </a:endParaRPr>
          </a:p>
          <a:p>
            <a:r>
              <a:rPr lang="en-GB" dirty="0"/>
              <a:t>e.g. Gettings documentation early, knowing the people / roles and timings that may be needed and how to witness activity (if possible)</a:t>
            </a:r>
            <a:endParaRPr lang="en-GB" dirty="0">
              <a:cs typeface="Calibri"/>
            </a:endParaRPr>
          </a:p>
          <a:p>
            <a:endParaRPr lang="en-GB" dirty="0"/>
          </a:p>
          <a:p>
            <a:r>
              <a:rPr lang="en-GB" dirty="0"/>
              <a:t>Page 22 of Guidance</a:t>
            </a:r>
            <a:endParaRPr lang="en-GB" dirty="0">
              <a:cs typeface="Calibri"/>
            </a:endParaRPr>
          </a:p>
          <a:p>
            <a:endParaRPr lang="en-GB" dirty="0">
              <a:cs typeface="Calibri"/>
            </a:endParaRPr>
          </a:p>
        </p:txBody>
      </p:sp>
      <p:sp>
        <p:nvSpPr>
          <p:cNvPr id="4" name="Slide Number Placeholder 3"/>
          <p:cNvSpPr>
            <a:spLocks noGrp="1"/>
          </p:cNvSpPr>
          <p:nvPr>
            <p:ph type="sldNum" sz="quarter" idx="10"/>
          </p:nvPr>
        </p:nvSpPr>
        <p:spPr/>
        <p:txBody>
          <a:bodyPr/>
          <a:lstStyle/>
          <a:p>
            <a:fld id="{F956A2C8-7101-4B3D-AEAF-CC2E9A96ED41}" type="slidenum">
              <a:rPr lang="en-GB" smtClean="0"/>
              <a:t>15</a:t>
            </a:fld>
            <a:endParaRPr lang="en-GB"/>
          </a:p>
        </p:txBody>
      </p:sp>
    </p:spTree>
    <p:extLst>
      <p:ext uri="{BB962C8B-B14F-4D97-AF65-F5344CB8AC3E}">
        <p14:creationId xmlns:p14="http://schemas.microsoft.com/office/powerpoint/2010/main" val="1297190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Get early engagement, opportunity to get early feedback.</a:t>
            </a:r>
            <a:endParaRPr lang="en-US" dirty="0"/>
          </a:p>
          <a:p>
            <a:endParaRPr lang="en-GB" dirty="0"/>
          </a:p>
          <a:p>
            <a:r>
              <a:rPr lang="en-GB" dirty="0"/>
              <a:t>Important to listen, especially if weak signals or niggles are shared and might needed more exploration.</a:t>
            </a:r>
            <a:endParaRPr lang="en-GB" dirty="0">
              <a:cs typeface="Calibri"/>
            </a:endParaRPr>
          </a:p>
          <a:p>
            <a:endParaRPr lang="en-GB" dirty="0"/>
          </a:p>
          <a:p>
            <a:r>
              <a:rPr lang="en-GB" dirty="0"/>
              <a:t>Identify where real time witnessing of activities can occur.</a:t>
            </a:r>
            <a:endParaRPr lang="en-GB" dirty="0">
              <a:cs typeface="Calibri"/>
            </a:endParaRPr>
          </a:p>
          <a:p>
            <a:endParaRPr lang="en-GB" dirty="0"/>
          </a:p>
          <a:p>
            <a:r>
              <a:rPr lang="en-GB" dirty="0"/>
              <a:t>Remote : discussing here any potential issues including logistics of witnessing activity.</a:t>
            </a:r>
            <a:endParaRPr lang="en-GB" dirty="0">
              <a:cs typeface="Calibri"/>
            </a:endParaRPr>
          </a:p>
          <a:p>
            <a:endParaRPr lang="en-GB" dirty="0"/>
          </a:p>
          <a:p>
            <a:r>
              <a:rPr lang="en-GB" dirty="0"/>
              <a:t>Pages 23-24 of guidance</a:t>
            </a:r>
          </a:p>
          <a:p>
            <a:endParaRPr lang="en-GB" dirty="0">
              <a:cs typeface="Calibri"/>
            </a:endParaRPr>
          </a:p>
        </p:txBody>
      </p:sp>
      <p:sp>
        <p:nvSpPr>
          <p:cNvPr id="4" name="Slide Number Placeholder 3"/>
          <p:cNvSpPr>
            <a:spLocks noGrp="1"/>
          </p:cNvSpPr>
          <p:nvPr>
            <p:ph type="sldNum" sz="quarter" idx="10"/>
          </p:nvPr>
        </p:nvSpPr>
        <p:spPr/>
        <p:txBody>
          <a:bodyPr/>
          <a:lstStyle/>
          <a:p>
            <a:fld id="{F956A2C8-7101-4B3D-AEAF-CC2E9A96ED41}" type="slidenum">
              <a:rPr lang="en-GB" smtClean="0"/>
              <a:t>16</a:t>
            </a:fld>
            <a:endParaRPr lang="en-GB"/>
          </a:p>
        </p:txBody>
      </p:sp>
    </p:spTree>
    <p:extLst>
      <p:ext uri="{BB962C8B-B14F-4D97-AF65-F5344CB8AC3E}">
        <p14:creationId xmlns:p14="http://schemas.microsoft.com/office/powerpoint/2010/main" val="3722142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aspects are to -</a:t>
            </a:r>
          </a:p>
          <a:p>
            <a:r>
              <a:rPr lang="en-US" dirty="0"/>
              <a:t>- Listen</a:t>
            </a:r>
            <a:endParaRPr lang="en-GB" dirty="0"/>
          </a:p>
          <a:p>
            <a:r>
              <a:rPr lang="en-US" dirty="0"/>
              <a:t>- Witness</a:t>
            </a:r>
            <a:endParaRPr lang="en-GB" dirty="0"/>
          </a:p>
          <a:p>
            <a:r>
              <a:rPr lang="en-US" dirty="0"/>
              <a:t>- Check and Verify</a:t>
            </a:r>
            <a:endParaRPr lang="en-GB" dirty="0"/>
          </a:p>
          <a:p>
            <a:r>
              <a:rPr lang="en-US" dirty="0"/>
              <a:t>- Eyes open</a:t>
            </a:r>
            <a:endParaRPr lang="en-GB" dirty="0"/>
          </a:p>
          <a:p>
            <a:r>
              <a:rPr lang="en-US" dirty="0"/>
              <a:t>- Situational awareness (out on site)</a:t>
            </a:r>
            <a:endParaRPr lang="en-GB" dirty="0"/>
          </a:p>
          <a:p>
            <a:endParaRPr lang="en-US" dirty="0"/>
          </a:p>
          <a:p>
            <a:r>
              <a:rPr lang="en-US" dirty="0"/>
              <a:t>Feedback at end if each session, </a:t>
            </a:r>
            <a:r>
              <a:rPr lang="en-US" dirty="0" err="1"/>
              <a:t>summarise</a:t>
            </a:r>
            <a:r>
              <a:rPr lang="en-US" dirty="0"/>
              <a:t> each day. Highlight positives as well as any negatives to provide balance.</a:t>
            </a:r>
            <a:endParaRPr lang="en-GB" dirty="0">
              <a:cs typeface="Calibri"/>
            </a:endParaRPr>
          </a:p>
          <a:p>
            <a:endParaRPr lang="en-US" dirty="0"/>
          </a:p>
          <a:p>
            <a:r>
              <a:rPr lang="en-US" dirty="0"/>
              <a:t>When engaging in the fieldwork, be mindful of the human barriers – are they effective or at risk of error. Are procedures clear or unwieldy?</a:t>
            </a:r>
            <a:endParaRPr lang="en-GB" dirty="0">
              <a:cs typeface="Calibri"/>
            </a:endParaRPr>
          </a:p>
          <a:p>
            <a:endParaRPr lang="en-US" dirty="0"/>
          </a:p>
          <a:p>
            <a:r>
              <a:rPr lang="en-US" dirty="0"/>
              <a:t>Page 25 in Guidance</a:t>
            </a:r>
            <a:endParaRPr lang="en-GB"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F956A2C8-7101-4B3D-AEAF-CC2E9A96ED41}" type="slidenum">
              <a:rPr lang="en-GB" smtClean="0"/>
              <a:t>18</a:t>
            </a:fld>
            <a:endParaRPr lang="en-GB"/>
          </a:p>
        </p:txBody>
      </p:sp>
    </p:spTree>
    <p:extLst>
      <p:ext uri="{BB962C8B-B14F-4D97-AF65-F5344CB8AC3E}">
        <p14:creationId xmlns:p14="http://schemas.microsoft.com/office/powerpoint/2010/main" val="42739312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099011F-B264-4971-8505-F6432B45B152}"/>
              </a:ext>
            </a:extLst>
          </p:cNvPr>
          <p:cNvSpPr/>
          <p:nvPr userDrawn="1"/>
        </p:nvSpPr>
        <p:spPr bwMode="gray">
          <a:xfrm>
            <a:off x="0" y="1636162"/>
            <a:ext cx="9144000" cy="1188371"/>
          </a:xfrm>
          <a:prstGeom prst="rect">
            <a:avLst/>
          </a:prstGeom>
          <a:gradFill flip="none" rotWithShape="1">
            <a:gsLst>
              <a:gs pos="54000">
                <a:srgbClr val="662483"/>
              </a:gs>
              <a:gs pos="0">
                <a:srgbClr val="44257D"/>
              </a:gs>
              <a:gs pos="100000">
                <a:srgbClr val="00A19A"/>
              </a:gs>
            </a:gsLst>
            <a:lin ang="18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bwMode="white">
          <a:xfrm>
            <a:off x="539750" y="1636163"/>
            <a:ext cx="8064000" cy="1188000"/>
          </a:xfrm>
        </p:spPr>
        <p:txBody>
          <a:bodyPr anchor="ctr" anchorCtr="0">
            <a:noAutofit/>
          </a:bodyPr>
          <a:lstStyle>
            <a:lvl1pPr algn="l">
              <a:lnSpc>
                <a:spcPct val="85000"/>
              </a:lnSpc>
              <a:defRPr sz="3200" b="0">
                <a:solidFill>
                  <a:schemeClr val="bg1"/>
                </a:solidFill>
              </a:defRPr>
            </a:lvl1pPr>
          </a:lstStyle>
          <a:p>
            <a:r>
              <a:rPr lang="en-US"/>
              <a:t>Click to edit Master title style</a:t>
            </a:r>
          </a:p>
        </p:txBody>
      </p:sp>
      <p:sp>
        <p:nvSpPr>
          <p:cNvPr id="3" name="Subtitle 2"/>
          <p:cNvSpPr>
            <a:spLocks noGrp="1"/>
          </p:cNvSpPr>
          <p:nvPr>
            <p:ph type="subTitle" idx="1"/>
          </p:nvPr>
        </p:nvSpPr>
        <p:spPr>
          <a:xfrm>
            <a:off x="539750" y="2967038"/>
            <a:ext cx="8064501" cy="432000"/>
          </a:xfrm>
        </p:spPr>
        <p:txBody>
          <a:bodyPr/>
          <a:lstStyle>
            <a:lvl1pPr marL="0" indent="0" algn="l">
              <a:buNone/>
              <a:defRPr sz="14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540000" y="4659982"/>
            <a:ext cx="3960000" cy="212993"/>
          </a:xfrm>
          <a:prstGeom prst="rect">
            <a:avLst/>
          </a:prstGeom>
        </p:spPr>
        <p:txBody>
          <a:bodyPr lIns="0" tIns="0" rIns="0" bIns="0"/>
          <a:lstStyle>
            <a:lvl1pPr algn="l">
              <a:defRPr sz="1400">
                <a:solidFill>
                  <a:schemeClr val="tx1"/>
                </a:solidFill>
              </a:defRPr>
            </a:lvl1pPr>
          </a:lstStyle>
          <a:p>
            <a:endParaRPr lang="en-GB"/>
          </a:p>
        </p:txBody>
      </p:sp>
      <p:pic>
        <p:nvPicPr>
          <p:cNvPr id="11" name="Picture 10" descr="A close up of a logo&#10;&#10;Description automatically generated">
            <a:extLst>
              <a:ext uri="{FF2B5EF4-FFF2-40B4-BE49-F238E27FC236}">
                <a16:creationId xmlns:a16="http://schemas.microsoft.com/office/drawing/2014/main" id="{FBEE61FB-7912-4B79-BB15-91F26BBF770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4373" t="23989" r="10886" b="21809"/>
          <a:stretch/>
        </p:blipFill>
        <p:spPr>
          <a:xfrm>
            <a:off x="287524" y="182665"/>
            <a:ext cx="1889545" cy="968998"/>
          </a:xfrm>
          <a:prstGeom prst="rect">
            <a:avLst/>
          </a:prstGeom>
        </p:spPr>
      </p:pic>
    </p:spTree>
    <p:extLst>
      <p:ext uri="{BB962C8B-B14F-4D97-AF65-F5344CB8AC3E}">
        <p14:creationId xmlns:p14="http://schemas.microsoft.com/office/powerpoint/2010/main" val="1012301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GB"/>
              <a:t>Insert Footer from Insert | Header &amp; Footer menu</a:t>
            </a:r>
          </a:p>
        </p:txBody>
      </p:sp>
      <p:sp>
        <p:nvSpPr>
          <p:cNvPr id="5" name="Slide Number Placeholder 4"/>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Tree>
    <p:extLst>
      <p:ext uri="{BB962C8B-B14F-4D97-AF65-F5344CB8AC3E}">
        <p14:creationId xmlns:p14="http://schemas.microsoft.com/office/powerpoint/2010/main" val="2573653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Insert Footer from Insert | Header &amp; Footer menu</a:t>
            </a:r>
          </a:p>
        </p:txBody>
      </p:sp>
      <p:sp>
        <p:nvSpPr>
          <p:cNvPr id="4" name="Slide Number Placeholder 3"/>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Tree>
    <p:extLst>
      <p:ext uri="{BB962C8B-B14F-4D97-AF65-F5344CB8AC3E}">
        <p14:creationId xmlns:p14="http://schemas.microsoft.com/office/powerpoint/2010/main" val="2033330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4" name="Picture Placeholder 13"/>
          <p:cNvSpPr>
            <a:spLocks noGrp="1"/>
          </p:cNvSpPr>
          <p:nvPr>
            <p:ph type="pic" sz="quarter" idx="13" hasCustomPrompt="1"/>
          </p:nvPr>
        </p:nvSpPr>
        <p:spPr>
          <a:xfrm>
            <a:off x="0" y="0"/>
            <a:ext cx="4500000" cy="5144400"/>
          </a:xfrm>
          <a:solidFill>
            <a:schemeClr val="accent2"/>
          </a:solidFill>
          <a:ln>
            <a:noFill/>
          </a:ln>
        </p:spPr>
        <p:txBody>
          <a:bodyPr/>
          <a:lstStyle>
            <a:lvl1pPr marL="0" indent="0">
              <a:buNone/>
              <a:defRPr/>
            </a:lvl1pPr>
          </a:lstStyle>
          <a:p>
            <a:r>
              <a:rPr lang="en-GB"/>
              <a:t> </a:t>
            </a:r>
          </a:p>
        </p:txBody>
      </p:sp>
      <p:sp>
        <p:nvSpPr>
          <p:cNvPr id="3" name="Subtitle 2"/>
          <p:cNvSpPr>
            <a:spLocks noGrp="1"/>
          </p:cNvSpPr>
          <p:nvPr>
            <p:ph type="subTitle" idx="1"/>
          </p:nvPr>
        </p:nvSpPr>
        <p:spPr>
          <a:xfrm>
            <a:off x="4643438" y="2967038"/>
            <a:ext cx="3960312" cy="720000"/>
          </a:xfrm>
        </p:spPr>
        <p:txBody>
          <a:bodyPr/>
          <a:lstStyle>
            <a:lvl1pPr marL="0" indent="0" algn="r">
              <a:buNone/>
              <a:defRPr sz="1600" b="0">
                <a:solidFill>
                  <a:schemeClr val="tx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a:xfrm>
            <a:off x="538634" y="5380062"/>
            <a:ext cx="5400000" cy="135000"/>
          </a:xfrm>
        </p:spPr>
        <p:txBody>
          <a:bodyPr/>
          <a:lstStyle/>
          <a:p>
            <a:r>
              <a:rPr lang="en-GB"/>
              <a:t>Insert Footer from Insert | Header &amp; Footer menu</a:t>
            </a:r>
          </a:p>
        </p:txBody>
      </p:sp>
      <p:sp>
        <p:nvSpPr>
          <p:cNvPr id="6" name="Slide Number Placeholder 5"/>
          <p:cNvSpPr>
            <a:spLocks noGrp="1"/>
          </p:cNvSpPr>
          <p:nvPr>
            <p:ph type="sldNum" sz="quarter" idx="12"/>
          </p:nvPr>
        </p:nvSpPr>
        <p:spPr>
          <a:xfrm>
            <a:off x="8602634" y="5380062"/>
            <a:ext cx="540000" cy="135000"/>
          </a:xfrm>
        </p:spPr>
        <p:txBody>
          <a:bodyPr/>
          <a:lstStyle/>
          <a:p>
            <a:fld id="{B1249AB1-AB30-4DB9-BB9C-D847817A3AC3}" type="slidenum">
              <a:rPr lang="en-GB" smtClean="0"/>
              <a:t>‹#›</a:t>
            </a:fld>
            <a:endParaRPr lang="en-GB"/>
          </a:p>
        </p:txBody>
      </p:sp>
      <p:sp>
        <p:nvSpPr>
          <p:cNvPr id="2" name="Title 1"/>
          <p:cNvSpPr>
            <a:spLocks noGrp="1"/>
          </p:cNvSpPr>
          <p:nvPr>
            <p:ph type="ctrTitle"/>
          </p:nvPr>
        </p:nvSpPr>
        <p:spPr>
          <a:xfrm>
            <a:off x="0" y="1626638"/>
            <a:ext cx="9142634" cy="1188000"/>
          </a:xfrm>
          <a:gradFill>
            <a:gsLst>
              <a:gs pos="54000">
                <a:srgbClr val="662483"/>
              </a:gs>
              <a:gs pos="0">
                <a:srgbClr val="44257D"/>
              </a:gs>
              <a:gs pos="100000">
                <a:srgbClr val="00A19A"/>
              </a:gs>
            </a:gsLst>
            <a:lin ang="18000000" scaled="0"/>
          </a:gradFill>
        </p:spPr>
        <p:txBody>
          <a:bodyPr lIns="540000" tIns="90000" rIns="540000" bIns="90000" anchor="ctr" anchorCtr="0">
            <a:noAutofit/>
          </a:bodyPr>
          <a:lstStyle>
            <a:lvl1pPr algn="r">
              <a:lnSpc>
                <a:spcPct val="85000"/>
              </a:lnSpc>
              <a:defRPr sz="3200" b="0">
                <a:solidFill>
                  <a:schemeClr val="bg1"/>
                </a:solidFill>
              </a:defRPr>
            </a:lvl1pPr>
          </a:lstStyle>
          <a:p>
            <a:r>
              <a:rPr lang="en-US"/>
              <a:t>Click to edit Master title style</a:t>
            </a:r>
          </a:p>
        </p:txBody>
      </p:sp>
      <p:sp>
        <p:nvSpPr>
          <p:cNvPr id="15" name="Text Placeholder 10"/>
          <p:cNvSpPr>
            <a:spLocks noGrp="1"/>
          </p:cNvSpPr>
          <p:nvPr>
            <p:ph type="body" sz="quarter" idx="15" hasCustomPrompt="1"/>
          </p:nvPr>
        </p:nvSpPr>
        <p:spPr>
          <a:xfrm>
            <a:off x="0" y="0"/>
            <a:ext cx="540000" cy="5143500"/>
          </a:xfrm>
          <a:solidFill>
            <a:schemeClr val="accent1"/>
          </a:solidFill>
        </p:spPr>
        <p:txBody>
          <a:bodyPr/>
          <a:lstStyle>
            <a:lvl1pPr marL="0" indent="0">
              <a:buNone/>
              <a:defRPr/>
            </a:lvl1pPr>
          </a:lstStyle>
          <a:p>
            <a:pPr lvl="0"/>
            <a:r>
              <a:rPr lang="en-GB"/>
              <a:t> </a:t>
            </a:r>
          </a:p>
        </p:txBody>
      </p:sp>
      <p:sp>
        <p:nvSpPr>
          <p:cNvPr id="13" name="Date Placeholder 3"/>
          <p:cNvSpPr>
            <a:spLocks noGrp="1"/>
          </p:cNvSpPr>
          <p:nvPr>
            <p:ph type="dt" sz="half" idx="10"/>
          </p:nvPr>
        </p:nvSpPr>
        <p:spPr>
          <a:xfrm>
            <a:off x="4643438" y="3903898"/>
            <a:ext cx="3960312" cy="288000"/>
          </a:xfrm>
          <a:prstGeom prst="rect">
            <a:avLst/>
          </a:prstGeom>
        </p:spPr>
        <p:txBody>
          <a:bodyPr lIns="0" tIns="0" rIns="0" bIns="0"/>
          <a:lstStyle>
            <a:lvl1pPr algn="r">
              <a:defRPr sz="1400">
                <a:solidFill>
                  <a:schemeClr val="tx1"/>
                </a:solidFill>
              </a:defRPr>
            </a:lvl1pPr>
          </a:lstStyle>
          <a:p>
            <a:endParaRPr lang="en-GB"/>
          </a:p>
        </p:txBody>
      </p:sp>
      <p:sp>
        <p:nvSpPr>
          <p:cNvPr id="16" name="Rectangle 15"/>
          <p:cNvSpPr/>
          <p:nvPr userDrawn="1"/>
        </p:nvSpPr>
        <p:spPr>
          <a:xfrm>
            <a:off x="9360532" y="230833"/>
            <a:ext cx="2304256" cy="35951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spAutoFit/>
          </a:bodyPr>
          <a:lstStyle/>
          <a:p>
            <a:pPr algn="l"/>
            <a:r>
              <a:rPr lang="en-GB" sz="1000" b="1" noProof="0">
                <a:solidFill>
                  <a:schemeClr val="tx1"/>
                </a:solidFill>
              </a:rPr>
              <a:t>Please Note: </a:t>
            </a:r>
            <a:r>
              <a:rPr lang="en-GB" sz="1000" b="0" noProof="0">
                <a:solidFill>
                  <a:schemeClr val="tx1"/>
                </a:solidFill>
              </a:rPr>
              <a:t>The image on this slide sits behind the two coloured shapes.</a:t>
            </a:r>
            <a:r>
              <a:rPr lang="en-GB" sz="1000" b="0" baseline="0" noProof="0">
                <a:solidFill>
                  <a:schemeClr val="tx1"/>
                </a:solidFill>
              </a:rPr>
              <a:t> </a:t>
            </a:r>
          </a:p>
          <a:p>
            <a:pPr algn="l"/>
            <a:endParaRPr lang="en-GB" sz="1000" b="0" baseline="0" noProof="0">
              <a:solidFill>
                <a:schemeClr val="tx1"/>
              </a:solidFill>
            </a:endParaRPr>
          </a:p>
          <a:p>
            <a:pPr algn="l"/>
            <a:r>
              <a:rPr lang="en-GB" sz="1000" b="0" baseline="0" noProof="0">
                <a:solidFill>
                  <a:schemeClr val="tx1"/>
                </a:solidFill>
              </a:rPr>
              <a:t>When any existing image is replaced or, the overlapping coloured shapes will disappear (hide behind image).</a:t>
            </a:r>
          </a:p>
          <a:p>
            <a:pPr algn="l"/>
            <a:endParaRPr lang="en-GB" sz="1000" b="0" baseline="0" noProof="0">
              <a:solidFill>
                <a:schemeClr val="tx1"/>
              </a:solidFill>
            </a:endParaRPr>
          </a:p>
          <a:p>
            <a:pPr algn="l"/>
            <a:r>
              <a:rPr lang="en-GB" sz="1000" b="0" baseline="0" noProof="0">
                <a:solidFill>
                  <a:schemeClr val="tx1"/>
                </a:solidFill>
              </a:rPr>
              <a:t>Reset the slide layout to bring the overlapping shape back on top.  </a:t>
            </a:r>
          </a:p>
          <a:p>
            <a:pPr algn="l"/>
            <a:endParaRPr lang="en-GB" sz="1000" b="0" baseline="0" noProof="0">
              <a:solidFill>
                <a:schemeClr val="tx1"/>
              </a:solidFill>
            </a:endParaRPr>
          </a:p>
          <a:p>
            <a:pPr algn="l"/>
            <a:r>
              <a:rPr lang="en-GB" sz="1000" b="0" baseline="0" noProof="0">
                <a:solidFill>
                  <a:schemeClr val="tx1"/>
                </a:solidFill>
              </a:rPr>
              <a:t>To change the image to greyscale go to click on the image, go to Picture Tools on the Ribbon (this will only appear when an image is selected) and go to the </a:t>
            </a:r>
            <a:r>
              <a:rPr lang="en-GB" sz="1000" b="0" baseline="0" noProof="0" err="1">
                <a:solidFill>
                  <a:schemeClr val="tx1"/>
                </a:solidFill>
              </a:rPr>
              <a:t>Color</a:t>
            </a:r>
            <a:r>
              <a:rPr lang="en-GB" sz="1000" b="0" baseline="0" noProof="0">
                <a:solidFill>
                  <a:schemeClr val="tx1"/>
                </a:solidFill>
              </a:rPr>
              <a:t> option and under Recolour select the second option in which is Greyscale.</a:t>
            </a:r>
          </a:p>
          <a:p>
            <a:pPr algn="l"/>
            <a:endParaRPr lang="en-GB" sz="1000" b="1" baseline="0" noProof="0">
              <a:solidFill>
                <a:schemeClr val="tx1"/>
              </a:solidFill>
            </a:endParaRPr>
          </a:p>
          <a:p>
            <a:pPr algn="l"/>
            <a:r>
              <a:rPr lang="en-GB" sz="1000" b="1" baseline="0" noProof="0">
                <a:solidFill>
                  <a:schemeClr val="tx1"/>
                </a:solidFill>
              </a:rPr>
              <a:t>Note: If the overlapping shape disappears behind the image, click on Reset slide on the Home Ribbon</a:t>
            </a:r>
            <a:endParaRPr lang="en-GB" sz="1000" b="1" noProof="0">
              <a:solidFill>
                <a:schemeClr val="tx1"/>
              </a:solidFill>
            </a:endParaRPr>
          </a:p>
        </p:txBody>
      </p:sp>
      <p:pic>
        <p:nvPicPr>
          <p:cNvPr id="19" name="Picture 18" descr="A close up of a logo&#10;&#10;Description automatically generated">
            <a:extLst>
              <a:ext uri="{FF2B5EF4-FFF2-40B4-BE49-F238E27FC236}">
                <a16:creationId xmlns:a16="http://schemas.microsoft.com/office/drawing/2014/main" id="{AE019904-598A-4150-8BC6-DF1D0E54444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4373" t="23989" r="10886" b="21809"/>
          <a:stretch/>
        </p:blipFill>
        <p:spPr>
          <a:xfrm>
            <a:off x="7092280" y="182665"/>
            <a:ext cx="1889545" cy="968998"/>
          </a:xfrm>
          <a:prstGeom prst="rect">
            <a:avLst/>
          </a:prstGeom>
        </p:spPr>
      </p:pic>
    </p:spTree>
    <p:extLst>
      <p:ext uri="{BB962C8B-B14F-4D97-AF65-F5344CB8AC3E}">
        <p14:creationId xmlns:p14="http://schemas.microsoft.com/office/powerpoint/2010/main" val="2778938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ack Page">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22049C0-0C24-4679-ACBE-445B353D423E}"/>
              </a:ext>
            </a:extLst>
          </p:cNvPr>
          <p:cNvSpPr/>
          <p:nvPr userDrawn="1"/>
        </p:nvSpPr>
        <p:spPr bwMode="gray">
          <a:xfrm>
            <a:off x="0" y="0"/>
            <a:ext cx="9144000" cy="5143500"/>
          </a:xfrm>
          <a:prstGeom prst="rect">
            <a:avLst/>
          </a:prstGeom>
          <a:gradFill flip="none" rotWithShape="1">
            <a:gsLst>
              <a:gs pos="54000">
                <a:srgbClr val="662483"/>
              </a:gs>
              <a:gs pos="0">
                <a:srgbClr val="44257D"/>
              </a:gs>
              <a:gs pos="100000">
                <a:srgbClr val="00A19A"/>
              </a:gs>
            </a:gsLst>
            <a:lin ang="18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userDrawn="1"/>
        </p:nvSpPr>
        <p:spPr>
          <a:xfrm>
            <a:off x="535510" y="4070390"/>
            <a:ext cx="8064500" cy="553998"/>
          </a:xfrm>
          <a:prstGeom prst="rect">
            <a:avLst/>
          </a:prstGeom>
        </p:spPr>
        <p:txBody>
          <a:bodyPr wrap="square" lIns="0" tIns="0" rIns="0" bIns="0" anchor="b" anchorCtr="0">
            <a:spAutoFit/>
          </a:bodyPr>
          <a:lstStyle/>
          <a:p>
            <a:r>
              <a:rPr lang="en-GB" sz="1200" dirty="0">
                <a:solidFill>
                  <a:schemeClr val="bg1"/>
                </a:solidFill>
              </a:rPr>
              <a:t>www.oguk.org.uk</a:t>
            </a:r>
            <a:br>
              <a:rPr lang="en-GB" sz="1200" dirty="0">
                <a:solidFill>
                  <a:schemeClr val="bg1"/>
                </a:solidFill>
              </a:rPr>
            </a:br>
            <a:r>
              <a:rPr lang="en-GB" sz="1200" dirty="0">
                <a:solidFill>
                  <a:schemeClr val="bg1"/>
                </a:solidFill>
              </a:rPr>
              <a:t>info@oguk.org.uk</a:t>
            </a:r>
          </a:p>
          <a:p>
            <a:r>
              <a:rPr lang="en-GB" sz="1200" dirty="0">
                <a:solidFill>
                  <a:schemeClr val="bg1"/>
                </a:solidFill>
              </a:rPr>
              <a:t>#OGUK</a:t>
            </a:r>
          </a:p>
        </p:txBody>
      </p:sp>
      <p:sp>
        <p:nvSpPr>
          <p:cNvPr id="5" name="Rectangle 4"/>
          <p:cNvSpPr/>
          <p:nvPr userDrawn="1"/>
        </p:nvSpPr>
        <p:spPr>
          <a:xfrm>
            <a:off x="539750" y="4692309"/>
            <a:ext cx="8064500" cy="184666"/>
          </a:xfrm>
          <a:prstGeom prst="rect">
            <a:avLst/>
          </a:prstGeom>
        </p:spPr>
        <p:txBody>
          <a:bodyPr wrap="square" lIns="0" tIns="0" rIns="0" bIns="0" anchor="b" anchorCtr="0">
            <a:spAutoFit/>
          </a:bodyPr>
          <a:lstStyle/>
          <a:p>
            <a:r>
              <a:rPr lang="en-GB" sz="1200" dirty="0">
                <a:solidFill>
                  <a:schemeClr val="bg1"/>
                </a:solidFill>
              </a:rPr>
              <a:t>© 2021 The UK Oil and Gas Industry Association Limited, trading as OGUK</a:t>
            </a:r>
          </a:p>
        </p:txBody>
      </p:sp>
      <p:pic>
        <p:nvPicPr>
          <p:cNvPr id="8" name="Picture 7">
            <a:extLst>
              <a:ext uri="{FF2B5EF4-FFF2-40B4-BE49-F238E27FC236}">
                <a16:creationId xmlns:a16="http://schemas.microsoft.com/office/drawing/2014/main" id="{6415ECA6-81FA-4AA4-AC01-A01E781582C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25531"/>
          <a:stretch/>
        </p:blipFill>
        <p:spPr>
          <a:xfrm>
            <a:off x="522211" y="-416582"/>
            <a:ext cx="8020050" cy="4220447"/>
          </a:xfrm>
          <a:prstGeom prst="rect">
            <a:avLst/>
          </a:prstGeom>
        </p:spPr>
      </p:pic>
    </p:spTree>
    <p:extLst>
      <p:ext uri="{BB962C8B-B14F-4D97-AF65-F5344CB8AC3E}">
        <p14:creationId xmlns:p14="http://schemas.microsoft.com/office/powerpoint/2010/main" val="1728800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Footer Placeholder 4"/>
          <p:cNvSpPr>
            <a:spLocks noGrp="1"/>
          </p:cNvSpPr>
          <p:nvPr>
            <p:ph type="ftr" sz="quarter" idx="11"/>
          </p:nvPr>
        </p:nvSpPr>
        <p:spPr/>
        <p:txBody>
          <a:bodyPr/>
          <a:lstStyle/>
          <a:p>
            <a:r>
              <a:rPr lang="en-GB"/>
              <a:t>Insert Footer from Insert | Header &amp; Footer menu</a:t>
            </a:r>
          </a:p>
        </p:txBody>
      </p:sp>
      <p:sp>
        <p:nvSpPr>
          <p:cNvPr id="6" name="Slide Number Placeholder 5"/>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7" name="Content Placeholder 6"/>
          <p:cNvSpPr>
            <a:spLocks noGrp="1"/>
          </p:cNvSpPr>
          <p:nvPr>
            <p:ph sz="quarter" idx="13"/>
          </p:nvPr>
        </p:nvSpPr>
        <p:spPr>
          <a:xfrm>
            <a:off x="539750" y="1095375"/>
            <a:ext cx="80645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2658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Thirds, One-Thir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532765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601200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68957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8C83C28-6698-425A-BE01-E35A30DAE904}"/>
              </a:ext>
            </a:extLst>
          </p:cNvPr>
          <p:cNvSpPr/>
          <p:nvPr userDrawn="1"/>
        </p:nvSpPr>
        <p:spPr>
          <a:xfrm>
            <a:off x="0" y="1626638"/>
            <a:ext cx="9144000" cy="1188000"/>
          </a:xfrm>
          <a:prstGeom prst="rect">
            <a:avLst/>
          </a:prstGeom>
          <a:gradFill>
            <a:gsLst>
              <a:gs pos="24000">
                <a:srgbClr val="662483"/>
              </a:gs>
              <a:gs pos="100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bwMode="white">
          <a:xfrm>
            <a:off x="755650" y="1626638"/>
            <a:ext cx="7848600" cy="1188000"/>
          </a:xfrm>
        </p:spPr>
        <p:txBody>
          <a:bodyPr anchor="ctr"/>
          <a:lstStyle>
            <a:lvl1pPr>
              <a:defRPr sz="3200">
                <a:solidFill>
                  <a:schemeClr val="bg1"/>
                </a:solidFill>
              </a:defRPr>
            </a:lvl1pPr>
          </a:lstStyle>
          <a:p>
            <a:r>
              <a:rPr lang="en-US"/>
              <a:t>Click to edit Master title style</a:t>
            </a:r>
          </a:p>
        </p:txBody>
      </p:sp>
      <p:sp>
        <p:nvSpPr>
          <p:cNvPr id="3" name="Text Placeholder 2"/>
          <p:cNvSpPr>
            <a:spLocks noGrp="1"/>
          </p:cNvSpPr>
          <p:nvPr>
            <p:ph type="body" idx="1"/>
          </p:nvPr>
        </p:nvSpPr>
        <p:spPr>
          <a:xfrm>
            <a:off x="755650" y="2967038"/>
            <a:ext cx="7848600" cy="1008000"/>
          </a:xfrm>
        </p:spPr>
        <p:txBody>
          <a:bodyPr/>
          <a:lstStyle>
            <a:lvl1pPr marL="0" indent="0">
              <a:buNone/>
              <a:defRPr sz="16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descr="A close up of a logo&#10;&#10;Description automatically generated">
            <a:extLst>
              <a:ext uri="{FF2B5EF4-FFF2-40B4-BE49-F238E27FC236}">
                <a16:creationId xmlns:a16="http://schemas.microsoft.com/office/drawing/2014/main" id="{ACE9CC3D-284A-4C1C-AA7B-12ACC39FEA6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9311" t="34600" r="21291" b="36000"/>
          <a:stretch/>
        </p:blipFill>
        <p:spPr>
          <a:xfrm>
            <a:off x="467801" y="4745815"/>
            <a:ext cx="748484" cy="261969"/>
          </a:xfrm>
          <a:prstGeom prst="rect">
            <a:avLst/>
          </a:prstGeom>
        </p:spPr>
      </p:pic>
    </p:spTree>
    <p:extLst>
      <p:ext uri="{BB962C8B-B14F-4D97-AF65-F5344CB8AC3E}">
        <p14:creationId xmlns:p14="http://schemas.microsoft.com/office/powerpoint/2010/main" val="3080565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3960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10"/>
          <p:cNvSpPr>
            <a:spLocks noGrp="1"/>
          </p:cNvSpPr>
          <p:nvPr>
            <p:ph sz="quarter" idx="14"/>
          </p:nvPr>
        </p:nvSpPr>
        <p:spPr>
          <a:xfrm>
            <a:off x="4643438" y="1095375"/>
            <a:ext cx="39600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34950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40563" y="1095374"/>
            <a:ext cx="3960000" cy="1728000"/>
          </a:xfrm>
        </p:spPr>
        <p:txBody>
          <a:bodyPr/>
          <a:lstStyle/>
          <a:p>
            <a:pPr lvl="0"/>
            <a:r>
              <a:rPr lang="en-US"/>
              <a:t>Click to edit Master text styles</a:t>
            </a:r>
          </a:p>
          <a:p>
            <a:pPr lvl="1"/>
            <a:r>
              <a:rPr lang="en-US"/>
              <a:t>Second level</a:t>
            </a:r>
          </a:p>
          <a:p>
            <a:pPr lvl="2"/>
            <a:r>
              <a:rPr lang="en-US"/>
              <a:t>Third level</a:t>
            </a:r>
          </a:p>
        </p:txBody>
      </p:sp>
      <p:sp>
        <p:nvSpPr>
          <p:cNvPr id="11" name="Content Placeholder 10"/>
          <p:cNvSpPr>
            <a:spLocks noGrp="1"/>
          </p:cNvSpPr>
          <p:nvPr>
            <p:ph sz="quarter" idx="14"/>
          </p:nvPr>
        </p:nvSpPr>
        <p:spPr>
          <a:xfrm>
            <a:off x="4643438" y="1095375"/>
            <a:ext cx="3960812" cy="1728788"/>
          </a:xfrm>
        </p:spPr>
        <p:txBody>
          <a:bodyPr/>
          <a:lstStyle/>
          <a:p>
            <a:pPr lvl="0"/>
            <a:r>
              <a:rPr lang="en-US"/>
              <a:t>Click to edit Master text styles</a:t>
            </a:r>
          </a:p>
          <a:p>
            <a:pPr lvl="1"/>
            <a:r>
              <a:rPr lang="en-US"/>
              <a:t>Second level</a:t>
            </a:r>
          </a:p>
          <a:p>
            <a:pPr lvl="2"/>
            <a:r>
              <a:rPr lang="en-US"/>
              <a:t>Third level</a:t>
            </a:r>
          </a:p>
        </p:txBody>
      </p:sp>
      <p:sp>
        <p:nvSpPr>
          <p:cNvPr id="8" name="Content Placeholder 8"/>
          <p:cNvSpPr>
            <a:spLocks noGrp="1"/>
          </p:cNvSpPr>
          <p:nvPr>
            <p:ph sz="quarter" idx="15"/>
          </p:nvPr>
        </p:nvSpPr>
        <p:spPr>
          <a:xfrm>
            <a:off x="539750" y="2967825"/>
            <a:ext cx="3960000" cy="1728000"/>
          </a:xfrm>
        </p:spPr>
        <p:txBody>
          <a:bodyPr/>
          <a:lstStyle/>
          <a:p>
            <a:pPr lvl="0"/>
            <a:r>
              <a:rPr lang="en-US"/>
              <a:t>Click to edit Master text styles</a:t>
            </a:r>
          </a:p>
          <a:p>
            <a:pPr lvl="1"/>
            <a:r>
              <a:rPr lang="en-US"/>
              <a:t>Second level</a:t>
            </a:r>
          </a:p>
          <a:p>
            <a:pPr lvl="2"/>
            <a:r>
              <a:rPr lang="en-US"/>
              <a:t>Third level</a:t>
            </a:r>
          </a:p>
        </p:txBody>
      </p:sp>
      <p:sp>
        <p:nvSpPr>
          <p:cNvPr id="10" name="Content Placeholder 10"/>
          <p:cNvSpPr>
            <a:spLocks noGrp="1"/>
          </p:cNvSpPr>
          <p:nvPr>
            <p:ph sz="quarter" idx="16"/>
          </p:nvPr>
        </p:nvSpPr>
        <p:spPr>
          <a:xfrm>
            <a:off x="4644008" y="2967825"/>
            <a:ext cx="3960242" cy="1728000"/>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80711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10"/>
          <p:cNvSpPr>
            <a:spLocks noGrp="1"/>
          </p:cNvSpPr>
          <p:nvPr>
            <p:ph sz="quarter" idx="14"/>
          </p:nvPr>
        </p:nvSpPr>
        <p:spPr>
          <a:xfrm>
            <a:off x="3275875"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601200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38369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Third, Two-Thirds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3276600" y="1095375"/>
            <a:ext cx="53274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87732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x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11" name="Content Placeholder 10"/>
          <p:cNvSpPr>
            <a:spLocks noGrp="1"/>
          </p:cNvSpPr>
          <p:nvPr>
            <p:ph sz="quarter" idx="14"/>
          </p:nvPr>
        </p:nvSpPr>
        <p:spPr>
          <a:xfrm>
            <a:off x="3275875"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8" name="Content Placeholder 10"/>
          <p:cNvSpPr>
            <a:spLocks noGrp="1"/>
          </p:cNvSpPr>
          <p:nvPr>
            <p:ph sz="quarter" idx="15"/>
          </p:nvPr>
        </p:nvSpPr>
        <p:spPr>
          <a:xfrm>
            <a:off x="6012000"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10" name="Content Placeholder 8"/>
          <p:cNvSpPr>
            <a:spLocks noGrp="1"/>
          </p:cNvSpPr>
          <p:nvPr>
            <p:ph sz="quarter" idx="16"/>
          </p:nvPr>
        </p:nvSpPr>
        <p:spPr>
          <a:xfrm>
            <a:off x="539750" y="2967037"/>
            <a:ext cx="2592000" cy="1728787"/>
          </a:xfrm>
        </p:spPr>
        <p:txBody>
          <a:bodyPr/>
          <a:lstStyle/>
          <a:p>
            <a:pPr lvl="0"/>
            <a:r>
              <a:rPr lang="en-US"/>
              <a:t>Click to edit Master text styles</a:t>
            </a:r>
          </a:p>
          <a:p>
            <a:pPr lvl="1"/>
            <a:r>
              <a:rPr lang="en-US"/>
              <a:t>Second level</a:t>
            </a:r>
          </a:p>
          <a:p>
            <a:pPr lvl="2"/>
            <a:r>
              <a:rPr lang="en-US"/>
              <a:t>Third level</a:t>
            </a:r>
          </a:p>
        </p:txBody>
      </p:sp>
      <p:sp>
        <p:nvSpPr>
          <p:cNvPr id="12" name="Content Placeholder 10"/>
          <p:cNvSpPr>
            <a:spLocks noGrp="1"/>
          </p:cNvSpPr>
          <p:nvPr>
            <p:ph sz="quarter" idx="17"/>
          </p:nvPr>
        </p:nvSpPr>
        <p:spPr>
          <a:xfrm>
            <a:off x="3275875" y="2967037"/>
            <a:ext cx="2592000" cy="1728787"/>
          </a:xfrm>
        </p:spPr>
        <p:txBody>
          <a:bodyPr/>
          <a:lstStyle/>
          <a:p>
            <a:pPr lvl="0"/>
            <a:r>
              <a:rPr lang="en-US"/>
              <a:t>Click to edit Master text styles</a:t>
            </a:r>
          </a:p>
          <a:p>
            <a:pPr lvl="1"/>
            <a:r>
              <a:rPr lang="en-US"/>
              <a:t>Second level</a:t>
            </a:r>
          </a:p>
          <a:p>
            <a:pPr lvl="2"/>
            <a:r>
              <a:rPr lang="en-US"/>
              <a:t>Third level</a:t>
            </a:r>
          </a:p>
        </p:txBody>
      </p:sp>
      <p:sp>
        <p:nvSpPr>
          <p:cNvPr id="13" name="Content Placeholder 10"/>
          <p:cNvSpPr>
            <a:spLocks noGrp="1"/>
          </p:cNvSpPr>
          <p:nvPr>
            <p:ph sz="quarter" idx="18"/>
          </p:nvPr>
        </p:nvSpPr>
        <p:spPr>
          <a:xfrm>
            <a:off x="6012000" y="2967037"/>
            <a:ext cx="2592000" cy="17287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28418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F7B5068-240B-4C1D-A910-00F7B74566BC}"/>
              </a:ext>
            </a:extLst>
          </p:cNvPr>
          <p:cNvGraphicFramePr>
            <a:graphicFrameLocks noChangeAspect="1"/>
          </p:cNvGraphicFramePr>
          <p:nvPr userDrawn="1">
            <p:custDataLst>
              <p:tags r:id="rId15"/>
            </p:custDataLst>
            <p:extLst>
              <p:ext uri="{D42A27DB-BD31-4B8C-83A1-F6EECF244321}">
                <p14:modId xmlns:p14="http://schemas.microsoft.com/office/powerpoint/2010/main" val="3582575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7" imgW="351" imgH="351" progId="TCLayout.ActiveDocument.1">
                  <p:embed/>
                </p:oleObj>
              </mc:Choice>
              <mc:Fallback>
                <p:oleObj name="think-cell Slide" r:id="rId17" imgW="351" imgH="351" progId="TCLayout.ActiveDocument.1">
                  <p:embed/>
                  <p:pic>
                    <p:nvPicPr>
                      <p:cNvPr id="7" name="Object 6" hidden="1">
                        <a:extLst>
                          <a:ext uri="{FF2B5EF4-FFF2-40B4-BE49-F238E27FC236}">
                            <a16:creationId xmlns:a16="http://schemas.microsoft.com/office/drawing/2014/main" id="{0F7B5068-240B-4C1D-A910-00F7B74566BC}"/>
                          </a:ext>
                        </a:extLst>
                      </p:cNvPr>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1FF1C285-6B7C-49BB-94E2-3322CB81D801}"/>
              </a:ext>
            </a:extLst>
          </p:cNvPr>
          <p:cNvSpPr/>
          <p:nvPr userDrawn="1">
            <p:custDataLst>
              <p:tags r:id="rId16"/>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800" b="0" i="0" baseline="0" err="1">
              <a:latin typeface="Calibri" panose="020F0502020204030204" pitchFamily="34" charset="0"/>
              <a:ea typeface="+mj-ea"/>
              <a:cs typeface="+mj-cs"/>
              <a:sym typeface="Calibri" panose="020F0502020204030204" pitchFamily="34" charset="0"/>
            </a:endParaRPr>
          </a:p>
        </p:txBody>
      </p:sp>
      <p:sp>
        <p:nvSpPr>
          <p:cNvPr id="3" name="Text Placeholder 2"/>
          <p:cNvSpPr>
            <a:spLocks noGrp="1"/>
          </p:cNvSpPr>
          <p:nvPr>
            <p:ph type="body" idx="1"/>
          </p:nvPr>
        </p:nvSpPr>
        <p:spPr>
          <a:xfrm>
            <a:off x="540250" y="1095375"/>
            <a:ext cx="8064000" cy="360045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1690688" y="4876800"/>
            <a:ext cx="6481112" cy="111368"/>
          </a:xfrm>
          <a:prstGeom prst="rect">
            <a:avLst/>
          </a:prstGeom>
        </p:spPr>
        <p:txBody>
          <a:bodyPr vert="horz" lIns="0" tIns="0" rIns="0" bIns="0" rtlCol="0" anchor="ctr"/>
          <a:lstStyle>
            <a:lvl1pPr algn="r">
              <a:defRPr sz="900">
                <a:solidFill>
                  <a:schemeClr val="tx1"/>
                </a:solidFill>
                <a:latin typeface="+mj-lt"/>
              </a:defRPr>
            </a:lvl1pPr>
          </a:lstStyle>
          <a:p>
            <a:r>
              <a:rPr lang="en-GB"/>
              <a:t>Insert Footer from Insert | Header &amp; Footer menu</a:t>
            </a:r>
          </a:p>
        </p:txBody>
      </p:sp>
      <p:sp>
        <p:nvSpPr>
          <p:cNvPr id="6" name="Slide Number Placeholder 5"/>
          <p:cNvSpPr>
            <a:spLocks noGrp="1"/>
          </p:cNvSpPr>
          <p:nvPr>
            <p:ph type="sldNum" sz="quarter" idx="4"/>
          </p:nvPr>
        </p:nvSpPr>
        <p:spPr>
          <a:xfrm>
            <a:off x="8244000" y="4876800"/>
            <a:ext cx="360000" cy="108000"/>
          </a:xfrm>
          <a:prstGeom prst="rect">
            <a:avLst/>
          </a:prstGeom>
        </p:spPr>
        <p:txBody>
          <a:bodyPr vert="horz" lIns="0" tIns="0" rIns="0" bIns="0" rtlCol="0" anchor="ctr"/>
          <a:lstStyle>
            <a:lvl1pPr algn="ctr">
              <a:defRPr sz="900" b="1">
                <a:solidFill>
                  <a:schemeClr val="bg2"/>
                </a:solidFill>
                <a:latin typeface="+mj-lt"/>
              </a:defRPr>
            </a:lvl1pPr>
          </a:lstStyle>
          <a:p>
            <a:pPr algn="r"/>
            <a:fld id="{B1249AB1-AB30-4DB9-BB9C-D847817A3AC3}" type="slidenum">
              <a:rPr lang="en-GB" smtClean="0"/>
              <a:pPr algn="r"/>
              <a:t>‹#›</a:t>
            </a:fld>
            <a:endParaRPr lang="en-GB"/>
          </a:p>
        </p:txBody>
      </p:sp>
      <p:sp>
        <p:nvSpPr>
          <p:cNvPr id="2" name="Title Placeholder 1"/>
          <p:cNvSpPr>
            <a:spLocks noGrp="1"/>
          </p:cNvSpPr>
          <p:nvPr>
            <p:ph type="title"/>
          </p:nvPr>
        </p:nvSpPr>
        <p:spPr>
          <a:xfrm>
            <a:off x="540000" y="231775"/>
            <a:ext cx="8064250" cy="647700"/>
          </a:xfrm>
          <a:prstGeom prst="rect">
            <a:avLst/>
          </a:prstGeom>
        </p:spPr>
        <p:txBody>
          <a:bodyPr vert="horz" lIns="0" tIns="0" rIns="0" bIns="0" rtlCol="0" anchor="ctr" anchorCtr="0">
            <a:noAutofit/>
          </a:bodyPr>
          <a:lstStyle/>
          <a:p>
            <a:r>
              <a:rPr lang="en-US"/>
              <a:t>Click to edit Master title style</a:t>
            </a:r>
          </a:p>
        </p:txBody>
      </p:sp>
      <p:pic>
        <p:nvPicPr>
          <p:cNvPr id="9" name="Picture 8" descr="A close up of a logo&#10;&#10;Description automatically generated">
            <a:extLst>
              <a:ext uri="{FF2B5EF4-FFF2-40B4-BE49-F238E27FC236}">
                <a16:creationId xmlns:a16="http://schemas.microsoft.com/office/drawing/2014/main" id="{B67514D3-AFBD-41F9-B824-1D6B68576696}"/>
              </a:ext>
            </a:extLst>
          </p:cNvPr>
          <p:cNvPicPr>
            <a:picLocks noChangeAspect="1"/>
          </p:cNvPicPr>
          <p:nvPr userDrawn="1"/>
        </p:nvPicPr>
        <p:blipFill rotWithShape="1">
          <a:blip r:embed="rId19" cstate="print">
            <a:extLst>
              <a:ext uri="{28A0092B-C50C-407E-A947-70E740481C1C}">
                <a14:useLocalDpi xmlns:a14="http://schemas.microsoft.com/office/drawing/2010/main" val="0"/>
              </a:ext>
            </a:extLst>
          </a:blip>
          <a:srcRect l="19311" t="34600" r="21291" b="36000"/>
          <a:stretch/>
        </p:blipFill>
        <p:spPr>
          <a:xfrm>
            <a:off x="467801" y="4745815"/>
            <a:ext cx="748484" cy="261969"/>
          </a:xfrm>
          <a:prstGeom prst="rect">
            <a:avLst/>
          </a:prstGeom>
        </p:spPr>
      </p:pic>
    </p:spTree>
    <p:extLst>
      <p:ext uri="{BB962C8B-B14F-4D97-AF65-F5344CB8AC3E}">
        <p14:creationId xmlns:p14="http://schemas.microsoft.com/office/powerpoint/2010/main" val="470176930"/>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Lst>
  <p:hf hdr="0" ftr="0" dt="0"/>
  <p:txStyles>
    <p:titleStyle>
      <a:lvl1pPr algn="l" defTabSz="914400" rtl="0" eaLnBrk="1" latinLnBrk="0" hangingPunct="1">
        <a:lnSpc>
          <a:spcPct val="90000"/>
        </a:lnSpc>
        <a:spcBef>
          <a:spcPct val="0"/>
        </a:spcBef>
        <a:buNone/>
        <a:defRPr sz="2800" kern="1200">
          <a:solidFill>
            <a:schemeClr val="bg2"/>
          </a:solidFill>
          <a:latin typeface="+mj-lt"/>
          <a:ea typeface="+mj-ea"/>
          <a:cs typeface="+mj-cs"/>
        </a:defRPr>
      </a:lvl1pPr>
    </p:titleStyle>
    <p:body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8EBC4917-6771-4ECC-9E84-A49C0AD587C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1" imgH="351" progId="TCLayout.ActiveDocument.1">
                  <p:embed/>
                </p:oleObj>
              </mc:Choice>
              <mc:Fallback>
                <p:oleObj name="think-cell Slide" r:id="rId5" imgW="351" imgH="351" progId="TCLayout.ActiveDocument.1">
                  <p:embed/>
                  <p:pic>
                    <p:nvPicPr>
                      <p:cNvPr id="4" name="Object 3" hidden="1">
                        <a:extLst>
                          <a:ext uri="{FF2B5EF4-FFF2-40B4-BE49-F238E27FC236}">
                            <a16:creationId xmlns:a16="http://schemas.microsoft.com/office/drawing/2014/main" id="{8EBC4917-6771-4ECC-9E84-A49C0AD587C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909A220B-1A07-4179-B8F0-8D993FBA8555}"/>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err="1">
              <a:ln>
                <a:noFill/>
              </a:ln>
              <a:solidFill>
                <a:prstClr val="white"/>
              </a:solidFill>
              <a:effectLst/>
              <a:uLnTx/>
              <a:uFillTx/>
              <a:latin typeface="Calibri" panose="020F0502020204030204" pitchFamily="34" charset="0"/>
              <a:ea typeface="+mn-ea"/>
              <a:cs typeface="+mn-cs"/>
              <a:sym typeface="Calibri" panose="020F0502020204030204" pitchFamily="34" charset="0"/>
            </a:endParaRPr>
          </a:p>
        </p:txBody>
      </p:sp>
      <p:sp>
        <p:nvSpPr>
          <p:cNvPr id="2" name="Title 1">
            <a:extLst>
              <a:ext uri="{FF2B5EF4-FFF2-40B4-BE49-F238E27FC236}">
                <a16:creationId xmlns:a16="http://schemas.microsoft.com/office/drawing/2014/main" id="{F7F68C5D-EBFD-468A-AB0B-042B21E2A6D1}"/>
              </a:ext>
            </a:extLst>
          </p:cNvPr>
          <p:cNvSpPr>
            <a:spLocks noGrp="1"/>
          </p:cNvSpPr>
          <p:nvPr>
            <p:ph type="ctrTitle"/>
          </p:nvPr>
        </p:nvSpPr>
        <p:spPr>
          <a:xfrm>
            <a:off x="559457" y="1628280"/>
            <a:ext cx="8549542" cy="1188000"/>
          </a:xfrm>
        </p:spPr>
        <p:txBody>
          <a:bodyPr/>
          <a:lstStyle/>
          <a:p>
            <a:r>
              <a:rPr lang="en-GB" dirty="0"/>
              <a:t>Assurance – Workplace Monitoring Guide</a:t>
            </a:r>
          </a:p>
        </p:txBody>
      </p:sp>
    </p:spTree>
    <p:extLst>
      <p:ext uri="{BB962C8B-B14F-4D97-AF65-F5344CB8AC3E}">
        <p14:creationId xmlns:p14="http://schemas.microsoft.com/office/powerpoint/2010/main" val="3598853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46AF60C0-5437-4556-B919-8B372FD19C74}"/>
              </a:ext>
            </a:extLst>
          </p:cNvPr>
          <p:cNvPicPr>
            <a:picLocks noChangeAspect="1"/>
          </p:cNvPicPr>
          <p:nvPr/>
        </p:nvPicPr>
        <p:blipFill>
          <a:blip r:embed="rId3"/>
          <a:stretch>
            <a:fillRect/>
          </a:stretch>
        </p:blipFill>
        <p:spPr>
          <a:xfrm>
            <a:off x="434010" y="939803"/>
            <a:ext cx="8267698" cy="3752568"/>
          </a:xfrm>
          <a:prstGeom prst="rect">
            <a:avLst/>
          </a:prstGeom>
        </p:spPr>
      </p:pic>
      <p:sp>
        <p:nvSpPr>
          <p:cNvPr id="2" name="Title 1"/>
          <p:cNvSpPr>
            <a:spLocks noGrp="1"/>
          </p:cNvSpPr>
          <p:nvPr>
            <p:ph type="title"/>
          </p:nvPr>
        </p:nvSpPr>
        <p:spPr/>
        <p:txBody>
          <a:bodyPr/>
          <a:lstStyle/>
          <a:p>
            <a:r>
              <a:rPr lang="en-GB" dirty="0"/>
              <a:t>Assurance framework</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10</a:t>
            </a:fld>
            <a:endParaRPr lang="en-GB" dirty="0"/>
          </a:p>
        </p:txBody>
      </p:sp>
      <p:pic>
        <p:nvPicPr>
          <p:cNvPr id="16" name="Picture 15">
            <a:extLst>
              <a:ext uri="{FF2B5EF4-FFF2-40B4-BE49-F238E27FC236}">
                <a16:creationId xmlns:a16="http://schemas.microsoft.com/office/drawing/2014/main" id="{05900B50-EE83-4CEC-AC77-84DF114EDB13}"/>
              </a:ext>
            </a:extLst>
          </p:cNvPr>
          <p:cNvPicPr>
            <a:picLocks noChangeAspect="1"/>
          </p:cNvPicPr>
          <p:nvPr/>
        </p:nvPicPr>
        <p:blipFill>
          <a:blip r:embed="rId4"/>
          <a:srcRect l="130" t="543"/>
          <a:stretch>
            <a:fillRect/>
          </a:stretch>
        </p:blipFill>
        <p:spPr>
          <a:xfrm>
            <a:off x="1302265" y="2465494"/>
            <a:ext cx="2676410" cy="2112096"/>
          </a:xfrm>
          <a:custGeom>
            <a:avLst/>
            <a:gdLst>
              <a:gd name="connsiteX0" fmla="*/ 1336457 w 2676410"/>
              <a:gd name="connsiteY0" fmla="*/ 0 h 2112096"/>
              <a:gd name="connsiteX1" fmla="*/ 1352837 w 2676410"/>
              <a:gd name="connsiteY1" fmla="*/ 0 h 2112096"/>
              <a:gd name="connsiteX2" fmla="*/ 2647835 w 2676410"/>
              <a:gd name="connsiteY2" fmla="*/ 2089155 h 2112096"/>
              <a:gd name="connsiteX3" fmla="*/ 2650809 w 2676410"/>
              <a:gd name="connsiteY3" fmla="*/ 1870491 h 2112096"/>
              <a:gd name="connsiteX4" fmla="*/ 2650809 w 2676410"/>
              <a:gd name="connsiteY4" fmla="*/ 2089155 h 2112096"/>
              <a:gd name="connsiteX5" fmla="*/ 2676410 w 2676410"/>
              <a:gd name="connsiteY5" fmla="*/ 2089155 h 2112096"/>
              <a:gd name="connsiteX6" fmla="*/ 2676410 w 2676410"/>
              <a:gd name="connsiteY6" fmla="*/ 2112096 h 2112096"/>
              <a:gd name="connsiteX7" fmla="*/ 0 w 2676410"/>
              <a:gd name="connsiteY7" fmla="*/ 2112096 h 2112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410" h="2112096">
                <a:moveTo>
                  <a:pt x="1336457" y="0"/>
                </a:moveTo>
                <a:lnTo>
                  <a:pt x="1352837" y="0"/>
                </a:lnTo>
                <a:lnTo>
                  <a:pt x="2647835" y="2089155"/>
                </a:lnTo>
                <a:lnTo>
                  <a:pt x="2650809" y="1870491"/>
                </a:lnTo>
                <a:lnTo>
                  <a:pt x="2650809" y="2089155"/>
                </a:lnTo>
                <a:lnTo>
                  <a:pt x="2676410" y="2089155"/>
                </a:lnTo>
                <a:lnTo>
                  <a:pt x="2676410" y="2112096"/>
                </a:lnTo>
                <a:lnTo>
                  <a:pt x="0" y="2112096"/>
                </a:lnTo>
                <a:close/>
              </a:path>
            </a:pathLst>
          </a:custGeom>
        </p:spPr>
      </p:pic>
      <p:sp>
        <p:nvSpPr>
          <p:cNvPr id="6" name="Content Placeholder 3">
            <a:extLst>
              <a:ext uri="{FF2B5EF4-FFF2-40B4-BE49-F238E27FC236}">
                <a16:creationId xmlns:a16="http://schemas.microsoft.com/office/drawing/2014/main" id="{CAAC09C5-1575-4B9C-9A1B-A6BDFB79E293}"/>
              </a:ext>
            </a:extLst>
          </p:cNvPr>
          <p:cNvSpPr>
            <a:spLocks noGrp="1"/>
          </p:cNvSpPr>
          <p:nvPr>
            <p:ph sz="quarter" idx="13"/>
          </p:nvPr>
        </p:nvSpPr>
        <p:spPr>
          <a:xfrm>
            <a:off x="519089" y="1090250"/>
            <a:ext cx="8064500" cy="1268413"/>
          </a:xfrm>
        </p:spPr>
        <p:txBody>
          <a:bodyPr/>
          <a:lstStyle/>
          <a:p>
            <a:pPr>
              <a:spcAft>
                <a:spcPts val="1200"/>
              </a:spcAft>
            </a:pPr>
            <a:r>
              <a:rPr lang="en-GB" sz="1600" dirty="0">
                <a:latin typeface="+mj-lt"/>
              </a:rPr>
              <a:t>Each level delivers a different opportunity to understand and improve systems and processes</a:t>
            </a:r>
          </a:p>
          <a:p>
            <a:pPr>
              <a:spcAft>
                <a:spcPts val="1200"/>
              </a:spcAft>
            </a:pPr>
            <a:r>
              <a:rPr lang="en-GB" sz="1600" dirty="0">
                <a:latin typeface="+mj-lt"/>
              </a:rPr>
              <a:t>A ‘blended’ approach gives a better perspective on safety and operational</a:t>
            </a:r>
            <a:endParaRPr lang="en-GB" sz="1600" i="1" dirty="0">
              <a:solidFill>
                <a:srgbClr val="330072"/>
              </a:solidFill>
              <a:highlight>
                <a:srgbClr val="FFFF00"/>
              </a:highlight>
              <a:latin typeface="+mj-lt"/>
            </a:endParaRPr>
          </a:p>
          <a:p>
            <a:pPr>
              <a:spcAft>
                <a:spcPts val="1200"/>
              </a:spcAft>
            </a:pPr>
            <a:r>
              <a:rPr lang="en-GB" sz="1600" dirty="0">
                <a:latin typeface="+mj-lt"/>
              </a:rPr>
              <a:t>Select the best people available for the assurance activity being undertaken</a:t>
            </a:r>
            <a:endParaRPr lang="en-GB" sz="1600" dirty="0"/>
          </a:p>
          <a:p>
            <a:pPr marL="0" indent="0">
              <a:buNone/>
            </a:pPr>
            <a:endParaRPr lang="en-GB" sz="1400" dirty="0"/>
          </a:p>
        </p:txBody>
      </p:sp>
      <p:pic>
        <p:nvPicPr>
          <p:cNvPr id="8" name="Picture 7">
            <a:extLst>
              <a:ext uri="{FF2B5EF4-FFF2-40B4-BE49-F238E27FC236}">
                <a16:creationId xmlns:a16="http://schemas.microsoft.com/office/drawing/2014/main" id="{8E3F94E0-8C55-4C8D-B974-031C4FFF3416}"/>
              </a:ext>
            </a:extLst>
          </p:cNvPr>
          <p:cNvPicPr>
            <a:picLocks noChangeAspect="1"/>
          </p:cNvPicPr>
          <p:nvPr/>
        </p:nvPicPr>
        <p:blipFill rotWithShape="1">
          <a:blip r:embed="rId5"/>
          <a:srcRect l="40730"/>
          <a:stretch/>
        </p:blipFill>
        <p:spPr>
          <a:xfrm>
            <a:off x="4348790" y="2458629"/>
            <a:ext cx="2435424" cy="2117618"/>
          </a:xfrm>
          <a:prstGeom prst="rect">
            <a:avLst/>
          </a:prstGeom>
        </p:spPr>
      </p:pic>
      <p:pic>
        <p:nvPicPr>
          <p:cNvPr id="9" name="Picture 8"/>
          <p:cNvPicPr>
            <a:picLocks noChangeAspect="1"/>
          </p:cNvPicPr>
          <p:nvPr/>
        </p:nvPicPr>
        <p:blipFill rotWithShape="1">
          <a:blip r:embed="rId6"/>
          <a:srcRect r="78825"/>
          <a:stretch/>
        </p:blipFill>
        <p:spPr>
          <a:xfrm>
            <a:off x="6784215" y="2465494"/>
            <a:ext cx="867634" cy="2110753"/>
          </a:xfrm>
          <a:prstGeom prst="rect">
            <a:avLst/>
          </a:prstGeom>
        </p:spPr>
      </p:pic>
    </p:spTree>
    <p:extLst>
      <p:ext uri="{BB962C8B-B14F-4D97-AF65-F5344CB8AC3E}">
        <p14:creationId xmlns:p14="http://schemas.microsoft.com/office/powerpoint/2010/main" val="3898583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Workplace Monitoring</a:t>
            </a:r>
          </a:p>
        </p:txBody>
      </p:sp>
    </p:spTree>
    <p:extLst>
      <p:ext uri="{BB962C8B-B14F-4D97-AF65-F5344CB8AC3E}">
        <p14:creationId xmlns:p14="http://schemas.microsoft.com/office/powerpoint/2010/main" val="3437686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504000" y="1224000"/>
            <a:ext cx="8064500" cy="2095882"/>
          </a:xfrm>
        </p:spPr>
        <p:txBody>
          <a:bodyPr/>
          <a:lstStyle/>
          <a:p>
            <a:pPr lvl="0"/>
            <a:r>
              <a:rPr lang="en-GB" sz="1400" dirty="0">
                <a:latin typeface="+mj-lt"/>
              </a:rPr>
              <a:t>Asset / Site Managers responsible for delivery of workplace monitoring programme </a:t>
            </a:r>
          </a:p>
          <a:p>
            <a:pPr lvl="0"/>
            <a:r>
              <a:rPr lang="en-GB" sz="1400" dirty="0">
                <a:latin typeface="+mj-lt"/>
              </a:rPr>
              <a:t>Activities planned to align with work activities and to enable periodic updates on significant findings, trends or other matters of concern</a:t>
            </a:r>
          </a:p>
          <a:p>
            <a:pPr lvl="0"/>
            <a:r>
              <a:rPr lang="en-GB" sz="1400" dirty="0">
                <a:latin typeface="+mj-lt"/>
              </a:rPr>
              <a:t>Programme takes into account process safety, occupational health &amp; safety and environmental management systems</a:t>
            </a:r>
          </a:p>
          <a:p>
            <a:pPr lvl="0"/>
            <a:r>
              <a:rPr lang="en-GB" sz="1400" dirty="0">
                <a:latin typeface="+mj-lt"/>
              </a:rPr>
              <a:t>Typically uses topic specific  scripted question sets</a:t>
            </a:r>
          </a:p>
          <a:p>
            <a:pPr lvl="0"/>
            <a:r>
              <a:rPr lang="en-GB" sz="1400" dirty="0">
                <a:latin typeface="+mj-lt"/>
              </a:rPr>
              <a:t>Workplace monitoring &amp; behavioural safety are similar in questioning and listening skills</a:t>
            </a:r>
          </a:p>
        </p:txBody>
      </p:sp>
      <p:sp>
        <p:nvSpPr>
          <p:cNvPr id="2" name="Title 1"/>
          <p:cNvSpPr>
            <a:spLocks noGrp="1"/>
          </p:cNvSpPr>
          <p:nvPr>
            <p:ph type="title"/>
          </p:nvPr>
        </p:nvSpPr>
        <p:spPr/>
        <p:txBody>
          <a:bodyPr/>
          <a:lstStyle/>
          <a:p>
            <a:r>
              <a:rPr lang="en-GB" dirty="0"/>
              <a:t>Workplace monitoring</a:t>
            </a:r>
          </a:p>
        </p:txBody>
      </p:sp>
      <p:sp>
        <p:nvSpPr>
          <p:cNvPr id="3" name="Slide Number Placeholder 2"/>
          <p:cNvSpPr>
            <a:spLocks noGrp="1"/>
          </p:cNvSpPr>
          <p:nvPr>
            <p:ph type="sldNum" sz="quarter" idx="12"/>
          </p:nvPr>
        </p:nvSpPr>
        <p:spPr/>
        <p:txBody>
          <a:bodyPr/>
          <a:lstStyle/>
          <a:p>
            <a:fld id="{B1249AB1-AB30-4DB9-BB9C-D847817A3AC3}" type="slidenum">
              <a:rPr lang="en-GB" smtClean="0"/>
              <a:pPr/>
              <a:t>12</a:t>
            </a:fld>
            <a:endParaRPr lang="en-GB"/>
          </a:p>
        </p:txBody>
      </p:sp>
      <p:pic>
        <p:nvPicPr>
          <p:cNvPr id="10" name="Picture 9">
            <a:extLst>
              <a:ext uri="{FF2B5EF4-FFF2-40B4-BE49-F238E27FC236}">
                <a16:creationId xmlns:a16="http://schemas.microsoft.com/office/drawing/2014/main" id="{D41D8354-D0D9-4D4A-BE75-971695475A56}"/>
              </a:ext>
            </a:extLst>
          </p:cNvPr>
          <p:cNvPicPr>
            <a:picLocks noChangeAspect="1"/>
          </p:cNvPicPr>
          <p:nvPr/>
        </p:nvPicPr>
        <p:blipFill rotWithShape="1">
          <a:blip r:embed="rId2">
            <a:clrChange>
              <a:clrFrom>
                <a:srgbClr val="FFFFFF"/>
              </a:clrFrom>
              <a:clrTo>
                <a:srgbClr val="FFFFFF">
                  <a:alpha val="0"/>
                </a:srgbClr>
              </a:clrTo>
            </a:clrChange>
            <a:alphaModFix amt="10000"/>
          </a:blip>
          <a:srcRect b="50000"/>
          <a:stretch/>
        </p:blipFill>
        <p:spPr>
          <a:xfrm>
            <a:off x="2370985" y="1153166"/>
            <a:ext cx="3317790" cy="1314000"/>
          </a:xfrm>
          <a:prstGeom prst="rect">
            <a:avLst/>
          </a:prstGeom>
        </p:spPr>
      </p:pic>
      <p:pic>
        <p:nvPicPr>
          <p:cNvPr id="12" name="Picture 11">
            <a:extLst>
              <a:ext uri="{FF2B5EF4-FFF2-40B4-BE49-F238E27FC236}">
                <a16:creationId xmlns:a16="http://schemas.microsoft.com/office/drawing/2014/main" id="{22516FDC-AD70-48ED-A986-98C6BFD028EA}"/>
              </a:ext>
            </a:extLst>
          </p:cNvPr>
          <p:cNvPicPr>
            <a:picLocks noChangeAspect="1"/>
          </p:cNvPicPr>
          <p:nvPr/>
        </p:nvPicPr>
        <p:blipFill rotWithShape="1">
          <a:blip r:embed="rId3">
            <a:alphaModFix amt="10000"/>
          </a:blip>
          <a:srcRect l="40513" b="50000"/>
          <a:stretch/>
        </p:blipFill>
        <p:spPr>
          <a:xfrm>
            <a:off x="5688775" y="1153166"/>
            <a:ext cx="3033470" cy="1314000"/>
          </a:xfrm>
          <a:prstGeom prst="rect">
            <a:avLst/>
          </a:prstGeom>
        </p:spPr>
      </p:pic>
      <p:pic>
        <p:nvPicPr>
          <p:cNvPr id="13" name="Picture 12">
            <a:extLst>
              <a:ext uri="{FF2B5EF4-FFF2-40B4-BE49-F238E27FC236}">
                <a16:creationId xmlns:a16="http://schemas.microsoft.com/office/drawing/2014/main" id="{5A3BF067-00BD-45BA-8D6A-514CBF318508}"/>
              </a:ext>
            </a:extLst>
          </p:cNvPr>
          <p:cNvPicPr>
            <a:picLocks noChangeAspect="1"/>
          </p:cNvPicPr>
          <p:nvPr/>
        </p:nvPicPr>
        <p:blipFill rotWithShape="1">
          <a:blip r:embed="rId2">
            <a:clrChange>
              <a:clrFrom>
                <a:srgbClr val="FFFFFF"/>
              </a:clrFrom>
              <a:clrTo>
                <a:srgbClr val="FFFFFF">
                  <a:alpha val="0"/>
                </a:srgbClr>
              </a:clrTo>
            </a:clrChange>
            <a:alphaModFix amt="10000"/>
          </a:blip>
          <a:srcRect t="50000" b="25027"/>
          <a:stretch/>
        </p:blipFill>
        <p:spPr>
          <a:xfrm>
            <a:off x="2370985" y="2467166"/>
            <a:ext cx="3317790" cy="656280"/>
          </a:xfrm>
          <a:prstGeom prst="rect">
            <a:avLst/>
          </a:prstGeom>
        </p:spPr>
      </p:pic>
      <p:pic>
        <p:nvPicPr>
          <p:cNvPr id="14" name="Picture 13">
            <a:extLst>
              <a:ext uri="{FF2B5EF4-FFF2-40B4-BE49-F238E27FC236}">
                <a16:creationId xmlns:a16="http://schemas.microsoft.com/office/drawing/2014/main" id="{4E4A35E9-1A9C-4AEC-96B4-463D20D35E10}"/>
              </a:ext>
            </a:extLst>
          </p:cNvPr>
          <p:cNvPicPr>
            <a:picLocks noChangeAspect="1"/>
          </p:cNvPicPr>
          <p:nvPr/>
        </p:nvPicPr>
        <p:blipFill rotWithShape="1">
          <a:blip r:embed="rId3">
            <a:alphaModFix amt="10000"/>
          </a:blip>
          <a:srcRect l="40513" t="50000" b="25027"/>
          <a:stretch/>
        </p:blipFill>
        <p:spPr>
          <a:xfrm>
            <a:off x="5688775" y="2467166"/>
            <a:ext cx="3033470" cy="656280"/>
          </a:xfrm>
          <a:prstGeom prst="rect">
            <a:avLst/>
          </a:prstGeom>
        </p:spPr>
      </p:pic>
      <p:pic>
        <p:nvPicPr>
          <p:cNvPr id="9" name="Picture 8">
            <a:extLst>
              <a:ext uri="{FF2B5EF4-FFF2-40B4-BE49-F238E27FC236}">
                <a16:creationId xmlns:a16="http://schemas.microsoft.com/office/drawing/2014/main" id="{53E705BE-AFF0-4932-AD6B-CE4017840A64}"/>
              </a:ext>
            </a:extLst>
          </p:cNvPr>
          <p:cNvPicPr>
            <a:picLocks noChangeAspect="1"/>
          </p:cNvPicPr>
          <p:nvPr/>
        </p:nvPicPr>
        <p:blipFill rotWithShape="1">
          <a:blip r:embed="rId2">
            <a:clrChange>
              <a:clrFrom>
                <a:srgbClr val="FFFFFF"/>
              </a:clrFrom>
              <a:clrTo>
                <a:srgbClr val="FFFFFF">
                  <a:alpha val="0"/>
                </a:srgbClr>
              </a:clrTo>
            </a:clrChange>
            <a:alphaModFix/>
          </a:blip>
          <a:srcRect t="74973"/>
          <a:stretch/>
        </p:blipFill>
        <p:spPr>
          <a:xfrm>
            <a:off x="2370985" y="3123446"/>
            <a:ext cx="3317790" cy="657720"/>
          </a:xfrm>
          <a:prstGeom prst="rect">
            <a:avLst/>
          </a:prstGeom>
        </p:spPr>
      </p:pic>
      <p:pic>
        <p:nvPicPr>
          <p:cNvPr id="11" name="Picture 10">
            <a:extLst>
              <a:ext uri="{FF2B5EF4-FFF2-40B4-BE49-F238E27FC236}">
                <a16:creationId xmlns:a16="http://schemas.microsoft.com/office/drawing/2014/main" id="{B272AD9C-4802-44C5-973C-9306D9722B4B}"/>
              </a:ext>
            </a:extLst>
          </p:cNvPr>
          <p:cNvPicPr>
            <a:picLocks noChangeAspect="1"/>
          </p:cNvPicPr>
          <p:nvPr/>
        </p:nvPicPr>
        <p:blipFill rotWithShape="1">
          <a:blip r:embed="rId3">
            <a:alphaModFix/>
          </a:blip>
          <a:srcRect l="40513" t="74972"/>
          <a:stretch/>
        </p:blipFill>
        <p:spPr>
          <a:xfrm>
            <a:off x="5688775" y="3123444"/>
            <a:ext cx="3033470" cy="657721"/>
          </a:xfrm>
          <a:prstGeom prst="rect">
            <a:avLst/>
          </a:prstGeom>
        </p:spPr>
      </p:pic>
      <p:graphicFrame>
        <p:nvGraphicFramePr>
          <p:cNvPr id="15" name="Table 14">
            <a:extLst>
              <a:ext uri="{FF2B5EF4-FFF2-40B4-BE49-F238E27FC236}">
                <a16:creationId xmlns:a16="http://schemas.microsoft.com/office/drawing/2014/main" id="{BE08EF67-F8CC-4E1A-9D2C-ADB2DD6BF412}"/>
              </a:ext>
            </a:extLst>
          </p:cNvPr>
          <p:cNvGraphicFramePr>
            <a:graphicFrameLocks noGrp="1"/>
          </p:cNvGraphicFramePr>
          <p:nvPr>
            <p:extLst>
              <p:ext uri="{D42A27DB-BD31-4B8C-83A1-F6EECF244321}">
                <p14:modId xmlns:p14="http://schemas.microsoft.com/office/powerpoint/2010/main" val="4019062126"/>
              </p:ext>
            </p:extLst>
          </p:nvPr>
        </p:nvGraphicFramePr>
        <p:xfrm>
          <a:off x="2370985" y="3919500"/>
          <a:ext cx="5166287" cy="741680"/>
        </p:xfrm>
        <a:graphic>
          <a:graphicData uri="http://schemas.openxmlformats.org/drawingml/2006/table">
            <a:tbl>
              <a:tblPr bandRow="1">
                <a:tableStyleId>{5C22544A-7EE6-4342-B048-85BDC9FD1C3A}</a:tableStyleId>
              </a:tblPr>
              <a:tblGrid>
                <a:gridCol w="1883094">
                  <a:extLst>
                    <a:ext uri="{9D8B030D-6E8A-4147-A177-3AD203B41FA5}">
                      <a16:colId xmlns:a16="http://schemas.microsoft.com/office/drawing/2014/main" val="957172502"/>
                    </a:ext>
                  </a:extLst>
                </a:gridCol>
                <a:gridCol w="3283193">
                  <a:extLst>
                    <a:ext uri="{9D8B030D-6E8A-4147-A177-3AD203B41FA5}">
                      <a16:colId xmlns:a16="http://schemas.microsoft.com/office/drawing/2014/main" val="1998116080"/>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rgbClr val="FFFFFF"/>
                          </a:solidFill>
                          <a:latin typeface="+mj-lt"/>
                        </a:rPr>
                        <a:t>Behavioural Safety </a:t>
                      </a:r>
                    </a:p>
                  </a:txBody>
                  <a:tcPr anchor="ctr">
                    <a:lnB w="12700" cap="flat" cmpd="sng" algn="ctr">
                      <a:solidFill>
                        <a:schemeClr val="bg1"/>
                      </a:solidFill>
                      <a:prstDash val="solid"/>
                      <a:round/>
                      <a:headEnd type="none" w="med" len="med"/>
                      <a:tailEnd type="none" w="med" len="med"/>
                    </a:lnB>
                    <a:solidFill>
                      <a:srgbClr val="2156A7"/>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rgbClr val="FFFFFF"/>
                          </a:solidFill>
                          <a:latin typeface="+mj-lt"/>
                        </a:rPr>
                        <a:t>Built around unplanned opportunities</a:t>
                      </a:r>
                    </a:p>
                  </a:txBody>
                  <a:tcPr anchor="ctr">
                    <a:lnB w="12700" cap="flat" cmpd="sng" algn="ctr">
                      <a:solidFill>
                        <a:schemeClr val="bg1"/>
                      </a:solidFill>
                      <a:prstDash val="solid"/>
                      <a:round/>
                      <a:headEnd type="none" w="med" len="med"/>
                      <a:tailEnd type="none" w="med" len="med"/>
                    </a:lnB>
                    <a:solidFill>
                      <a:srgbClr val="2156A7"/>
                    </a:solidFill>
                  </a:tcPr>
                </a:tc>
                <a:extLst>
                  <a:ext uri="{0D108BD9-81ED-4DB2-BD59-A6C34878D82A}">
                    <a16:rowId xmlns:a16="http://schemas.microsoft.com/office/drawing/2014/main" val="727069966"/>
                  </a:ext>
                </a:extLst>
              </a:tr>
              <a:tr h="370840">
                <a:tc>
                  <a:txBody>
                    <a:bodyPr/>
                    <a:lstStyle/>
                    <a:p>
                      <a:pPr algn="ctr"/>
                      <a:r>
                        <a:rPr lang="en-GB" sz="1400" b="0" dirty="0">
                          <a:solidFill>
                            <a:schemeClr val="bg1"/>
                          </a:solidFill>
                          <a:latin typeface="+mj-lt"/>
                        </a:rPr>
                        <a:t>Workplace Monitoring </a:t>
                      </a:r>
                    </a:p>
                  </a:txBody>
                  <a:tcPr anchor="ctr">
                    <a:lnT w="12700" cap="flat" cmpd="sng" algn="ctr">
                      <a:solidFill>
                        <a:schemeClr val="bg1"/>
                      </a:solidFill>
                      <a:prstDash val="solid"/>
                      <a:round/>
                      <a:headEnd type="none" w="med" len="med"/>
                      <a:tailEnd type="none" w="med" len="med"/>
                    </a:lnT>
                    <a:solidFill>
                      <a:srgbClr val="50257F"/>
                    </a:solidFill>
                  </a:tcPr>
                </a:tc>
                <a:tc>
                  <a:txBody>
                    <a:bodyPr/>
                    <a:lstStyle/>
                    <a:p>
                      <a:pPr algn="ctr"/>
                      <a:r>
                        <a:rPr lang="en-GB" sz="1400" b="0" dirty="0">
                          <a:solidFill>
                            <a:schemeClr val="bg1"/>
                          </a:solidFill>
                          <a:latin typeface="+mj-lt"/>
                        </a:rPr>
                        <a:t>Built</a:t>
                      </a:r>
                      <a:r>
                        <a:rPr lang="en-GB" sz="1400" b="0" baseline="0" dirty="0">
                          <a:solidFill>
                            <a:schemeClr val="bg1"/>
                          </a:solidFill>
                          <a:latin typeface="+mj-lt"/>
                        </a:rPr>
                        <a:t> </a:t>
                      </a:r>
                      <a:r>
                        <a:rPr lang="en-GB" sz="1400" b="0" dirty="0">
                          <a:solidFill>
                            <a:schemeClr val="bg1"/>
                          </a:solidFill>
                          <a:latin typeface="+mj-lt"/>
                        </a:rPr>
                        <a:t>around planned interventions</a:t>
                      </a:r>
                    </a:p>
                  </a:txBody>
                  <a:tcPr anchor="ctr">
                    <a:lnT w="12700" cap="flat" cmpd="sng" algn="ctr">
                      <a:solidFill>
                        <a:schemeClr val="bg1"/>
                      </a:solidFill>
                      <a:prstDash val="solid"/>
                      <a:round/>
                      <a:headEnd type="none" w="med" len="med"/>
                      <a:tailEnd type="none" w="med" len="med"/>
                    </a:lnT>
                    <a:solidFill>
                      <a:srgbClr val="50257F"/>
                    </a:solidFill>
                  </a:tcPr>
                </a:tc>
                <a:extLst>
                  <a:ext uri="{0D108BD9-81ED-4DB2-BD59-A6C34878D82A}">
                    <a16:rowId xmlns:a16="http://schemas.microsoft.com/office/drawing/2014/main" val="3184455133"/>
                  </a:ext>
                </a:extLst>
              </a:tr>
            </a:tbl>
          </a:graphicData>
        </a:graphic>
      </p:graphicFrame>
    </p:spTree>
    <p:extLst>
      <p:ext uri="{BB962C8B-B14F-4D97-AF65-F5344CB8AC3E}">
        <p14:creationId xmlns:p14="http://schemas.microsoft.com/office/powerpoint/2010/main" val="3410372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Straight Connector 52">
            <a:extLst>
              <a:ext uri="{FF2B5EF4-FFF2-40B4-BE49-F238E27FC236}">
                <a16:creationId xmlns:a16="http://schemas.microsoft.com/office/drawing/2014/main" id="{324795B9-0B77-47F6-AFCD-42ABE1CB1D85}"/>
              </a:ext>
            </a:extLst>
          </p:cNvPr>
          <p:cNvCxnSpPr>
            <a:cxnSpLocks/>
            <a:stCxn id="19" idx="1"/>
            <a:endCxn id="78" idx="2"/>
          </p:cNvCxnSpPr>
          <p:nvPr/>
        </p:nvCxnSpPr>
        <p:spPr>
          <a:xfrm flipV="1">
            <a:off x="4570237" y="1012788"/>
            <a:ext cx="1763" cy="2875212"/>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C81F7A02-C6A9-4F64-A877-1316D5629875}"/>
              </a:ext>
            </a:extLst>
          </p:cNvPr>
          <p:cNvCxnSpPr>
            <a:cxnSpLocks/>
            <a:stCxn id="23" idx="1"/>
            <a:endCxn id="78" idx="2"/>
          </p:cNvCxnSpPr>
          <p:nvPr/>
        </p:nvCxnSpPr>
        <p:spPr>
          <a:xfrm flipH="1" flipV="1">
            <a:off x="4572000" y="1012788"/>
            <a:ext cx="1520189" cy="2587212"/>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37F2096-4F85-4E74-BD0F-365DF3779E21}"/>
              </a:ext>
            </a:extLst>
          </p:cNvPr>
          <p:cNvCxnSpPr>
            <a:cxnSpLocks/>
            <a:endCxn id="78" idx="2"/>
          </p:cNvCxnSpPr>
          <p:nvPr/>
        </p:nvCxnSpPr>
        <p:spPr>
          <a:xfrm flipH="1" flipV="1">
            <a:off x="4572000" y="1012788"/>
            <a:ext cx="1775462" cy="1764304"/>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B1C7124F-4168-4412-9EFA-B856E40B82E1}"/>
              </a:ext>
            </a:extLst>
          </p:cNvPr>
          <p:cNvCxnSpPr>
            <a:cxnSpLocks/>
            <a:stCxn id="219" idx="2"/>
            <a:endCxn id="78" idx="2"/>
          </p:cNvCxnSpPr>
          <p:nvPr/>
        </p:nvCxnSpPr>
        <p:spPr>
          <a:xfrm flipH="1" flipV="1">
            <a:off x="4572000" y="1012788"/>
            <a:ext cx="2315439" cy="1273212"/>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463A8206-CE00-4FBC-84D5-0E8111BE0ED6}"/>
              </a:ext>
            </a:extLst>
          </p:cNvPr>
          <p:cNvCxnSpPr>
            <a:cxnSpLocks/>
            <a:endCxn id="78" idx="2"/>
          </p:cNvCxnSpPr>
          <p:nvPr/>
        </p:nvCxnSpPr>
        <p:spPr>
          <a:xfrm flipH="1" flipV="1">
            <a:off x="4572000" y="1012788"/>
            <a:ext cx="3021708" cy="481626"/>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6C0FA7BF-CF97-4252-93E3-C6960240CF7D}"/>
              </a:ext>
            </a:extLst>
          </p:cNvPr>
          <p:cNvCxnSpPr>
            <a:cxnSpLocks/>
            <a:stCxn id="213" idx="0"/>
          </p:cNvCxnSpPr>
          <p:nvPr/>
        </p:nvCxnSpPr>
        <p:spPr>
          <a:xfrm flipV="1">
            <a:off x="1565337" y="1012787"/>
            <a:ext cx="2993006" cy="481213"/>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C039509-5DFD-49D9-9891-573BC1D3EB62}"/>
              </a:ext>
            </a:extLst>
          </p:cNvPr>
          <p:cNvCxnSpPr>
            <a:cxnSpLocks/>
            <a:stCxn id="206" idx="0"/>
          </p:cNvCxnSpPr>
          <p:nvPr/>
        </p:nvCxnSpPr>
        <p:spPr>
          <a:xfrm flipV="1">
            <a:off x="2256561" y="1008335"/>
            <a:ext cx="2313676" cy="1275685"/>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8A2329E9-42FF-4E1E-9AB1-284EC9C9C4FB}"/>
              </a:ext>
            </a:extLst>
          </p:cNvPr>
          <p:cNvCxnSpPr>
            <a:cxnSpLocks/>
            <a:endCxn id="78" idx="2"/>
          </p:cNvCxnSpPr>
          <p:nvPr/>
        </p:nvCxnSpPr>
        <p:spPr>
          <a:xfrm flipV="1">
            <a:off x="2719048" y="1012788"/>
            <a:ext cx="1852952" cy="1779606"/>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F0E59DC-5E76-46CE-9FB2-71BC595D3CE6}"/>
              </a:ext>
            </a:extLst>
          </p:cNvPr>
          <p:cNvCxnSpPr>
            <a:cxnSpLocks/>
            <a:stCxn id="32" idx="1"/>
          </p:cNvCxnSpPr>
          <p:nvPr/>
        </p:nvCxnSpPr>
        <p:spPr>
          <a:xfrm flipV="1">
            <a:off x="3132000" y="1011454"/>
            <a:ext cx="1438237" cy="2588546"/>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B1249AB1-AB30-4DB9-BB9C-D847817A3AC3}" type="slidenum">
              <a:rPr lang="en-GB" smtClean="0"/>
              <a:pPr/>
              <a:t>13</a:t>
            </a:fld>
            <a:endParaRPr lang="en-GB"/>
          </a:p>
        </p:txBody>
      </p:sp>
      <p:grpSp>
        <p:nvGrpSpPr>
          <p:cNvPr id="8" name="Group 7">
            <a:extLst>
              <a:ext uri="{FF2B5EF4-FFF2-40B4-BE49-F238E27FC236}">
                <a16:creationId xmlns:a16="http://schemas.microsoft.com/office/drawing/2014/main" id="{F7B1EC38-4525-4D01-B9BC-F472F1542E16}"/>
              </a:ext>
            </a:extLst>
          </p:cNvPr>
          <p:cNvGrpSpPr>
            <a:grpSpLocks/>
          </p:cNvGrpSpPr>
          <p:nvPr/>
        </p:nvGrpSpPr>
        <p:grpSpPr>
          <a:xfrm>
            <a:off x="4030237" y="3888000"/>
            <a:ext cx="1080000" cy="540000"/>
            <a:chOff x="3482451" y="2967787"/>
            <a:chExt cx="1008000" cy="1008000"/>
          </a:xfrm>
        </p:grpSpPr>
        <p:sp>
          <p:nvSpPr>
            <p:cNvPr id="18" name="Oval 17">
              <a:extLst>
                <a:ext uri="{FF2B5EF4-FFF2-40B4-BE49-F238E27FC236}">
                  <a16:creationId xmlns:a16="http://schemas.microsoft.com/office/drawing/2014/main" id="{7F0CBF6C-0B5A-4F4B-9FE1-1EA8B8E80A5D}"/>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Vessel</a:t>
              </a:r>
            </a:p>
            <a:p>
              <a:pPr algn="ctr"/>
              <a:r>
                <a:rPr lang="en-GB" sz="1000" dirty="0">
                  <a:latin typeface="+mj-lt"/>
                </a:rPr>
                <a:t>Operations</a:t>
              </a:r>
            </a:p>
          </p:txBody>
        </p:sp>
        <p:sp>
          <p:nvSpPr>
            <p:cNvPr id="19" name="Oval 18">
              <a:extLst>
                <a:ext uri="{FF2B5EF4-FFF2-40B4-BE49-F238E27FC236}">
                  <a16:creationId xmlns:a16="http://schemas.microsoft.com/office/drawing/2014/main" id="{99689C17-5FAF-485E-9530-8733F31B40E3}"/>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1" name="Group 20">
            <a:extLst>
              <a:ext uri="{FF2B5EF4-FFF2-40B4-BE49-F238E27FC236}">
                <a16:creationId xmlns:a16="http://schemas.microsoft.com/office/drawing/2014/main" id="{575735AD-C785-496A-902B-18180D91288C}"/>
              </a:ext>
            </a:extLst>
          </p:cNvPr>
          <p:cNvGrpSpPr>
            <a:grpSpLocks/>
          </p:cNvGrpSpPr>
          <p:nvPr/>
        </p:nvGrpSpPr>
        <p:grpSpPr>
          <a:xfrm>
            <a:off x="5552189" y="3600000"/>
            <a:ext cx="1080000" cy="540000"/>
            <a:chOff x="3482451" y="2967787"/>
            <a:chExt cx="1008000" cy="1008000"/>
          </a:xfrm>
        </p:grpSpPr>
        <p:sp>
          <p:nvSpPr>
            <p:cNvPr id="22" name="Oval 21">
              <a:extLst>
                <a:ext uri="{FF2B5EF4-FFF2-40B4-BE49-F238E27FC236}">
                  <a16:creationId xmlns:a16="http://schemas.microsoft.com/office/drawing/2014/main" id="{036DB5B7-FC65-4D49-A368-15F93AA08387}"/>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Lifting </a:t>
              </a:r>
            </a:p>
            <a:p>
              <a:pPr algn="ctr"/>
              <a:r>
                <a:rPr lang="en-GB" sz="1000" dirty="0">
                  <a:latin typeface="+mj-lt"/>
                </a:rPr>
                <a:t>&amp;</a:t>
              </a:r>
            </a:p>
            <a:p>
              <a:pPr algn="ctr"/>
              <a:r>
                <a:rPr lang="en-GB" sz="1000" dirty="0">
                  <a:latin typeface="+mj-lt"/>
                </a:rPr>
                <a:t>hoisting</a:t>
              </a:r>
            </a:p>
          </p:txBody>
        </p:sp>
        <p:sp>
          <p:nvSpPr>
            <p:cNvPr id="23" name="Oval 22">
              <a:extLst>
                <a:ext uri="{FF2B5EF4-FFF2-40B4-BE49-F238E27FC236}">
                  <a16:creationId xmlns:a16="http://schemas.microsoft.com/office/drawing/2014/main" id="{D790393F-674D-4F5D-9432-1CBF83F05F44}"/>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30" name="Group 29">
            <a:extLst>
              <a:ext uri="{FF2B5EF4-FFF2-40B4-BE49-F238E27FC236}">
                <a16:creationId xmlns:a16="http://schemas.microsoft.com/office/drawing/2014/main" id="{18AD7BF6-13A3-4510-BD2D-A349609BF8BE}"/>
              </a:ext>
            </a:extLst>
          </p:cNvPr>
          <p:cNvGrpSpPr>
            <a:grpSpLocks/>
          </p:cNvGrpSpPr>
          <p:nvPr/>
        </p:nvGrpSpPr>
        <p:grpSpPr>
          <a:xfrm>
            <a:off x="2592000" y="3600000"/>
            <a:ext cx="1080000" cy="540000"/>
            <a:chOff x="3482451" y="2967787"/>
            <a:chExt cx="1008000" cy="1008000"/>
          </a:xfrm>
        </p:grpSpPr>
        <p:sp>
          <p:nvSpPr>
            <p:cNvPr id="31" name="Oval 30">
              <a:extLst>
                <a:ext uri="{FF2B5EF4-FFF2-40B4-BE49-F238E27FC236}">
                  <a16:creationId xmlns:a16="http://schemas.microsoft.com/office/drawing/2014/main" id="{09133EAA-E9B7-4938-94C0-3B52916608A9}"/>
                </a:ext>
              </a:extLst>
            </p:cNvPr>
            <p:cNvSpPr>
              <a:spLocks noChangeAspect="1"/>
            </p:cNvSpPr>
            <p:nvPr/>
          </p:nvSpPr>
          <p:spPr>
            <a:xfrm>
              <a:off x="3536452" y="3021788"/>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Overriding</a:t>
              </a:r>
            </a:p>
            <a:p>
              <a:pPr algn="ctr"/>
              <a:r>
                <a:rPr lang="en-GB" sz="1000" dirty="0">
                  <a:latin typeface="+mj-lt"/>
                </a:rPr>
                <a:t>safeguarding</a:t>
              </a:r>
            </a:p>
            <a:p>
              <a:pPr algn="ctr"/>
              <a:r>
                <a:rPr lang="en-GB" sz="1000" dirty="0">
                  <a:latin typeface="+mj-lt"/>
                </a:rPr>
                <a:t>systems</a:t>
              </a:r>
            </a:p>
          </p:txBody>
        </p:sp>
        <p:sp>
          <p:nvSpPr>
            <p:cNvPr id="32" name="Oval 31">
              <a:extLst>
                <a:ext uri="{FF2B5EF4-FFF2-40B4-BE49-F238E27FC236}">
                  <a16:creationId xmlns:a16="http://schemas.microsoft.com/office/drawing/2014/main" id="{942BF26D-68C7-433A-8FCB-336DC2557BC7}"/>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36" name="Group 35">
            <a:extLst>
              <a:ext uri="{FF2B5EF4-FFF2-40B4-BE49-F238E27FC236}">
                <a16:creationId xmlns:a16="http://schemas.microsoft.com/office/drawing/2014/main" id="{5351A465-5211-406F-B899-BB850B86CF53}"/>
              </a:ext>
            </a:extLst>
          </p:cNvPr>
          <p:cNvGrpSpPr>
            <a:grpSpLocks/>
          </p:cNvGrpSpPr>
          <p:nvPr/>
        </p:nvGrpSpPr>
        <p:grpSpPr>
          <a:xfrm>
            <a:off x="1816095" y="2808000"/>
            <a:ext cx="1080000" cy="540000"/>
            <a:chOff x="3482451" y="2967787"/>
            <a:chExt cx="1008000" cy="1008000"/>
          </a:xfrm>
        </p:grpSpPr>
        <p:sp>
          <p:nvSpPr>
            <p:cNvPr id="37" name="Oval 36">
              <a:extLst>
                <a:ext uri="{FF2B5EF4-FFF2-40B4-BE49-F238E27FC236}">
                  <a16:creationId xmlns:a16="http://schemas.microsoft.com/office/drawing/2014/main" id="{D46F4A74-BECA-4F2D-9534-0AA3C2C73FE1}"/>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Risk</a:t>
              </a:r>
            </a:p>
            <a:p>
              <a:pPr algn="ctr"/>
              <a:r>
                <a:rPr lang="en-GB" sz="1000" dirty="0">
                  <a:latin typeface="+mj-lt"/>
                </a:rPr>
                <a:t>assessment</a:t>
              </a:r>
            </a:p>
          </p:txBody>
        </p:sp>
        <p:sp>
          <p:nvSpPr>
            <p:cNvPr id="38" name="Oval 37">
              <a:extLst>
                <a:ext uri="{FF2B5EF4-FFF2-40B4-BE49-F238E27FC236}">
                  <a16:creationId xmlns:a16="http://schemas.microsoft.com/office/drawing/2014/main" id="{6CBE95F9-89DF-413A-9DB1-F1B3598BA2DD}"/>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54" name="Group 53">
            <a:extLst>
              <a:ext uri="{FF2B5EF4-FFF2-40B4-BE49-F238E27FC236}">
                <a16:creationId xmlns:a16="http://schemas.microsoft.com/office/drawing/2014/main" id="{BFBACFDA-A0FF-4774-858E-31E29F41F8D7}"/>
              </a:ext>
            </a:extLst>
          </p:cNvPr>
          <p:cNvGrpSpPr/>
          <p:nvPr/>
        </p:nvGrpSpPr>
        <p:grpSpPr>
          <a:xfrm>
            <a:off x="3417272" y="185092"/>
            <a:ext cx="2340000" cy="2340000"/>
            <a:chOff x="3417272" y="185092"/>
            <a:chExt cx="2340000" cy="2340000"/>
          </a:xfrm>
        </p:grpSpPr>
        <p:sp>
          <p:nvSpPr>
            <p:cNvPr id="52" name="Oval 51">
              <a:extLst>
                <a:ext uri="{FF2B5EF4-FFF2-40B4-BE49-F238E27FC236}">
                  <a16:creationId xmlns:a16="http://schemas.microsoft.com/office/drawing/2014/main" id="{4F661F54-F8CA-40D0-AAB9-93320E0D612B}"/>
                </a:ext>
              </a:extLst>
            </p:cNvPr>
            <p:cNvSpPr/>
            <p:nvPr/>
          </p:nvSpPr>
          <p:spPr>
            <a:xfrm>
              <a:off x="3417272" y="185092"/>
              <a:ext cx="2340000" cy="23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74" name="Freeform: Shape 73">
              <a:extLst>
                <a:ext uri="{FF2B5EF4-FFF2-40B4-BE49-F238E27FC236}">
                  <a16:creationId xmlns:a16="http://schemas.microsoft.com/office/drawing/2014/main" id="{256B3401-5F3D-4B83-8E96-132B0F581CD8}"/>
                </a:ext>
              </a:extLst>
            </p:cNvPr>
            <p:cNvSpPr>
              <a:spLocks noChangeAspect="1"/>
            </p:cNvSpPr>
            <p:nvPr/>
          </p:nvSpPr>
          <p:spPr>
            <a:xfrm>
              <a:off x="3672000" y="1012789"/>
              <a:ext cx="1800000" cy="1234887"/>
            </a:xfrm>
            <a:custGeom>
              <a:avLst/>
              <a:gdLst>
                <a:gd name="connsiteX0" fmla="*/ 65936 w 1800000"/>
                <a:gd name="connsiteY0" fmla="*/ 0 h 1234887"/>
                <a:gd name="connsiteX1" fmla="*/ 1734065 w 1800000"/>
                <a:gd name="connsiteY1" fmla="*/ 0 h 1234887"/>
                <a:gd name="connsiteX2" fmla="*/ 1781715 w 1800000"/>
                <a:gd name="connsiteY2" fmla="*/ 153506 h 1234887"/>
                <a:gd name="connsiteX3" fmla="*/ 1800000 w 1800000"/>
                <a:gd name="connsiteY3" fmla="*/ 334887 h 1234887"/>
                <a:gd name="connsiteX4" fmla="*/ 900000 w 1800000"/>
                <a:gd name="connsiteY4" fmla="*/ 1234887 h 1234887"/>
                <a:gd name="connsiteX5" fmla="*/ 0 w 1800000"/>
                <a:gd name="connsiteY5" fmla="*/ 334887 h 1234887"/>
                <a:gd name="connsiteX6" fmla="*/ 18285 w 1800000"/>
                <a:gd name="connsiteY6" fmla="*/ 153506 h 123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0000" h="1234887">
                  <a:moveTo>
                    <a:pt x="65936" y="0"/>
                  </a:moveTo>
                  <a:lnTo>
                    <a:pt x="1734065" y="0"/>
                  </a:lnTo>
                  <a:lnTo>
                    <a:pt x="1781715" y="153506"/>
                  </a:lnTo>
                  <a:cubicBezTo>
                    <a:pt x="1793704" y="212094"/>
                    <a:pt x="1800000" y="272755"/>
                    <a:pt x="1800000" y="334887"/>
                  </a:cubicBezTo>
                  <a:cubicBezTo>
                    <a:pt x="1800000" y="831943"/>
                    <a:pt x="1397056" y="1234887"/>
                    <a:pt x="900000" y="1234887"/>
                  </a:cubicBezTo>
                  <a:cubicBezTo>
                    <a:pt x="402944" y="1234887"/>
                    <a:pt x="0" y="831943"/>
                    <a:pt x="0" y="334887"/>
                  </a:cubicBezTo>
                  <a:cubicBezTo>
                    <a:pt x="0" y="272755"/>
                    <a:pt x="6296" y="212094"/>
                    <a:pt x="18285" y="153506"/>
                  </a:cubicBezTo>
                  <a:close/>
                </a:path>
              </a:pathLst>
            </a:cu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2000" dirty="0">
                <a:latin typeface="+mj-lt"/>
              </a:endParaRPr>
            </a:p>
          </p:txBody>
        </p:sp>
        <p:sp>
          <p:nvSpPr>
            <p:cNvPr id="77" name="Freeform: Shape 76">
              <a:extLst>
                <a:ext uri="{FF2B5EF4-FFF2-40B4-BE49-F238E27FC236}">
                  <a16:creationId xmlns:a16="http://schemas.microsoft.com/office/drawing/2014/main" id="{35DEEA00-3064-41CF-B051-F6E4FB5054E6}"/>
                </a:ext>
              </a:extLst>
            </p:cNvPr>
            <p:cNvSpPr>
              <a:spLocks noChangeAspect="1"/>
            </p:cNvSpPr>
            <p:nvPr/>
          </p:nvSpPr>
          <p:spPr>
            <a:xfrm rot="5400000">
              <a:off x="3843342" y="619017"/>
              <a:ext cx="1457316" cy="2160000"/>
            </a:xfrm>
            <a:custGeom>
              <a:avLst/>
              <a:gdLst>
                <a:gd name="connsiteX0" fmla="*/ 0 w 1457316"/>
                <a:gd name="connsiteY0" fmla="*/ 2090892 h 2160000"/>
                <a:gd name="connsiteX1" fmla="*/ 0 w 1457316"/>
                <a:gd name="connsiteY1" fmla="*/ 69109 h 2160000"/>
                <a:gd name="connsiteX2" fmla="*/ 56157 w 1457316"/>
                <a:gd name="connsiteY2" fmla="*/ 48555 h 2160000"/>
                <a:gd name="connsiteX3" fmla="*/ 377316 w 1457316"/>
                <a:gd name="connsiteY3" fmla="*/ 0 h 2160000"/>
                <a:gd name="connsiteX4" fmla="*/ 1457316 w 1457316"/>
                <a:gd name="connsiteY4" fmla="*/ 1080000 h 2160000"/>
                <a:gd name="connsiteX5" fmla="*/ 377316 w 1457316"/>
                <a:gd name="connsiteY5" fmla="*/ 2160000 h 2160000"/>
                <a:gd name="connsiteX6" fmla="*/ 56157 w 1457316"/>
                <a:gd name="connsiteY6" fmla="*/ 2111445 h 21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7316" h="2160000">
                  <a:moveTo>
                    <a:pt x="0" y="2090892"/>
                  </a:moveTo>
                  <a:lnTo>
                    <a:pt x="0" y="69109"/>
                  </a:lnTo>
                  <a:lnTo>
                    <a:pt x="56157" y="48555"/>
                  </a:lnTo>
                  <a:cubicBezTo>
                    <a:pt x="157611" y="16999"/>
                    <a:pt x="265478" y="0"/>
                    <a:pt x="377316" y="0"/>
                  </a:cubicBezTo>
                  <a:cubicBezTo>
                    <a:pt x="973784" y="0"/>
                    <a:pt x="1457316" y="483532"/>
                    <a:pt x="1457316" y="1080000"/>
                  </a:cubicBezTo>
                  <a:cubicBezTo>
                    <a:pt x="1457316" y="1676468"/>
                    <a:pt x="973784" y="2160000"/>
                    <a:pt x="377316" y="2160000"/>
                  </a:cubicBezTo>
                  <a:cubicBezTo>
                    <a:pt x="265478" y="2160000"/>
                    <a:pt x="157611" y="2143001"/>
                    <a:pt x="56157" y="2111445"/>
                  </a:cubicBezTo>
                  <a:close/>
                </a:path>
              </a:pathLst>
            </a:custGeom>
            <a:noFill/>
            <a:ln w="50800">
              <a:gradFill>
                <a:gsLst>
                  <a:gs pos="5000">
                    <a:schemeClr val="bg1"/>
                  </a:gs>
                  <a:gs pos="80000">
                    <a:srgbClr val="2156A7"/>
                  </a:gs>
                  <a:gs pos="20000">
                    <a:srgbClr val="2156A7"/>
                  </a:gs>
                  <a:gs pos="95000">
                    <a:srgbClr val="FFFFF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wrap="square" lIns="54000" tIns="54000" rIns="54000" bIns="54000" rtlCol="0" anchor="ctr" anchorCtr="1">
              <a:noAutofit/>
            </a:bodyPr>
            <a:lstStyle/>
            <a:p>
              <a:pPr algn="ctr"/>
              <a:endParaRPr lang="en-GB" dirty="0" err="1"/>
            </a:p>
          </p:txBody>
        </p:sp>
        <p:sp>
          <p:nvSpPr>
            <p:cNvPr id="78" name="Rectangle 77">
              <a:extLst>
                <a:ext uri="{FF2B5EF4-FFF2-40B4-BE49-F238E27FC236}">
                  <a16:creationId xmlns:a16="http://schemas.microsoft.com/office/drawing/2014/main" id="{FD96B2E4-77F3-49B4-A08E-FA958320BD85}"/>
                </a:ext>
              </a:extLst>
            </p:cNvPr>
            <p:cNvSpPr/>
            <p:nvPr/>
          </p:nvSpPr>
          <p:spPr>
            <a:xfrm>
              <a:off x="3492000" y="781050"/>
              <a:ext cx="2160000" cy="2317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04" name="Group 203">
            <a:extLst>
              <a:ext uri="{FF2B5EF4-FFF2-40B4-BE49-F238E27FC236}">
                <a16:creationId xmlns:a16="http://schemas.microsoft.com/office/drawing/2014/main" id="{B6D46563-1B48-4BB4-BF45-22D058E8D717}"/>
              </a:ext>
            </a:extLst>
          </p:cNvPr>
          <p:cNvGrpSpPr>
            <a:grpSpLocks/>
          </p:cNvGrpSpPr>
          <p:nvPr/>
        </p:nvGrpSpPr>
        <p:grpSpPr>
          <a:xfrm>
            <a:off x="1176560" y="2014020"/>
            <a:ext cx="1080000" cy="540000"/>
            <a:chOff x="3482448" y="2967787"/>
            <a:chExt cx="1007999" cy="1008000"/>
          </a:xfrm>
        </p:grpSpPr>
        <p:sp>
          <p:nvSpPr>
            <p:cNvPr id="205" name="Oval 204">
              <a:extLst>
                <a:ext uri="{FF2B5EF4-FFF2-40B4-BE49-F238E27FC236}">
                  <a16:creationId xmlns:a16="http://schemas.microsoft.com/office/drawing/2014/main" id="{BD16231F-A49B-4A47-B1E8-286DE2197DDB}"/>
                </a:ext>
              </a:extLst>
            </p:cNvPr>
            <p:cNvSpPr>
              <a:spLocks noChangeAspect="1"/>
            </p:cNvSpPr>
            <p:nvPr/>
          </p:nvSpPr>
          <p:spPr>
            <a:xfrm>
              <a:off x="3536452" y="3021788"/>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000" dirty="0">
                  <a:latin typeface="+mj-lt"/>
                </a:rPr>
                <a:t>Isolation management</a:t>
              </a:r>
            </a:p>
          </p:txBody>
        </p:sp>
        <p:sp>
          <p:nvSpPr>
            <p:cNvPr id="206" name="Oval 205">
              <a:extLst>
                <a:ext uri="{FF2B5EF4-FFF2-40B4-BE49-F238E27FC236}">
                  <a16:creationId xmlns:a16="http://schemas.microsoft.com/office/drawing/2014/main" id="{04F6434C-30C8-4FA5-BF79-E8914942DBD3}"/>
                </a:ext>
              </a:extLst>
            </p:cNvPr>
            <p:cNvSpPr>
              <a:spLocks/>
            </p:cNvSpPr>
            <p:nvPr/>
          </p:nvSpPr>
          <p:spPr>
            <a:xfrm rot="5400000">
              <a:off x="3482448" y="2967787"/>
              <a:ext cx="1008000" cy="1007999"/>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11" name="Group 210">
            <a:extLst>
              <a:ext uri="{FF2B5EF4-FFF2-40B4-BE49-F238E27FC236}">
                <a16:creationId xmlns:a16="http://schemas.microsoft.com/office/drawing/2014/main" id="{97D63902-5333-480B-BFA9-4525466F1814}"/>
              </a:ext>
            </a:extLst>
          </p:cNvPr>
          <p:cNvGrpSpPr>
            <a:grpSpLocks/>
          </p:cNvGrpSpPr>
          <p:nvPr/>
        </p:nvGrpSpPr>
        <p:grpSpPr>
          <a:xfrm>
            <a:off x="485337" y="1224000"/>
            <a:ext cx="1080000" cy="540000"/>
            <a:chOff x="3482451" y="2967787"/>
            <a:chExt cx="1008000" cy="1008000"/>
          </a:xfrm>
        </p:grpSpPr>
        <p:sp>
          <p:nvSpPr>
            <p:cNvPr id="212" name="Oval 211">
              <a:extLst>
                <a:ext uri="{FF2B5EF4-FFF2-40B4-BE49-F238E27FC236}">
                  <a16:creationId xmlns:a16="http://schemas.microsoft.com/office/drawing/2014/main" id="{C8B528CA-EA42-484F-A70F-16F27AECDB3B}"/>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1000" dirty="0">
                  <a:latin typeface="+mj-lt"/>
                </a:rPr>
                <a:t>Permit to </a:t>
              </a:r>
            </a:p>
            <a:p>
              <a:pPr algn="ctr"/>
              <a:r>
                <a:rPr lang="en-GB" sz="1000" dirty="0">
                  <a:latin typeface="+mj-lt"/>
                </a:rPr>
                <a:t>work</a:t>
              </a:r>
            </a:p>
          </p:txBody>
        </p:sp>
        <p:sp>
          <p:nvSpPr>
            <p:cNvPr id="213" name="Oval 212">
              <a:extLst>
                <a:ext uri="{FF2B5EF4-FFF2-40B4-BE49-F238E27FC236}">
                  <a16:creationId xmlns:a16="http://schemas.microsoft.com/office/drawing/2014/main" id="{BF18A795-E773-4D7D-838B-C17A332FC99F}"/>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14" name="Group 213">
            <a:extLst>
              <a:ext uri="{FF2B5EF4-FFF2-40B4-BE49-F238E27FC236}">
                <a16:creationId xmlns:a16="http://schemas.microsoft.com/office/drawing/2014/main" id="{CA1ACFBE-6BD5-42A8-B50D-DB55F38E4C4B}"/>
              </a:ext>
            </a:extLst>
          </p:cNvPr>
          <p:cNvGrpSpPr>
            <a:grpSpLocks/>
          </p:cNvGrpSpPr>
          <p:nvPr/>
        </p:nvGrpSpPr>
        <p:grpSpPr>
          <a:xfrm>
            <a:off x="7578663" y="1223101"/>
            <a:ext cx="1080000" cy="540000"/>
            <a:chOff x="3482451" y="2967787"/>
            <a:chExt cx="1008000" cy="1008000"/>
          </a:xfrm>
        </p:grpSpPr>
        <p:sp>
          <p:nvSpPr>
            <p:cNvPr id="215" name="Oval 214">
              <a:extLst>
                <a:ext uri="{FF2B5EF4-FFF2-40B4-BE49-F238E27FC236}">
                  <a16:creationId xmlns:a16="http://schemas.microsoft.com/office/drawing/2014/main" id="{E60EB5E9-FDE6-4DFF-B549-1E6454FD0BEF}"/>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Control of</a:t>
              </a:r>
            </a:p>
            <a:p>
              <a:pPr algn="ctr"/>
              <a:r>
                <a:rPr lang="en-GB" sz="1000" dirty="0">
                  <a:latin typeface="+mj-lt"/>
                </a:rPr>
                <a:t>work at height</a:t>
              </a:r>
            </a:p>
          </p:txBody>
        </p:sp>
        <p:sp>
          <p:nvSpPr>
            <p:cNvPr id="216" name="Oval 215">
              <a:extLst>
                <a:ext uri="{FF2B5EF4-FFF2-40B4-BE49-F238E27FC236}">
                  <a16:creationId xmlns:a16="http://schemas.microsoft.com/office/drawing/2014/main" id="{5D05AC4D-1F5F-444F-8FC2-C472575AC8DD}"/>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17" name="Group 216">
            <a:extLst>
              <a:ext uri="{FF2B5EF4-FFF2-40B4-BE49-F238E27FC236}">
                <a16:creationId xmlns:a16="http://schemas.microsoft.com/office/drawing/2014/main" id="{01D39748-0914-4A16-92D1-3A519E86F1CD}"/>
              </a:ext>
            </a:extLst>
          </p:cNvPr>
          <p:cNvGrpSpPr>
            <a:grpSpLocks/>
          </p:cNvGrpSpPr>
          <p:nvPr/>
        </p:nvGrpSpPr>
        <p:grpSpPr>
          <a:xfrm>
            <a:off x="6887439" y="2016000"/>
            <a:ext cx="1080000" cy="540000"/>
            <a:chOff x="3482451" y="2967787"/>
            <a:chExt cx="1008000" cy="1008000"/>
          </a:xfrm>
        </p:grpSpPr>
        <p:sp>
          <p:nvSpPr>
            <p:cNvPr id="218" name="Oval 217">
              <a:extLst>
                <a:ext uri="{FF2B5EF4-FFF2-40B4-BE49-F238E27FC236}">
                  <a16:creationId xmlns:a16="http://schemas.microsoft.com/office/drawing/2014/main" id="{0E4594FC-7A24-47B2-A210-12F953348BDB}"/>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Control of </a:t>
              </a:r>
            </a:p>
            <a:p>
              <a:pPr algn="ctr"/>
              <a:r>
                <a:rPr lang="en-GB" sz="1000" dirty="0">
                  <a:latin typeface="+mj-lt"/>
                </a:rPr>
                <a:t>high energy</a:t>
              </a:r>
            </a:p>
            <a:p>
              <a:pPr algn="ctr"/>
              <a:r>
                <a:rPr lang="en-GB" sz="1000" dirty="0">
                  <a:latin typeface="+mj-lt"/>
                </a:rPr>
                <a:t>hot work</a:t>
              </a:r>
            </a:p>
          </p:txBody>
        </p:sp>
        <p:sp>
          <p:nvSpPr>
            <p:cNvPr id="219" name="Oval 218">
              <a:extLst>
                <a:ext uri="{FF2B5EF4-FFF2-40B4-BE49-F238E27FC236}">
                  <a16:creationId xmlns:a16="http://schemas.microsoft.com/office/drawing/2014/main" id="{2924612D-FE3C-4C01-A7F9-281E961EBB99}"/>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20" name="Group 219">
            <a:extLst>
              <a:ext uri="{FF2B5EF4-FFF2-40B4-BE49-F238E27FC236}">
                <a16:creationId xmlns:a16="http://schemas.microsoft.com/office/drawing/2014/main" id="{9F05438B-1993-4213-8202-42B79AA6B4A4}"/>
              </a:ext>
            </a:extLst>
          </p:cNvPr>
          <p:cNvGrpSpPr>
            <a:grpSpLocks/>
          </p:cNvGrpSpPr>
          <p:nvPr/>
        </p:nvGrpSpPr>
        <p:grpSpPr>
          <a:xfrm>
            <a:off x="6190048" y="2808000"/>
            <a:ext cx="1080000" cy="540000"/>
            <a:chOff x="3482451" y="2967787"/>
            <a:chExt cx="1008000" cy="1008000"/>
          </a:xfrm>
        </p:grpSpPr>
        <p:sp>
          <p:nvSpPr>
            <p:cNvPr id="221" name="Oval 220">
              <a:extLst>
                <a:ext uri="{FF2B5EF4-FFF2-40B4-BE49-F238E27FC236}">
                  <a16:creationId xmlns:a16="http://schemas.microsoft.com/office/drawing/2014/main" id="{C6D8C0C6-097A-4EAD-A139-6398E927A591}"/>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Toolbox</a:t>
              </a:r>
            </a:p>
            <a:p>
              <a:pPr algn="ctr"/>
              <a:r>
                <a:rPr lang="en-GB" sz="1000" dirty="0">
                  <a:latin typeface="+mj-lt"/>
                </a:rPr>
                <a:t>talks</a:t>
              </a:r>
            </a:p>
          </p:txBody>
        </p:sp>
        <p:sp>
          <p:nvSpPr>
            <p:cNvPr id="222" name="Oval 221">
              <a:extLst>
                <a:ext uri="{FF2B5EF4-FFF2-40B4-BE49-F238E27FC236}">
                  <a16:creationId xmlns:a16="http://schemas.microsoft.com/office/drawing/2014/main" id="{0D0EC57D-01AA-4392-8982-7C075F644C17}"/>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sp>
        <p:nvSpPr>
          <p:cNvPr id="285" name="TextBox 284">
            <a:extLst>
              <a:ext uri="{FF2B5EF4-FFF2-40B4-BE49-F238E27FC236}">
                <a16:creationId xmlns:a16="http://schemas.microsoft.com/office/drawing/2014/main" id="{3B1E4E90-C4E2-47F8-92FE-34516BD5D140}"/>
              </a:ext>
            </a:extLst>
          </p:cNvPr>
          <p:cNvSpPr txBox="1"/>
          <p:nvPr/>
        </p:nvSpPr>
        <p:spPr>
          <a:xfrm>
            <a:off x="3734680" y="1042690"/>
            <a:ext cx="1671115" cy="1038746"/>
          </a:xfrm>
          <a:prstGeom prst="rect">
            <a:avLst/>
          </a:prstGeom>
          <a:noFill/>
        </p:spPr>
        <p:txBody>
          <a:bodyPr wrap="square" lIns="0" tIns="0" rIns="0" bIns="0" rtlCol="0">
            <a:spAutoFit/>
          </a:bodyPr>
          <a:lstStyle/>
          <a:p>
            <a:pPr algn="ctr"/>
            <a:r>
              <a:rPr lang="en-GB" sz="1350" dirty="0">
                <a:solidFill>
                  <a:schemeClr val="bg1"/>
                </a:solidFill>
                <a:latin typeface="+mj-lt"/>
              </a:rPr>
              <a:t>Focus SEMS effectiveness in relation to control measures being impacted via specific task</a:t>
            </a:r>
          </a:p>
        </p:txBody>
      </p:sp>
      <p:sp>
        <p:nvSpPr>
          <p:cNvPr id="2" name="Title 1"/>
          <p:cNvSpPr>
            <a:spLocks noGrp="1"/>
          </p:cNvSpPr>
          <p:nvPr>
            <p:ph type="title"/>
          </p:nvPr>
        </p:nvSpPr>
        <p:spPr/>
        <p:txBody>
          <a:bodyPr/>
          <a:lstStyle/>
          <a:p>
            <a:r>
              <a:rPr lang="en-GB" dirty="0"/>
              <a:t>Workplace monitoring</a:t>
            </a:r>
          </a:p>
        </p:txBody>
      </p:sp>
    </p:spTree>
    <p:extLst>
      <p:ext uri="{BB962C8B-B14F-4D97-AF65-F5344CB8AC3E}">
        <p14:creationId xmlns:p14="http://schemas.microsoft.com/office/powerpoint/2010/main" val="1175379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DD3CF8-BD46-4788-AD77-D831C414E1FD}"/>
              </a:ext>
            </a:extLst>
          </p:cNvPr>
          <p:cNvSpPr/>
          <p:nvPr/>
        </p:nvSpPr>
        <p:spPr>
          <a:xfrm>
            <a:off x="468000" y="1044000"/>
            <a:ext cx="8279933"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8" name="Rectangle 7">
            <a:extLst>
              <a:ext uri="{FF2B5EF4-FFF2-40B4-BE49-F238E27FC236}">
                <a16:creationId xmlns:a16="http://schemas.microsoft.com/office/drawing/2014/main" id="{87B93201-05F5-44AB-B31C-7B6C6DE95D9E}"/>
              </a:ext>
            </a:extLst>
          </p:cNvPr>
          <p:cNvSpPr/>
          <p:nvPr/>
        </p:nvSpPr>
        <p:spPr>
          <a:xfrm>
            <a:off x="575500" y="1146624"/>
            <a:ext cx="8028500" cy="1604679"/>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lvl="0"/>
            <a:r>
              <a:rPr lang="en-GB" sz="1400" dirty="0">
                <a:latin typeface="+mj-lt"/>
              </a:rPr>
              <a:t>Good practice, assessing physical barriers and determine condition by observing an activity by assessment of layout and emergency controls, e.g. </a:t>
            </a:r>
          </a:p>
        </p:txBody>
      </p:sp>
      <p:sp>
        <p:nvSpPr>
          <p:cNvPr id="2" name="Title 1"/>
          <p:cNvSpPr>
            <a:spLocks noGrp="1"/>
          </p:cNvSpPr>
          <p:nvPr>
            <p:ph type="title"/>
          </p:nvPr>
        </p:nvSpPr>
        <p:spPr/>
        <p:txBody>
          <a:bodyPr/>
          <a:lstStyle/>
          <a:p>
            <a:r>
              <a:rPr lang="en-GB" dirty="0"/>
              <a:t>Workplace monitoring</a:t>
            </a:r>
          </a:p>
        </p:txBody>
      </p:sp>
      <p:sp>
        <p:nvSpPr>
          <p:cNvPr id="3" name="Slide Number Placeholder 2"/>
          <p:cNvSpPr>
            <a:spLocks noGrp="1"/>
          </p:cNvSpPr>
          <p:nvPr>
            <p:ph type="sldNum" sz="quarter" idx="12"/>
          </p:nvPr>
        </p:nvSpPr>
        <p:spPr/>
        <p:txBody>
          <a:bodyPr/>
          <a:lstStyle/>
          <a:p>
            <a:fld id="{B1249AB1-AB30-4DB9-BB9C-D847817A3AC3}" type="slidenum">
              <a:rPr lang="en-GB" smtClean="0"/>
              <a:pPr/>
              <a:t>14</a:t>
            </a:fld>
            <a:endParaRPr lang="en-GB"/>
          </a:p>
        </p:txBody>
      </p:sp>
      <p:sp>
        <p:nvSpPr>
          <p:cNvPr id="7" name="Rectangle: Rounded Corners 11">
            <a:extLst>
              <a:ext uri="{FF2B5EF4-FFF2-40B4-BE49-F238E27FC236}">
                <a16:creationId xmlns:a16="http://schemas.microsoft.com/office/drawing/2014/main" id="{95BD565B-F7A5-433E-9235-306F3CA2063A}"/>
              </a:ext>
            </a:extLst>
          </p:cNvPr>
          <p:cNvSpPr/>
          <p:nvPr/>
        </p:nvSpPr>
        <p:spPr>
          <a:xfrm>
            <a:off x="666035" y="1709207"/>
            <a:ext cx="3905965" cy="963600"/>
          </a:xfrm>
          <a:prstGeom prst="rect">
            <a:avLst/>
          </a:prstGeom>
          <a:solidFill>
            <a:srgbClr val="009F98"/>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171450" lvl="0" indent="-171450">
              <a:buFont typeface="Arial" panose="020B0604020202020204" pitchFamily="34" charset="0"/>
              <a:buChar char="•"/>
            </a:pPr>
            <a:r>
              <a:rPr lang="en-GB" sz="1400" dirty="0">
                <a:solidFill>
                  <a:schemeClr val="bg1"/>
                </a:solidFill>
                <a:latin typeface="+mj-lt"/>
              </a:rPr>
              <a:t>Control system overrides</a:t>
            </a:r>
          </a:p>
          <a:p>
            <a:pPr marL="171450" lvl="0" indent="-171450">
              <a:buFont typeface="Arial" panose="020B0604020202020204" pitchFamily="34" charset="0"/>
              <a:buChar char="•"/>
            </a:pPr>
            <a:r>
              <a:rPr lang="en-GB" sz="1400" dirty="0">
                <a:solidFill>
                  <a:schemeClr val="bg1"/>
                </a:solidFill>
                <a:latin typeface="+mj-lt"/>
              </a:rPr>
              <a:t>Relief valves and rupture discs</a:t>
            </a:r>
          </a:p>
          <a:p>
            <a:pPr marL="171450" lvl="0" indent="-171450">
              <a:buFont typeface="Arial" panose="020B0604020202020204" pitchFamily="34" charset="0"/>
              <a:buChar char="•"/>
            </a:pPr>
            <a:r>
              <a:rPr lang="en-GB" sz="1400" dirty="0">
                <a:solidFill>
                  <a:schemeClr val="bg1"/>
                </a:solidFill>
                <a:latin typeface="+mj-lt"/>
              </a:rPr>
              <a:t>Locked and normally closed/open valves</a:t>
            </a:r>
          </a:p>
          <a:p>
            <a:pPr marL="171450" lvl="0" indent="-171450">
              <a:buFont typeface="Arial" panose="020B0604020202020204" pitchFamily="34" charset="0"/>
              <a:buChar char="•"/>
            </a:pPr>
            <a:r>
              <a:rPr lang="en-GB" sz="1400" dirty="0">
                <a:solidFill>
                  <a:schemeClr val="bg1"/>
                </a:solidFill>
                <a:latin typeface="+mj-lt"/>
              </a:rPr>
              <a:t>Closed / Open drains</a:t>
            </a:r>
          </a:p>
        </p:txBody>
      </p:sp>
      <p:sp>
        <p:nvSpPr>
          <p:cNvPr id="11" name="Rectangle: Rounded Corners 11">
            <a:extLst>
              <a:ext uri="{FF2B5EF4-FFF2-40B4-BE49-F238E27FC236}">
                <a16:creationId xmlns:a16="http://schemas.microsoft.com/office/drawing/2014/main" id="{988E66A4-2F52-46DD-925C-1EA92FC78181}"/>
              </a:ext>
            </a:extLst>
          </p:cNvPr>
          <p:cNvSpPr/>
          <p:nvPr/>
        </p:nvSpPr>
        <p:spPr>
          <a:xfrm>
            <a:off x="4572000" y="1709208"/>
            <a:ext cx="3905965" cy="963599"/>
          </a:xfrm>
          <a:prstGeom prst="rect">
            <a:avLst/>
          </a:prstGeom>
          <a:solidFill>
            <a:srgbClr val="009F98"/>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171450" lvl="0" indent="-171450">
              <a:buFont typeface="Arial" panose="020B0604020202020204" pitchFamily="34" charset="0"/>
              <a:buChar char="•"/>
            </a:pPr>
            <a:r>
              <a:rPr lang="en-GB" sz="1400" dirty="0">
                <a:solidFill>
                  <a:schemeClr val="bg1"/>
                </a:solidFill>
                <a:latin typeface="+mj-lt"/>
              </a:rPr>
              <a:t>Pressure vessels</a:t>
            </a:r>
          </a:p>
          <a:p>
            <a:pPr marL="171450" lvl="0" indent="-171450">
              <a:buFont typeface="Arial" panose="020B0604020202020204" pitchFamily="34" charset="0"/>
              <a:buChar char="•"/>
            </a:pPr>
            <a:r>
              <a:rPr lang="en-GB" sz="1400" dirty="0">
                <a:solidFill>
                  <a:schemeClr val="bg1"/>
                </a:solidFill>
                <a:latin typeface="+mj-lt"/>
              </a:rPr>
              <a:t>Electrical control</a:t>
            </a:r>
          </a:p>
          <a:p>
            <a:pPr marL="171450" lvl="0" indent="-171450">
              <a:buFont typeface="Arial" panose="020B0604020202020204" pitchFamily="34" charset="0"/>
              <a:buChar char="•"/>
            </a:pPr>
            <a:r>
              <a:rPr lang="en-GB" sz="1400" dirty="0">
                <a:solidFill>
                  <a:schemeClr val="bg1"/>
                </a:solidFill>
                <a:latin typeface="+mj-lt"/>
              </a:rPr>
              <a:t>Small bore fittings (&lt;2”)	</a:t>
            </a:r>
          </a:p>
          <a:p>
            <a:pPr marL="171450" lvl="0" indent="-171450">
              <a:buFont typeface="Arial" panose="020B0604020202020204" pitchFamily="34" charset="0"/>
              <a:buChar char="•"/>
            </a:pPr>
            <a:r>
              <a:rPr lang="en-GB" sz="1400" dirty="0">
                <a:solidFill>
                  <a:schemeClr val="bg1"/>
                </a:solidFill>
                <a:latin typeface="+mj-lt"/>
              </a:rPr>
              <a:t>Chemical storage and usage</a:t>
            </a:r>
            <a:endParaRPr lang="en-GB" sz="1400" dirty="0">
              <a:solidFill>
                <a:schemeClr val="bg1"/>
              </a:solidFill>
              <a:effectLst/>
              <a:latin typeface="+mj-lt"/>
            </a:endParaRPr>
          </a:p>
        </p:txBody>
      </p:sp>
      <p:sp>
        <p:nvSpPr>
          <p:cNvPr id="12" name="Rectangle 11">
            <a:extLst>
              <a:ext uri="{FF2B5EF4-FFF2-40B4-BE49-F238E27FC236}">
                <a16:creationId xmlns:a16="http://schemas.microsoft.com/office/drawing/2014/main" id="{883055CE-568A-4C41-8974-E428D6AB64CD}"/>
              </a:ext>
            </a:extLst>
          </p:cNvPr>
          <p:cNvSpPr/>
          <p:nvPr/>
        </p:nvSpPr>
        <p:spPr>
          <a:xfrm>
            <a:off x="575500" y="2843197"/>
            <a:ext cx="8028500" cy="1698323"/>
          </a:xfrm>
          <a:prstGeom prst="rect">
            <a:avLst/>
          </a:prstGeom>
          <a:solidFill>
            <a:srgbClr val="2156A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lvl="0"/>
            <a:r>
              <a:rPr lang="en-GB" sz="1400" dirty="0">
                <a:latin typeface="+mj-lt"/>
              </a:rPr>
              <a:t>Findings can detect </a:t>
            </a:r>
            <a:r>
              <a:rPr lang="en-GB" b="1" dirty="0">
                <a:latin typeface="+mj-lt"/>
              </a:rPr>
              <a:t>weak signals</a:t>
            </a:r>
            <a:r>
              <a:rPr lang="en-GB" sz="1400" dirty="0">
                <a:latin typeface="+mj-lt"/>
              </a:rPr>
              <a:t>, e.g.</a:t>
            </a:r>
          </a:p>
        </p:txBody>
      </p:sp>
      <p:sp>
        <p:nvSpPr>
          <p:cNvPr id="13" name="Rectangle: Rounded Corners 11">
            <a:extLst>
              <a:ext uri="{FF2B5EF4-FFF2-40B4-BE49-F238E27FC236}">
                <a16:creationId xmlns:a16="http://schemas.microsoft.com/office/drawing/2014/main" id="{9F62C4C9-3009-4E37-927A-613B174FF887}"/>
              </a:ext>
            </a:extLst>
          </p:cNvPr>
          <p:cNvSpPr/>
          <p:nvPr/>
        </p:nvSpPr>
        <p:spPr>
          <a:xfrm>
            <a:off x="666034" y="3313887"/>
            <a:ext cx="7811931" cy="785614"/>
          </a:xfrm>
          <a:prstGeom prst="rect">
            <a:avLst/>
          </a:prstGeom>
          <a:solidFill>
            <a:srgbClr val="2156A7"/>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171450" lvl="0" indent="-171450">
              <a:buFont typeface="Arial" panose="020B0604020202020204" pitchFamily="34" charset="0"/>
              <a:buChar char="•"/>
            </a:pPr>
            <a:r>
              <a:rPr lang="en-GB" sz="1400" dirty="0">
                <a:solidFill>
                  <a:schemeClr val="bg1"/>
                </a:solidFill>
                <a:latin typeface="+mj-lt"/>
              </a:rPr>
              <a:t>Compliance with procedures</a:t>
            </a:r>
          </a:p>
          <a:p>
            <a:pPr marL="171450" lvl="0" indent="-171450">
              <a:buFont typeface="Arial" panose="020B0604020202020204" pitchFamily="34" charset="0"/>
              <a:buChar char="•"/>
            </a:pPr>
            <a:r>
              <a:rPr lang="en-GB" sz="1400" dirty="0">
                <a:solidFill>
                  <a:schemeClr val="bg1"/>
                </a:solidFill>
                <a:latin typeface="+mj-lt"/>
              </a:rPr>
              <a:t>Life saving rule mitigations</a:t>
            </a:r>
          </a:p>
          <a:p>
            <a:pPr marL="171450" lvl="0" indent="-171450">
              <a:buFont typeface="Arial" panose="020B0604020202020204" pitchFamily="34" charset="0"/>
              <a:buChar char="•"/>
            </a:pPr>
            <a:r>
              <a:rPr lang="en-GB" sz="1400" dirty="0">
                <a:solidFill>
                  <a:schemeClr val="bg1"/>
                </a:solidFill>
                <a:latin typeface="+mj-lt"/>
              </a:rPr>
              <a:t>Use of barriers for lifting activities</a:t>
            </a:r>
          </a:p>
        </p:txBody>
      </p:sp>
      <p:sp>
        <p:nvSpPr>
          <p:cNvPr id="14" name="Rectangle 13">
            <a:extLst>
              <a:ext uri="{FF2B5EF4-FFF2-40B4-BE49-F238E27FC236}">
                <a16:creationId xmlns:a16="http://schemas.microsoft.com/office/drawing/2014/main" id="{5D5F6CAC-F45B-4F80-BAB5-228856ACCA37}"/>
              </a:ext>
            </a:extLst>
          </p:cNvPr>
          <p:cNvSpPr/>
          <p:nvPr/>
        </p:nvSpPr>
        <p:spPr>
          <a:xfrm>
            <a:off x="746801" y="4094068"/>
            <a:ext cx="7685897" cy="3666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lvl="0" algn="ctr"/>
            <a:r>
              <a:rPr lang="en-GB" sz="1400" b="1" dirty="0">
                <a:solidFill>
                  <a:srgbClr val="50257F"/>
                </a:solidFill>
                <a:latin typeface="+mj-lt"/>
              </a:rPr>
              <a:t>These </a:t>
            </a:r>
            <a:r>
              <a:rPr lang="en-GB" b="1" dirty="0">
                <a:solidFill>
                  <a:srgbClr val="50257F"/>
                </a:solidFill>
                <a:latin typeface="+mj-lt"/>
              </a:rPr>
              <a:t>weak signals </a:t>
            </a:r>
            <a:r>
              <a:rPr lang="en-GB" sz="1400" b="1" dirty="0">
                <a:solidFill>
                  <a:srgbClr val="50257F"/>
                </a:solidFill>
                <a:latin typeface="+mj-lt"/>
              </a:rPr>
              <a:t>will feed into corporate &amp; regional audits to highlight lessons to be learned </a:t>
            </a:r>
          </a:p>
        </p:txBody>
      </p:sp>
    </p:spTree>
    <p:extLst>
      <p:ext uri="{BB962C8B-B14F-4D97-AF65-F5344CB8AC3E}">
        <p14:creationId xmlns:p14="http://schemas.microsoft.com/office/powerpoint/2010/main" val="1487560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47F96AE-8480-4954-9E1B-9AE4A6DCA70F}"/>
              </a:ext>
            </a:extLst>
          </p:cNvPr>
          <p:cNvSpPr/>
          <p:nvPr/>
        </p:nvSpPr>
        <p:spPr>
          <a:xfrm>
            <a:off x="468000" y="1044000"/>
            <a:ext cx="8279933"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3F192A7D-B5F3-4F9C-B1B8-0A20236BBCD4}"/>
              </a:ext>
            </a:extLst>
          </p:cNvPr>
          <p:cNvSpPr/>
          <p:nvPr/>
        </p:nvSpPr>
        <p:spPr>
          <a:xfrm>
            <a:off x="654517" y="1266530"/>
            <a:ext cx="7873466" cy="1567537"/>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r>
              <a:rPr lang="en-GB" sz="1600" b="1" dirty="0">
                <a:solidFill>
                  <a:schemeClr val="bg1"/>
                </a:solidFill>
                <a:latin typeface="+mj-lt"/>
                <a:ea typeface="SimSun" panose="02010600030101010101" pitchFamily="2" charset="-122"/>
                <a:cs typeface="Calibri" panose="020F0502020204030204" pitchFamily="34" charset="0"/>
              </a:rPr>
              <a:t>Objective </a:t>
            </a:r>
          </a:p>
          <a:p>
            <a:endParaRPr lang="en-GB" sz="1600" b="1" dirty="0">
              <a:solidFill>
                <a:schemeClr val="bg1"/>
              </a:solidFill>
              <a:latin typeface="+mj-lt"/>
              <a:ea typeface="SimSun" panose="02010600030101010101" pitchFamily="2" charset="-122"/>
              <a:cs typeface="Calibri" panose="020F0502020204030204" pitchFamily="34" charset="0"/>
            </a:endParaRPr>
          </a:p>
          <a:p>
            <a:r>
              <a:rPr lang="en-GB" sz="1600" dirty="0">
                <a:solidFill>
                  <a:schemeClr val="bg1"/>
                </a:solidFill>
                <a:latin typeface="+mj-lt"/>
                <a:ea typeface="SimSun" panose="02010600030101010101" pitchFamily="2" charset="-122"/>
                <a:cs typeface="Calibri" panose="020F0502020204030204" pitchFamily="34" charset="0"/>
              </a:rPr>
              <a:t>Why is the workplace monitoring (assurance activity) needed and what it looks to achieve</a:t>
            </a:r>
          </a:p>
          <a:p>
            <a:endParaRPr lang="en-GB" sz="1600" dirty="0">
              <a:solidFill>
                <a:schemeClr val="bg1"/>
              </a:solidFill>
              <a:latin typeface="+mj-lt"/>
              <a:ea typeface="SimSun" panose="02010600030101010101" pitchFamily="2" charset="-122"/>
              <a:cs typeface="Calibri" panose="020F0502020204030204" pitchFamily="34" charset="0"/>
            </a:endParaRPr>
          </a:p>
          <a:p>
            <a:r>
              <a:rPr lang="en-GB" sz="1600" dirty="0">
                <a:solidFill>
                  <a:schemeClr val="bg1"/>
                </a:solidFill>
                <a:latin typeface="+mj-lt"/>
                <a:ea typeface="SimSun" panose="02010600030101010101" pitchFamily="2" charset="-122"/>
                <a:cs typeface="Calibri" panose="020F0502020204030204" pitchFamily="34" charset="0"/>
              </a:rPr>
              <a:t>Ideally identified via a risk based approach to an activity occurring in the next week or 24 hours</a:t>
            </a:r>
          </a:p>
        </p:txBody>
      </p:sp>
      <p:sp>
        <p:nvSpPr>
          <p:cNvPr id="7" name="Rectangle 6">
            <a:extLst>
              <a:ext uri="{FF2B5EF4-FFF2-40B4-BE49-F238E27FC236}">
                <a16:creationId xmlns:a16="http://schemas.microsoft.com/office/drawing/2014/main" id="{C604549C-A837-4D5A-9919-36BF387549DF}"/>
              </a:ext>
            </a:extLst>
          </p:cNvPr>
          <p:cNvSpPr/>
          <p:nvPr/>
        </p:nvSpPr>
        <p:spPr>
          <a:xfrm>
            <a:off x="654517" y="2966124"/>
            <a:ext cx="7873466" cy="1399255"/>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r>
              <a:rPr lang="en-GB" sz="1600" b="1" dirty="0">
                <a:solidFill>
                  <a:schemeClr val="bg1"/>
                </a:solidFill>
                <a:effectLst/>
                <a:latin typeface="+mj-lt"/>
                <a:ea typeface="SimSun" panose="02010600030101010101" pitchFamily="2" charset="-122"/>
                <a:cs typeface="Calibri" panose="020F0502020204030204" pitchFamily="34" charset="0"/>
              </a:rPr>
              <a:t>Fieldwork details</a:t>
            </a:r>
          </a:p>
          <a:p>
            <a:endParaRPr lang="en-GB" sz="1600" b="1" dirty="0">
              <a:solidFill>
                <a:schemeClr val="bg1"/>
              </a:solidFill>
              <a:effectLst/>
              <a:latin typeface="+mj-lt"/>
              <a:ea typeface="SimSun" panose="02010600030101010101" pitchFamily="2" charset="-122"/>
              <a:cs typeface="Calibri" panose="020F0502020204030204" pitchFamily="34" charset="0"/>
            </a:endParaRPr>
          </a:p>
          <a:p>
            <a:pPr marL="285750" indent="-285750">
              <a:buFont typeface="Arial" panose="020B0604020202020204" pitchFamily="34" charset="0"/>
              <a:buChar char="•"/>
            </a:pPr>
            <a:r>
              <a:rPr lang="en-GB" sz="1600" dirty="0">
                <a:solidFill>
                  <a:schemeClr val="bg1"/>
                </a:solidFill>
                <a:effectLst/>
                <a:latin typeface="+mj-lt"/>
                <a:ea typeface="SimSun" panose="02010600030101010101" pitchFamily="2" charset="-122"/>
                <a:cs typeface="Calibri" panose="020F0502020204030204" pitchFamily="34" charset="0"/>
              </a:rPr>
              <a:t>How the workplace monitoring will be delivered and where it will take place</a:t>
            </a:r>
          </a:p>
          <a:p>
            <a:pPr marL="285750" indent="-285750">
              <a:buFont typeface="Arial" panose="020B0604020202020204" pitchFamily="34" charset="0"/>
              <a:buChar char="•"/>
            </a:pPr>
            <a:r>
              <a:rPr lang="en-GB" sz="1600" dirty="0">
                <a:solidFill>
                  <a:schemeClr val="bg1"/>
                </a:solidFill>
                <a:effectLst/>
                <a:latin typeface="+mj-lt"/>
                <a:ea typeface="SimSun" panose="02010600030101010101" pitchFamily="2" charset="-122"/>
                <a:cs typeface="Calibri" panose="020F0502020204030204" pitchFamily="34" charset="0"/>
              </a:rPr>
              <a:t>Agrees the hold point to deliver the workplace monitoring</a:t>
            </a:r>
          </a:p>
          <a:p>
            <a:pPr marL="285750" indent="-285750">
              <a:buFont typeface="Arial" panose="020B0604020202020204" pitchFamily="34" charset="0"/>
              <a:buChar char="•"/>
            </a:pPr>
            <a:r>
              <a:rPr lang="en-GB" sz="1600" dirty="0">
                <a:solidFill>
                  <a:schemeClr val="bg1"/>
                </a:solidFill>
                <a:effectLst/>
                <a:latin typeface="+mj-lt"/>
                <a:ea typeface="SimSun" panose="02010600030101010101" pitchFamily="2" charset="-122"/>
                <a:cs typeface="Calibri" panose="020F0502020204030204" pitchFamily="34" charset="0"/>
              </a:rPr>
              <a:t>Should look at areas of relevance across plant, people and process</a:t>
            </a:r>
          </a:p>
        </p:txBody>
      </p:sp>
      <p:sp>
        <p:nvSpPr>
          <p:cNvPr id="2" name="Title 1"/>
          <p:cNvSpPr>
            <a:spLocks noGrp="1"/>
          </p:cNvSpPr>
          <p:nvPr>
            <p:ph type="title"/>
          </p:nvPr>
        </p:nvSpPr>
        <p:spPr/>
        <p:txBody>
          <a:bodyPr/>
          <a:lstStyle/>
          <a:p>
            <a:r>
              <a:rPr lang="en-GB" dirty="0"/>
              <a:t>Planning</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15</a:t>
            </a:fld>
            <a:endParaRPr lang="en-GB" dirty="0"/>
          </a:p>
        </p:txBody>
      </p:sp>
    </p:spTree>
    <p:extLst>
      <p:ext uri="{BB962C8B-B14F-4D97-AF65-F5344CB8AC3E}">
        <p14:creationId xmlns:p14="http://schemas.microsoft.com/office/powerpoint/2010/main" val="2926949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E65607-966D-4BD7-B0D9-2E40323E7BBB}"/>
              </a:ext>
            </a:extLst>
          </p:cNvPr>
          <p:cNvSpPr/>
          <p:nvPr/>
        </p:nvSpPr>
        <p:spPr>
          <a:xfrm>
            <a:off x="468000" y="1044000"/>
            <a:ext cx="8280000"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64F9117B-DEB4-46C1-8CCA-276094C2C6A4}"/>
              </a:ext>
            </a:extLst>
          </p:cNvPr>
          <p:cNvSpPr/>
          <p:nvPr/>
        </p:nvSpPr>
        <p:spPr>
          <a:xfrm>
            <a:off x="601444" y="1179335"/>
            <a:ext cx="8002556" cy="3347397"/>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285750" indent="-285750">
              <a:spcAft>
                <a:spcPts val="12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Identify monitoring activity requirement through the planning meeting cycle</a:t>
            </a:r>
          </a:p>
          <a:p>
            <a:pPr marL="285750" indent="-285750">
              <a:spcAft>
                <a:spcPts val="12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Opportunity to engage regarding the forthcoming work plan</a:t>
            </a:r>
          </a:p>
          <a:p>
            <a:pPr marL="285750" indent="-285750">
              <a:spcAft>
                <a:spcPts val="12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Opportunity to discuss ‘weak signals’ that should be focussed on  </a:t>
            </a:r>
          </a:p>
          <a:p>
            <a:pPr marL="285750" indent="-285750">
              <a:spcAft>
                <a:spcPts val="12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Identification of the ‘niggles’, or recurring issues for review</a:t>
            </a:r>
          </a:p>
          <a:p>
            <a:pPr marL="285750" indent="-285750">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Can identify ‘real time’ opportunities to observe site activities furthering personnel engagement, such as; complex lifting operation,  confined space entry activity or a break of containment</a:t>
            </a:r>
          </a:p>
        </p:txBody>
      </p:sp>
      <p:sp>
        <p:nvSpPr>
          <p:cNvPr id="2" name="Title 1"/>
          <p:cNvSpPr>
            <a:spLocks noGrp="1"/>
          </p:cNvSpPr>
          <p:nvPr>
            <p:ph type="title"/>
          </p:nvPr>
        </p:nvSpPr>
        <p:spPr/>
        <p:txBody>
          <a:bodyPr/>
          <a:lstStyle/>
          <a:p>
            <a:r>
              <a:rPr lang="en-GB" dirty="0"/>
              <a:t>Planning </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16</a:t>
            </a:fld>
            <a:endParaRPr lang="en-GB" dirty="0"/>
          </a:p>
        </p:txBody>
      </p:sp>
    </p:spTree>
    <p:extLst>
      <p:ext uri="{BB962C8B-B14F-4D97-AF65-F5344CB8AC3E}">
        <p14:creationId xmlns:p14="http://schemas.microsoft.com/office/powerpoint/2010/main" val="37419306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31DC8C8-8B70-46BC-B509-7DEFBF43D802}"/>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56F21542-01CF-4679-AC4F-5DF313FF7110}"/>
              </a:ext>
            </a:extLst>
          </p:cNvPr>
          <p:cNvSpPr/>
          <p:nvPr/>
        </p:nvSpPr>
        <p:spPr>
          <a:xfrm>
            <a:off x="601444" y="1179335"/>
            <a:ext cx="8002556" cy="3347397"/>
          </a:xfrm>
          <a:prstGeom prst="rect">
            <a:avLst/>
          </a:prstGeom>
          <a:solidFill>
            <a:srgbClr val="50257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spcAft>
                <a:spcPts val="900"/>
              </a:spcAft>
            </a:pPr>
            <a:endParaRPr lang="en-GB" sz="1600" b="1" dirty="0">
              <a:solidFill>
                <a:schemeClr val="bg1"/>
              </a:solidFill>
              <a:latin typeface="+mj-lt"/>
              <a:ea typeface="SimSun" panose="02010600030101010101" pitchFamily="2" charset="-122"/>
              <a:cs typeface="Calibri" panose="020F0502020204030204" pitchFamily="34" charset="0"/>
            </a:endParaRPr>
          </a:p>
          <a:p>
            <a:pPr>
              <a:spcAft>
                <a:spcPts val="900"/>
              </a:spcAft>
            </a:pPr>
            <a:r>
              <a:rPr lang="en-GB" sz="1600" b="1" dirty="0">
                <a:solidFill>
                  <a:schemeClr val="bg1"/>
                </a:solidFill>
                <a:latin typeface="+mj-lt"/>
                <a:ea typeface="SimSun" panose="02010600030101010101" pitchFamily="2" charset="-122"/>
                <a:cs typeface="Calibri" panose="020F0502020204030204" pitchFamily="34" charset="0"/>
              </a:rPr>
              <a:t>Workplace Monitoring Individual or Team</a:t>
            </a:r>
          </a:p>
          <a:p>
            <a:pPr marL="285750" indent="-285750">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Should have had opportunity to practice and team have </a:t>
            </a:r>
          </a:p>
          <a:p>
            <a:pPr marL="269875">
              <a:spcAft>
                <a:spcPts val="1200"/>
              </a:spcAft>
            </a:pPr>
            <a:r>
              <a:rPr lang="en-GB" sz="1600" dirty="0">
                <a:solidFill>
                  <a:schemeClr val="bg1"/>
                </a:solidFill>
                <a:latin typeface="+mj-lt"/>
                <a:ea typeface="SimSun" panose="02010600030101010101" pitchFamily="2" charset="-122"/>
                <a:cs typeface="Calibri" panose="020F0502020204030204" pitchFamily="34" charset="0"/>
              </a:rPr>
              <a:t>confidence to ask questions</a:t>
            </a:r>
          </a:p>
          <a:p>
            <a:pPr marL="285750"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Clear roles assigned if more than one person on the team</a:t>
            </a:r>
          </a:p>
          <a:p>
            <a:pPr>
              <a:spcAft>
                <a:spcPts val="900"/>
              </a:spcAft>
            </a:pPr>
            <a:endParaRPr lang="en-GB" sz="1200" dirty="0">
              <a:solidFill>
                <a:schemeClr val="bg1"/>
              </a:solidFill>
              <a:latin typeface="+mj-lt"/>
              <a:ea typeface="SimSun" panose="02010600030101010101" pitchFamily="2" charset="-122"/>
              <a:cs typeface="Calibri" panose="020F0502020204030204" pitchFamily="34" charset="0"/>
            </a:endParaRPr>
          </a:p>
          <a:p>
            <a:pPr marL="285750" indent="-285750">
              <a:spcAft>
                <a:spcPts val="1200"/>
              </a:spcAft>
              <a:buFont typeface="Arial" panose="020B0604020202020204" pitchFamily="34" charset="0"/>
              <a:buChar char="•"/>
            </a:pPr>
            <a:r>
              <a:rPr lang="en-GB" sz="1600" b="1" dirty="0">
                <a:solidFill>
                  <a:schemeClr val="bg1"/>
                </a:solidFill>
                <a:ea typeface="SimSun" panose="02010600030101010101" pitchFamily="2" charset="-122"/>
                <a:cs typeface="Calibri" panose="020F0502020204030204" pitchFamily="34" charset="0"/>
              </a:rPr>
              <a:t>Question set linked to minimum requirements ensures thoroughness, consistency and efficiency  </a:t>
            </a:r>
          </a:p>
          <a:p>
            <a:pPr marL="285750" indent="-285750">
              <a:spcAft>
                <a:spcPts val="900"/>
              </a:spcAft>
              <a:buFont typeface="Arial" panose="020B0604020202020204" pitchFamily="34" charset="0"/>
              <a:buChar char="•"/>
            </a:pPr>
            <a:r>
              <a:rPr lang="en-GB" sz="1600" b="1" dirty="0">
                <a:solidFill>
                  <a:schemeClr val="bg1"/>
                </a:solidFill>
                <a:ea typeface="SimSun" panose="02010600030101010101" pitchFamily="2" charset="-122"/>
                <a:cs typeface="Calibri" panose="020F0502020204030204" pitchFamily="34" charset="0"/>
              </a:rPr>
              <a:t>Question set can be shared to assist preparation for current and future monitoring activities</a:t>
            </a:r>
          </a:p>
          <a:p>
            <a:pPr marL="742950" lvl="1" indent="-285750">
              <a:spcAft>
                <a:spcPts val="900"/>
              </a:spcAft>
              <a:buFont typeface="Arial" panose="020B0604020202020204" pitchFamily="34" charset="0"/>
              <a:buChar char="•"/>
            </a:pPr>
            <a:endParaRPr lang="en-GB" sz="1600" dirty="0">
              <a:solidFill>
                <a:schemeClr val="bg1"/>
              </a:solidFill>
              <a:latin typeface="+mj-lt"/>
              <a:ea typeface="SimSun" panose="02010600030101010101" pitchFamily="2" charset="-122"/>
              <a:cs typeface="Calibri" panose="020F0502020204030204" pitchFamily="34" charset="0"/>
            </a:endParaRPr>
          </a:p>
        </p:txBody>
      </p:sp>
      <p:sp>
        <p:nvSpPr>
          <p:cNvPr id="2" name="Title 1"/>
          <p:cNvSpPr>
            <a:spLocks noGrp="1"/>
          </p:cNvSpPr>
          <p:nvPr>
            <p:ph type="title"/>
          </p:nvPr>
        </p:nvSpPr>
        <p:spPr/>
        <p:txBody>
          <a:bodyPr/>
          <a:lstStyle/>
          <a:p>
            <a:r>
              <a:rPr lang="en-GB" dirty="0"/>
              <a:t>Preparation</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17</a:t>
            </a:fld>
            <a:endParaRPr lang="en-GB" dirty="0"/>
          </a:p>
        </p:txBody>
      </p:sp>
      <p:pic>
        <p:nvPicPr>
          <p:cNvPr id="7" name="Picture 2" descr="The Attributes of the Ideal Major Gift Organization – #1 of 7 Keys to a  Successful Major Gift Program | Veritus Group">
            <a:extLst>
              <a:ext uri="{FF2B5EF4-FFF2-40B4-BE49-F238E27FC236}">
                <a16:creationId xmlns:a16="http://schemas.microsoft.com/office/drawing/2014/main" id="{502EDE95-8DC0-46DE-97FF-79A7D49D0405}"/>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33200" y="1336590"/>
            <a:ext cx="2590800" cy="1756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62813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DC78246-75EF-488A-9C9F-029E9C871469}"/>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A3BEF0F7-0B58-4E3B-B5BB-5F99106E825C}"/>
              </a:ext>
            </a:extLst>
          </p:cNvPr>
          <p:cNvSpPr/>
          <p:nvPr/>
        </p:nvSpPr>
        <p:spPr>
          <a:xfrm>
            <a:off x="601444" y="1179335"/>
            <a:ext cx="8074556" cy="3347397"/>
          </a:xfrm>
          <a:prstGeom prst="rect">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spcAft>
                <a:spcPts val="600"/>
              </a:spcAft>
            </a:pPr>
            <a:r>
              <a:rPr lang="en-GB" sz="1400" dirty="0">
                <a:solidFill>
                  <a:schemeClr val="bg1"/>
                </a:solidFill>
                <a:latin typeface="+mj-lt"/>
                <a:ea typeface="SimSun" panose="02010600030101010101" pitchFamily="2" charset="-122"/>
                <a:cs typeface="Calibri" panose="020F0502020204030204" pitchFamily="34" charset="0"/>
              </a:rPr>
              <a:t>Workplace monitoring, start with short statement to;</a:t>
            </a:r>
          </a:p>
          <a:p>
            <a:pPr marL="266700" lvl="1" indent="-266700">
              <a:spcAft>
                <a:spcPts val="900"/>
              </a:spcAft>
              <a:buFont typeface="Arial" panose="020B0604020202020204" pitchFamily="34" charset="0"/>
              <a:buChar char="•"/>
            </a:pPr>
            <a:r>
              <a:rPr lang="en-GB" sz="1400" dirty="0">
                <a:solidFill>
                  <a:schemeClr val="bg1"/>
                </a:solidFill>
                <a:latin typeface="+mj-lt"/>
                <a:ea typeface="SimSun" panose="02010600030101010101" pitchFamily="2" charset="-122"/>
                <a:cs typeface="Calibri" panose="020F0502020204030204" pitchFamily="34" charset="0"/>
              </a:rPr>
              <a:t>The team or individual will engage at the worksite and obtain evidence of compliance, identification of findings, improvement opportunities and good practice</a:t>
            </a:r>
          </a:p>
          <a:p>
            <a:pPr marL="266700" lvl="1" indent="-266700">
              <a:spcAft>
                <a:spcPts val="900"/>
              </a:spcAft>
              <a:buFont typeface="Arial" panose="020B0604020202020204" pitchFamily="34" charset="0"/>
              <a:buChar char="•"/>
            </a:pPr>
            <a:r>
              <a:rPr lang="en-GB" sz="1400" dirty="0">
                <a:solidFill>
                  <a:schemeClr val="bg1"/>
                </a:solidFill>
                <a:latin typeface="+mj-lt"/>
                <a:ea typeface="SimSun" panose="02010600030101010101" pitchFamily="2" charset="-122"/>
                <a:cs typeface="Calibri" panose="020F0502020204030204" pitchFamily="34" charset="0"/>
              </a:rPr>
              <a:t>Introduce yourself or the team</a:t>
            </a:r>
          </a:p>
          <a:p>
            <a:pPr marL="266700" lvl="1" indent="-266700">
              <a:spcAft>
                <a:spcPts val="900"/>
              </a:spcAft>
              <a:buFont typeface="Arial" panose="020B0604020202020204" pitchFamily="34" charset="0"/>
              <a:buChar char="•"/>
            </a:pPr>
            <a:r>
              <a:rPr lang="en-GB" sz="1400" dirty="0">
                <a:solidFill>
                  <a:schemeClr val="bg1"/>
                </a:solidFill>
                <a:latin typeface="+mj-lt"/>
                <a:ea typeface="SimSun" panose="02010600030101010101" pitchFamily="2" charset="-122"/>
                <a:cs typeface="Calibri" panose="020F0502020204030204" pitchFamily="34" charset="0"/>
              </a:rPr>
              <a:t>Clarify the monitoring scope, make adjustments to scheduled activities and schedule close out meeting (if required)</a:t>
            </a:r>
          </a:p>
          <a:p>
            <a:pPr marL="266700" lvl="1" indent="-266700">
              <a:spcAft>
                <a:spcPts val="600"/>
              </a:spcAft>
              <a:buFont typeface="Arial" panose="020B0604020202020204" pitchFamily="34" charset="0"/>
              <a:buChar char="•"/>
            </a:pPr>
            <a:r>
              <a:rPr lang="en-GB" sz="1400" dirty="0">
                <a:solidFill>
                  <a:schemeClr val="bg1"/>
                </a:solidFill>
                <a:latin typeface="+mj-lt"/>
                <a:ea typeface="SimSun" panose="02010600030101010101" pitchFamily="2" charset="-122"/>
                <a:cs typeface="Calibri" panose="020F0502020204030204" pitchFamily="34" charset="0"/>
              </a:rPr>
              <a:t>At the end of the monitoring give feedback to allow:</a:t>
            </a:r>
          </a:p>
          <a:p>
            <a:pPr marL="1200150" lvl="2" indent="-285750">
              <a:spcAft>
                <a:spcPts val="600"/>
              </a:spcAft>
              <a:buFont typeface="Arial" panose="020B0604020202020204" pitchFamily="34" charset="0"/>
              <a:buChar char="•"/>
            </a:pPr>
            <a:r>
              <a:rPr lang="en-GB" sz="1200" i="1" dirty="0">
                <a:solidFill>
                  <a:schemeClr val="bg1"/>
                </a:solidFill>
                <a:latin typeface="+mj-lt"/>
                <a:ea typeface="SimSun" panose="02010600030101010101" pitchFamily="2" charset="-122"/>
                <a:cs typeface="Calibri" panose="020F0502020204030204" pitchFamily="34" charset="0"/>
              </a:rPr>
              <a:t>Confirmation and agreement on findings </a:t>
            </a:r>
          </a:p>
          <a:p>
            <a:pPr marL="1200150" lvl="2" indent="-285750">
              <a:spcAft>
                <a:spcPts val="600"/>
              </a:spcAft>
              <a:buFont typeface="Arial" panose="020B0604020202020204" pitchFamily="34" charset="0"/>
              <a:buChar char="•"/>
            </a:pPr>
            <a:r>
              <a:rPr lang="en-GB" sz="1200" i="1" dirty="0">
                <a:solidFill>
                  <a:schemeClr val="bg1"/>
                </a:solidFill>
                <a:latin typeface="+mj-lt"/>
                <a:ea typeface="SimSun" panose="02010600030101010101" pitchFamily="2" charset="-122"/>
                <a:cs typeface="Calibri" panose="020F0502020204030204" pitchFamily="34" charset="0"/>
              </a:rPr>
              <a:t>Opportunity to provide feedback</a:t>
            </a:r>
          </a:p>
          <a:p>
            <a:pPr marL="1200150" lvl="2" indent="-285750">
              <a:spcAft>
                <a:spcPts val="900"/>
              </a:spcAft>
              <a:buFont typeface="Arial" panose="020B0604020202020204" pitchFamily="34" charset="0"/>
              <a:buChar char="•"/>
            </a:pPr>
            <a:r>
              <a:rPr lang="en-GB" sz="1200" i="1" dirty="0">
                <a:solidFill>
                  <a:schemeClr val="bg1"/>
                </a:solidFill>
                <a:latin typeface="+mj-lt"/>
                <a:ea typeface="SimSun" panose="02010600030101010101" pitchFamily="2" charset="-122"/>
                <a:cs typeface="Calibri" panose="020F0502020204030204" pitchFamily="34" charset="0"/>
              </a:rPr>
              <a:t>Ensures no surprises in follow on actions</a:t>
            </a:r>
          </a:p>
          <a:p>
            <a:pPr marL="285750" lvl="1" indent="-285750">
              <a:spcAft>
                <a:spcPts val="600"/>
              </a:spcAft>
              <a:buFont typeface="Arial" panose="020B0604020202020204" pitchFamily="34" charset="0"/>
              <a:buChar char="•"/>
            </a:pPr>
            <a:r>
              <a:rPr lang="en-GB" sz="1400" dirty="0">
                <a:solidFill>
                  <a:schemeClr val="bg1"/>
                </a:solidFill>
                <a:latin typeface="+mj-lt"/>
                <a:ea typeface="SimSun" panose="02010600030101010101" pitchFamily="2" charset="-122"/>
                <a:cs typeface="Calibri" panose="020F0502020204030204" pitchFamily="34" charset="0"/>
              </a:rPr>
              <a:t>Feedback includes strengths and good practices and detail the next steps</a:t>
            </a:r>
            <a:endParaRPr lang="en-GB" sz="1600" dirty="0">
              <a:solidFill>
                <a:schemeClr val="bg1"/>
              </a:solidFill>
              <a:latin typeface="+mj-lt"/>
              <a:ea typeface="SimSun" panose="02010600030101010101" pitchFamily="2" charset="-122"/>
              <a:cs typeface="Calibri" panose="020F0502020204030204" pitchFamily="34" charset="0"/>
            </a:endParaRPr>
          </a:p>
        </p:txBody>
      </p:sp>
      <p:sp>
        <p:nvSpPr>
          <p:cNvPr id="2" name="Title 1"/>
          <p:cNvSpPr>
            <a:spLocks noGrp="1"/>
          </p:cNvSpPr>
          <p:nvPr>
            <p:ph type="title"/>
          </p:nvPr>
        </p:nvSpPr>
        <p:spPr/>
        <p:txBody>
          <a:bodyPr/>
          <a:lstStyle/>
          <a:p>
            <a:r>
              <a:rPr lang="en-GB" dirty="0"/>
              <a:t>Delivery</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18</a:t>
            </a:fld>
            <a:endParaRPr lang="en-GB" dirty="0"/>
          </a:p>
        </p:txBody>
      </p:sp>
      <p:pic>
        <p:nvPicPr>
          <p:cNvPr id="7" name="Picture 6" descr="Tips for TEFL discussion classes">
            <a:extLst>
              <a:ext uri="{FF2B5EF4-FFF2-40B4-BE49-F238E27FC236}">
                <a16:creationId xmlns:a16="http://schemas.microsoft.com/office/drawing/2014/main" id="{FFB7FB90-541A-46B3-B8D5-84F861CAF5D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14001" y="2853033"/>
            <a:ext cx="2128555" cy="1596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1662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DC78246-75EF-488A-9C9F-029E9C871469}"/>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A3BEF0F7-0B58-4E3B-B5BB-5F99106E825C}"/>
              </a:ext>
            </a:extLst>
          </p:cNvPr>
          <p:cNvSpPr/>
          <p:nvPr/>
        </p:nvSpPr>
        <p:spPr>
          <a:xfrm>
            <a:off x="601444" y="1179335"/>
            <a:ext cx="8074556" cy="3347397"/>
          </a:xfrm>
          <a:prstGeom prst="rect">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3497263" indent="-285750">
              <a:spcAft>
                <a:spcPts val="900"/>
              </a:spcAft>
              <a:buFont typeface="Arial" panose="020B0604020202020204" pitchFamily="34" charset="0"/>
              <a:buChar char="•"/>
            </a:pPr>
            <a:endParaRPr lang="en-GB" sz="1600" dirty="0">
              <a:solidFill>
                <a:schemeClr val="bg1"/>
              </a:solidFill>
              <a:latin typeface="+mj-lt"/>
              <a:ea typeface="SimSun" panose="02010600030101010101" pitchFamily="2" charset="-122"/>
              <a:cs typeface="Calibri" panose="020F0502020204030204" pitchFamily="34" charset="0"/>
            </a:endParaRPr>
          </a:p>
          <a:p>
            <a:pPr marL="3497263"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If required report will be succinct and factual</a:t>
            </a:r>
          </a:p>
          <a:p>
            <a:pPr marL="3497263"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Have a clear summary covering the findings or concerns and highlights good practice</a:t>
            </a:r>
          </a:p>
          <a:p>
            <a:pPr marL="3497263"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Escalate any findings of note as required to promote learning</a:t>
            </a:r>
          </a:p>
          <a:p>
            <a:pPr marL="3497263"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Any actions will be SMART &amp; sustainable</a:t>
            </a:r>
          </a:p>
          <a:p>
            <a:pPr marL="3497263"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Avoid generating too many actions</a:t>
            </a:r>
          </a:p>
          <a:p>
            <a:pPr marL="3497263"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A lack of findings should be challenged</a:t>
            </a:r>
          </a:p>
          <a:p>
            <a:pPr marL="3497263" lvl="1" indent="-285750">
              <a:spcAft>
                <a:spcPts val="900"/>
              </a:spcAft>
            </a:pPr>
            <a:r>
              <a:rPr lang="en-GB" sz="1600" dirty="0">
                <a:solidFill>
                  <a:schemeClr val="bg1"/>
                </a:solidFill>
                <a:latin typeface="+mj-lt"/>
                <a:ea typeface="SimSun" panose="02010600030101010101" pitchFamily="2" charset="-122"/>
                <a:cs typeface="Calibri" panose="020F0502020204030204" pitchFamily="34" charset="0"/>
              </a:rPr>
              <a:t> </a:t>
            </a:r>
          </a:p>
        </p:txBody>
      </p:sp>
      <p:sp>
        <p:nvSpPr>
          <p:cNvPr id="2" name="Title 1"/>
          <p:cNvSpPr>
            <a:spLocks noGrp="1"/>
          </p:cNvSpPr>
          <p:nvPr>
            <p:ph type="title"/>
          </p:nvPr>
        </p:nvSpPr>
        <p:spPr/>
        <p:txBody>
          <a:bodyPr/>
          <a:lstStyle/>
          <a:p>
            <a:r>
              <a:rPr lang="en-GB" dirty="0"/>
              <a:t>Workplace monitoring: closing</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19</a:t>
            </a:fld>
            <a:endParaRPr lang="en-GB" dirty="0"/>
          </a:p>
        </p:txBody>
      </p:sp>
      <p:pic>
        <p:nvPicPr>
          <p:cNvPr id="5122" name="Picture 2" descr="Report terrorist or extremist content online – Action Counters Terrorism">
            <a:extLst>
              <a:ext uri="{FF2B5EF4-FFF2-40B4-BE49-F238E27FC236}">
                <a16:creationId xmlns:a16="http://schemas.microsoft.com/office/drawing/2014/main" id="{2E51A677-8FBF-430F-8238-9ED785A7742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0580" y="1466790"/>
            <a:ext cx="2632710" cy="2632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159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F480EF8-C86D-4126-B7E8-251DE8AFC3E4}"/>
              </a:ext>
            </a:extLst>
          </p:cNvPr>
          <p:cNvSpPr/>
          <p:nvPr/>
        </p:nvSpPr>
        <p:spPr>
          <a:xfrm>
            <a:off x="468000" y="1044000"/>
            <a:ext cx="8279933"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7" name="Content Placeholder 3">
            <a:extLst>
              <a:ext uri="{FF2B5EF4-FFF2-40B4-BE49-F238E27FC236}">
                <a16:creationId xmlns:a16="http://schemas.microsoft.com/office/drawing/2014/main" id="{1097EF21-A1D6-4BF5-AAE0-C26685978E26}"/>
              </a:ext>
            </a:extLst>
          </p:cNvPr>
          <p:cNvSpPr txBox="1">
            <a:spLocks/>
          </p:cNvSpPr>
          <p:nvPr/>
        </p:nvSpPr>
        <p:spPr>
          <a:xfrm>
            <a:off x="757250" y="1271792"/>
            <a:ext cx="2993656" cy="2607710"/>
          </a:xfrm>
          <a:prstGeom prst="rect">
            <a:avLst/>
          </a:prstGeom>
          <a:solidFill>
            <a:srgbClr val="61C3C5"/>
          </a:solidFill>
        </p:spPr>
        <p:txBody>
          <a:bodyPr vert="horz" lIns="0" tIns="0" rIns="0" bIns="0" rtlCol="0" anchor="ctr" anchorCtr="0">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a:lstStyle>
          <a:p>
            <a:pPr marL="358775" indent="-265113">
              <a:buClr>
                <a:schemeClr val="bg1"/>
              </a:buClr>
              <a:buSzPct val="80000"/>
            </a:pPr>
            <a:r>
              <a:rPr lang="en-GB" sz="2000" dirty="0">
                <a:solidFill>
                  <a:schemeClr val="lt1"/>
                </a:solidFill>
                <a:latin typeface="+mj-lt"/>
              </a:rPr>
              <a:t>Setting the scene</a:t>
            </a:r>
          </a:p>
          <a:p>
            <a:pPr marL="358775" indent="-265113">
              <a:buClr>
                <a:schemeClr val="bg1"/>
              </a:buClr>
              <a:buSzPct val="80000"/>
            </a:pPr>
            <a:r>
              <a:rPr lang="en-GB" sz="2000" dirty="0">
                <a:solidFill>
                  <a:schemeClr val="lt1"/>
                </a:solidFill>
                <a:latin typeface="+mj-lt"/>
              </a:rPr>
              <a:t>Assurance Activities</a:t>
            </a:r>
          </a:p>
          <a:p>
            <a:pPr marL="358775" indent="-265113">
              <a:buClr>
                <a:schemeClr val="bg1"/>
              </a:buClr>
              <a:buSzPct val="80000"/>
            </a:pPr>
            <a:r>
              <a:rPr lang="en-GB" sz="2000" dirty="0">
                <a:solidFill>
                  <a:schemeClr val="lt1"/>
                </a:solidFill>
                <a:latin typeface="+mj-lt"/>
              </a:rPr>
              <a:t>Workplace Monitoring</a:t>
            </a:r>
          </a:p>
          <a:p>
            <a:pPr marL="358775" indent="-265113">
              <a:buClr>
                <a:schemeClr val="bg1"/>
              </a:buClr>
              <a:buSzPct val="80000"/>
            </a:pPr>
            <a:r>
              <a:rPr lang="en-GB" sz="2000" dirty="0">
                <a:solidFill>
                  <a:schemeClr val="lt1"/>
                </a:solidFill>
                <a:latin typeface="+mj-lt"/>
              </a:rPr>
              <a:t>Summary</a:t>
            </a:r>
          </a:p>
        </p:txBody>
      </p:sp>
      <p:pic>
        <p:nvPicPr>
          <p:cNvPr id="3074" name="Picture 2" descr="See the source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1455" y="1271792"/>
            <a:ext cx="4635929" cy="260771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dirty="0"/>
              <a:t>Contents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2</a:t>
            </a:fld>
            <a:endParaRPr lang="en-GB"/>
          </a:p>
        </p:txBody>
      </p:sp>
    </p:spTree>
    <p:extLst>
      <p:ext uri="{BB962C8B-B14F-4D97-AF65-F5344CB8AC3E}">
        <p14:creationId xmlns:p14="http://schemas.microsoft.com/office/powerpoint/2010/main" val="278358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06B1735-64D1-4594-8F8C-450B8C3C8B04}"/>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Acting on findings</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20</a:t>
            </a:fld>
            <a:endParaRPr lang="en-GB" dirty="0"/>
          </a:p>
        </p:txBody>
      </p:sp>
      <p:sp>
        <p:nvSpPr>
          <p:cNvPr id="6" name="Rectangle 5">
            <a:extLst>
              <a:ext uri="{FF2B5EF4-FFF2-40B4-BE49-F238E27FC236}">
                <a16:creationId xmlns:a16="http://schemas.microsoft.com/office/drawing/2014/main" id="{7ACFD1D8-1A3C-4228-9098-B5A2612DB003}"/>
              </a:ext>
            </a:extLst>
          </p:cNvPr>
          <p:cNvSpPr/>
          <p:nvPr/>
        </p:nvSpPr>
        <p:spPr>
          <a:xfrm>
            <a:off x="601443" y="2571750"/>
            <a:ext cx="8002556" cy="1984208"/>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92075" lvl="1" fontAlgn="base">
              <a:spcAft>
                <a:spcPts val="600"/>
              </a:spcAft>
            </a:pPr>
            <a:r>
              <a:rPr lang="en-GB" sz="1600" dirty="0">
                <a:latin typeface="+mj-lt"/>
              </a:rPr>
              <a:t>Acting upon findings can be difficult due to: </a:t>
            </a:r>
          </a:p>
          <a:p>
            <a:pPr marL="285750" lvl="1" indent="-193675" fontAlgn="base">
              <a:spcAft>
                <a:spcPts val="1200"/>
              </a:spcAft>
              <a:buFont typeface="Arial" panose="020B0604020202020204" pitchFamily="34" charset="0"/>
              <a:buChar char="•"/>
            </a:pPr>
            <a:r>
              <a:rPr lang="en-GB" sz="1600" dirty="0">
                <a:latin typeface="+mj-lt"/>
              </a:rPr>
              <a:t>Different perceptions </a:t>
            </a:r>
          </a:p>
          <a:p>
            <a:pPr marL="285750" lvl="1" indent="-193675" fontAlgn="base">
              <a:spcAft>
                <a:spcPts val="1200"/>
              </a:spcAft>
              <a:buFont typeface="Arial" panose="020B0604020202020204" pitchFamily="34" charset="0"/>
              <a:buChar char="•"/>
            </a:pPr>
            <a:r>
              <a:rPr lang="en-GB" sz="1600" dirty="0">
                <a:latin typeface="+mj-lt"/>
              </a:rPr>
              <a:t>Too many findings</a:t>
            </a:r>
          </a:p>
          <a:p>
            <a:pPr marL="285750" lvl="1" indent="-193675" fontAlgn="base">
              <a:spcAft>
                <a:spcPts val="1200"/>
              </a:spcAft>
              <a:buFont typeface="Arial" panose="020B0604020202020204" pitchFamily="34" charset="0"/>
              <a:buChar char="•"/>
            </a:pPr>
            <a:r>
              <a:rPr lang="en-GB" sz="1600" dirty="0">
                <a:latin typeface="+mj-lt"/>
              </a:rPr>
              <a:t>Unclear prioritisation</a:t>
            </a:r>
            <a:endParaRPr lang="en-GB" sz="1600" dirty="0">
              <a:solidFill>
                <a:srgbClr val="C00000"/>
              </a:solidFill>
              <a:latin typeface="+mj-lt"/>
            </a:endParaRPr>
          </a:p>
          <a:p>
            <a:pPr marL="285750" lvl="1" indent="-193675" fontAlgn="base">
              <a:spcAft>
                <a:spcPts val="1200"/>
              </a:spcAft>
              <a:buFont typeface="Arial" panose="020B0604020202020204" pitchFamily="34" charset="0"/>
              <a:buChar char="•"/>
            </a:pPr>
            <a:r>
              <a:rPr lang="en-GB" sz="1600" dirty="0">
                <a:latin typeface="+mj-lt"/>
              </a:rPr>
              <a:t>Unclear or un-specified recommendations and open ended actions</a:t>
            </a:r>
          </a:p>
        </p:txBody>
      </p:sp>
      <p:sp>
        <p:nvSpPr>
          <p:cNvPr id="7" name="Rectangle 6">
            <a:extLst>
              <a:ext uri="{FF2B5EF4-FFF2-40B4-BE49-F238E27FC236}">
                <a16:creationId xmlns:a16="http://schemas.microsoft.com/office/drawing/2014/main" id="{D318E5AE-7A2B-48DA-B466-14DB6500F12C}"/>
              </a:ext>
            </a:extLst>
          </p:cNvPr>
          <p:cNvSpPr/>
          <p:nvPr/>
        </p:nvSpPr>
        <p:spPr>
          <a:xfrm>
            <a:off x="601442" y="1179335"/>
            <a:ext cx="8002557" cy="1304373"/>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92075" lvl="1" fontAlgn="base">
              <a:spcAft>
                <a:spcPts val="600"/>
              </a:spcAft>
            </a:pPr>
            <a:r>
              <a:rPr lang="en-GB" sz="1600" dirty="0">
                <a:latin typeface="+mj-lt"/>
              </a:rPr>
              <a:t>Findings allow opportunities to improve, with actions to close gaps and improve performance</a:t>
            </a:r>
          </a:p>
          <a:p>
            <a:pPr marL="285750" lvl="1" indent="-193675" fontAlgn="base">
              <a:buFont typeface="Arial" panose="020B0604020202020204" pitchFamily="34" charset="0"/>
              <a:buChar char="•"/>
            </a:pPr>
            <a:r>
              <a:rPr lang="en-GB" sz="1600" dirty="0">
                <a:latin typeface="+mj-lt"/>
              </a:rPr>
              <a:t>Leadership to be aware of significant gaps and </a:t>
            </a:r>
          </a:p>
          <a:p>
            <a:pPr marL="268288" lvl="1" fontAlgn="base"/>
            <a:r>
              <a:rPr lang="en-GB" sz="1600" dirty="0">
                <a:latin typeface="+mj-lt"/>
              </a:rPr>
              <a:t>to support their resolution</a:t>
            </a:r>
          </a:p>
        </p:txBody>
      </p:sp>
      <p:pic>
        <p:nvPicPr>
          <p:cNvPr id="1026" name="Picture 2" descr="Ofsted: Key findings from apprenticeship inspections - new resource - mesma">
            <a:extLst>
              <a:ext uri="{FF2B5EF4-FFF2-40B4-BE49-F238E27FC236}">
                <a16:creationId xmlns:a16="http://schemas.microsoft.com/office/drawing/2014/main" id="{FE8A3FC4-8C55-4FA4-9777-8809C14D447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67798" y="1736834"/>
            <a:ext cx="3348783" cy="1701691"/>
          </a:xfrm>
          <a:prstGeom prst="rect">
            <a:avLst/>
          </a:prstGeom>
          <a:noFill/>
          <a:ln w="38100">
            <a:solidFill>
              <a:srgbClr val="BDE1DE"/>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2906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FC7C10-C5A4-427C-A90B-0EE3E8AA897E}"/>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4BCEAF2D-ADB2-4C93-9DDF-7D140C691E33}"/>
              </a:ext>
            </a:extLst>
          </p:cNvPr>
          <p:cNvSpPr/>
          <p:nvPr/>
        </p:nvSpPr>
        <p:spPr>
          <a:xfrm>
            <a:off x="601443" y="3299950"/>
            <a:ext cx="8002557" cy="1244520"/>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92075" lvl="1" fontAlgn="base">
              <a:spcAft>
                <a:spcPts val="600"/>
              </a:spcAft>
            </a:pPr>
            <a:r>
              <a:rPr lang="en-GB" sz="1600" dirty="0">
                <a:latin typeface="+mj-lt"/>
              </a:rPr>
              <a:t>Underlying causes</a:t>
            </a:r>
          </a:p>
          <a:p>
            <a:pPr marL="377825" lvl="1" indent="-285750" fontAlgn="base">
              <a:spcAft>
                <a:spcPts val="600"/>
              </a:spcAft>
              <a:buFont typeface="Arial" panose="020B0604020202020204" pitchFamily="34" charset="0"/>
              <a:buChar char="•"/>
            </a:pPr>
            <a:r>
              <a:rPr lang="en-GB" sz="1600" dirty="0">
                <a:latin typeface="+mj-lt"/>
              </a:rPr>
              <a:t>Can be added to the wider assurance programme to ensure not replicated in other areas</a:t>
            </a:r>
          </a:p>
          <a:p>
            <a:pPr marL="377825" lvl="1" indent="-285750" fontAlgn="base">
              <a:spcAft>
                <a:spcPts val="600"/>
              </a:spcAft>
              <a:buFont typeface="Arial" panose="020B0604020202020204" pitchFamily="34" charset="0"/>
              <a:buChar char="•"/>
            </a:pPr>
            <a:r>
              <a:rPr lang="en-GB" sz="1600" dirty="0">
                <a:latin typeface="+mj-lt"/>
              </a:rPr>
              <a:t>Allows less significant findings to be identified to address with increased priority / resources</a:t>
            </a:r>
          </a:p>
        </p:txBody>
      </p:sp>
      <p:sp>
        <p:nvSpPr>
          <p:cNvPr id="7" name="Rectangle 6">
            <a:extLst>
              <a:ext uri="{FF2B5EF4-FFF2-40B4-BE49-F238E27FC236}">
                <a16:creationId xmlns:a16="http://schemas.microsoft.com/office/drawing/2014/main" id="{FD28D3C2-DAC6-4165-955A-71C185BFBEB8}"/>
              </a:ext>
            </a:extLst>
          </p:cNvPr>
          <p:cNvSpPr/>
          <p:nvPr/>
        </p:nvSpPr>
        <p:spPr>
          <a:xfrm>
            <a:off x="601443" y="1128162"/>
            <a:ext cx="8002557" cy="792078"/>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3228975" lvl="1" fontAlgn="base">
              <a:spcAft>
                <a:spcPts val="600"/>
              </a:spcAft>
            </a:pPr>
            <a:r>
              <a:rPr lang="en-GB" sz="1600" dirty="0">
                <a:latin typeface="+mj-lt"/>
              </a:rPr>
              <a:t>There can be resistance to findings around </a:t>
            </a:r>
            <a:r>
              <a:rPr lang="en-GB" b="1" dirty="0">
                <a:latin typeface="+mj-lt"/>
              </a:rPr>
              <a:t>weak signals </a:t>
            </a:r>
            <a:r>
              <a:rPr lang="en-GB" sz="1600" dirty="0">
                <a:latin typeface="+mj-lt"/>
              </a:rPr>
              <a:t>as they require greater scrutiny </a:t>
            </a:r>
          </a:p>
        </p:txBody>
      </p:sp>
      <p:sp>
        <p:nvSpPr>
          <p:cNvPr id="2" name="Title 1"/>
          <p:cNvSpPr>
            <a:spLocks noGrp="1"/>
          </p:cNvSpPr>
          <p:nvPr>
            <p:ph type="title"/>
          </p:nvPr>
        </p:nvSpPr>
        <p:spPr/>
        <p:txBody>
          <a:bodyPr/>
          <a:lstStyle/>
          <a:p>
            <a:r>
              <a:rPr lang="en-GB" dirty="0"/>
              <a:t>Improving through findings</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21</a:t>
            </a:fld>
            <a:endParaRPr lang="en-GB" dirty="0"/>
          </a:p>
        </p:txBody>
      </p:sp>
      <p:sp>
        <p:nvSpPr>
          <p:cNvPr id="10" name="Rectangle 9">
            <a:extLst>
              <a:ext uri="{FF2B5EF4-FFF2-40B4-BE49-F238E27FC236}">
                <a16:creationId xmlns:a16="http://schemas.microsoft.com/office/drawing/2014/main" id="{5F98B2C9-C92B-45E6-BCA0-C60E2DBB4ADF}"/>
              </a:ext>
            </a:extLst>
          </p:cNvPr>
          <p:cNvSpPr/>
          <p:nvPr/>
        </p:nvSpPr>
        <p:spPr>
          <a:xfrm>
            <a:off x="601443" y="2026890"/>
            <a:ext cx="5270851" cy="1196019"/>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3228975" lvl="1" fontAlgn="base">
              <a:spcAft>
                <a:spcPts val="600"/>
              </a:spcAft>
            </a:pPr>
            <a:r>
              <a:rPr lang="en-GB" sz="1600" dirty="0">
                <a:latin typeface="+mj-lt"/>
              </a:rPr>
              <a:t>Repeat findings can be escalated as the previous actions have been unsuccessful</a:t>
            </a:r>
          </a:p>
        </p:txBody>
      </p:sp>
      <p:sp>
        <p:nvSpPr>
          <p:cNvPr id="11" name="Rectangle 10">
            <a:extLst>
              <a:ext uri="{FF2B5EF4-FFF2-40B4-BE49-F238E27FC236}">
                <a16:creationId xmlns:a16="http://schemas.microsoft.com/office/drawing/2014/main" id="{B50503A7-BE8F-43B8-B173-21088B4BA03B}"/>
              </a:ext>
            </a:extLst>
          </p:cNvPr>
          <p:cNvSpPr/>
          <p:nvPr/>
        </p:nvSpPr>
        <p:spPr>
          <a:xfrm>
            <a:off x="5939405" y="2026891"/>
            <a:ext cx="2664595" cy="1196018"/>
          </a:xfrm>
          <a:prstGeom prst="rect">
            <a:avLst/>
          </a:prstGeom>
          <a:solidFill>
            <a:srgbClr val="2156A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92075" lvl="1" fontAlgn="base">
              <a:spcAft>
                <a:spcPts val="600"/>
              </a:spcAft>
            </a:pPr>
            <a:r>
              <a:rPr lang="en-GB" sz="1600" dirty="0">
                <a:latin typeface="+mj-lt"/>
              </a:rPr>
              <a:t>Important to bring findings together and provide a cumulative view of findings </a:t>
            </a:r>
          </a:p>
        </p:txBody>
      </p:sp>
      <p:pic>
        <p:nvPicPr>
          <p:cNvPr id="2050" name="Picture 2" descr="Interruption, Not Interference, Imperils Chip Supply Chain | SIGNAL Magazine">
            <a:extLst>
              <a:ext uri="{FF2B5EF4-FFF2-40B4-BE49-F238E27FC236}">
                <a16:creationId xmlns:a16="http://schemas.microsoft.com/office/drawing/2014/main" id="{D0648857-A6FD-4155-9EBE-86E6008F1A9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8064" y="1276876"/>
            <a:ext cx="2828337" cy="1767710"/>
          </a:xfrm>
          <a:prstGeom prst="rect">
            <a:avLst/>
          </a:prstGeom>
          <a:noFill/>
          <a:ln w="38100">
            <a:solidFill>
              <a:srgbClr val="EBF6F5"/>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0402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Engagement</a:t>
            </a:r>
          </a:p>
        </p:txBody>
      </p:sp>
      <p:sp>
        <p:nvSpPr>
          <p:cNvPr id="3" name="Slide Number Placeholder 2"/>
          <p:cNvSpPr>
            <a:spLocks noGrp="1"/>
          </p:cNvSpPr>
          <p:nvPr>
            <p:ph type="sldNum" sz="quarter" idx="12"/>
          </p:nvPr>
        </p:nvSpPr>
        <p:spPr/>
        <p:txBody>
          <a:bodyPr/>
          <a:lstStyle/>
          <a:p>
            <a:fld id="{B1249AB1-AB30-4DB9-BB9C-D847817A3AC3}" type="slidenum">
              <a:rPr lang="en-GB" smtClean="0"/>
              <a:pPr/>
              <a:t>22</a:t>
            </a:fld>
            <a:endParaRPr lang="en-GB" dirty="0"/>
          </a:p>
        </p:txBody>
      </p:sp>
      <p:sp>
        <p:nvSpPr>
          <p:cNvPr id="4" name="Content Placeholder 3"/>
          <p:cNvSpPr>
            <a:spLocks noGrp="1"/>
          </p:cNvSpPr>
          <p:nvPr>
            <p:ph sz="quarter" idx="13"/>
          </p:nvPr>
        </p:nvSpPr>
        <p:spPr>
          <a:xfrm>
            <a:off x="5335531" y="1960233"/>
            <a:ext cx="3192038" cy="2488051"/>
          </a:xfrm>
        </p:spPr>
        <p:txBody>
          <a:bodyPr/>
          <a:lstStyle/>
          <a:p>
            <a:pPr>
              <a:spcAft>
                <a:spcPts val="1200"/>
              </a:spcAft>
            </a:pPr>
            <a:r>
              <a:rPr lang="en-GB" sz="1600" dirty="0">
                <a:latin typeface="+mj-lt"/>
              </a:rPr>
              <a:t>Lessons learned slides can be shared with specific audiences on mind</a:t>
            </a:r>
          </a:p>
          <a:p>
            <a:pPr>
              <a:spcAft>
                <a:spcPts val="1200"/>
              </a:spcAft>
            </a:pPr>
            <a:r>
              <a:rPr lang="en-GB" sz="1600" dirty="0">
                <a:latin typeface="+mj-lt"/>
              </a:rPr>
              <a:t>Upon completion, assurance team reviews what went well and what could be improved through the assurance process</a:t>
            </a:r>
          </a:p>
          <a:p>
            <a:pPr marL="0" indent="0">
              <a:buNone/>
            </a:pPr>
            <a:endParaRPr lang="en-GB" sz="1600" dirty="0"/>
          </a:p>
        </p:txBody>
      </p:sp>
      <p:pic>
        <p:nvPicPr>
          <p:cNvPr id="2050" name="Picture 2" descr="5 Steps to Continuous Improvement">
            <a:extLst>
              <a:ext uri="{FF2B5EF4-FFF2-40B4-BE49-F238E27FC236}">
                <a16:creationId xmlns:a16="http://schemas.microsoft.com/office/drawing/2014/main" id="{3F8EE6C0-6AC9-4F4D-A0AB-5FFB260D064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6431" y="1944834"/>
            <a:ext cx="4583726" cy="257660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8FAA1C9A-6480-4AE7-B835-5E302428919D}"/>
              </a:ext>
            </a:extLst>
          </p:cNvPr>
          <p:cNvSpPr txBox="1"/>
          <p:nvPr/>
        </p:nvSpPr>
        <p:spPr>
          <a:xfrm>
            <a:off x="476376" y="1179742"/>
            <a:ext cx="8064250" cy="584775"/>
          </a:xfrm>
          <a:prstGeom prst="rect">
            <a:avLst/>
          </a:prstGeom>
          <a:noFill/>
        </p:spPr>
        <p:txBody>
          <a:bodyPr wrap="square">
            <a:spAutoFit/>
          </a:bodyPr>
          <a:lstStyle/>
          <a:p>
            <a:pPr marL="360000" indent="-360000">
              <a:spcBef>
                <a:spcPts val="600"/>
              </a:spcBef>
              <a:spcAft>
                <a:spcPts val="1200"/>
              </a:spcAft>
              <a:buClr>
                <a:schemeClr val="bg2"/>
              </a:buClr>
              <a:buFont typeface="Wingdings" panose="05000000000000000000" pitchFamily="2" charset="2"/>
              <a:buChar char=""/>
            </a:pPr>
            <a:r>
              <a:rPr lang="en-GB" sz="1600" dirty="0">
                <a:latin typeface="+mj-lt"/>
              </a:rPr>
              <a:t>With a range of locations it is worth review and reflection to determine if outcomes are site specific or a broader systemic issue</a:t>
            </a:r>
          </a:p>
        </p:txBody>
      </p:sp>
    </p:spTree>
    <p:extLst>
      <p:ext uri="{BB962C8B-B14F-4D97-AF65-F5344CB8AC3E}">
        <p14:creationId xmlns:p14="http://schemas.microsoft.com/office/powerpoint/2010/main" val="37699704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Summary</a:t>
            </a:r>
          </a:p>
        </p:txBody>
      </p:sp>
    </p:spTree>
    <p:extLst>
      <p:ext uri="{BB962C8B-B14F-4D97-AF65-F5344CB8AC3E}">
        <p14:creationId xmlns:p14="http://schemas.microsoft.com/office/powerpoint/2010/main" val="757939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74919E7-B952-4BD3-B7FD-CD0D0591887A}"/>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What to check: improving</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24</a:t>
            </a:fld>
            <a:endParaRPr lang="en-GB" dirty="0"/>
          </a:p>
        </p:txBody>
      </p:sp>
      <p:sp>
        <p:nvSpPr>
          <p:cNvPr id="7" name="Rectangle 6">
            <a:extLst>
              <a:ext uri="{FF2B5EF4-FFF2-40B4-BE49-F238E27FC236}">
                <a16:creationId xmlns:a16="http://schemas.microsoft.com/office/drawing/2014/main" id="{0473F938-09D0-40ED-B3B6-D1C067840352}"/>
              </a:ext>
            </a:extLst>
          </p:cNvPr>
          <p:cNvSpPr/>
          <p:nvPr/>
        </p:nvSpPr>
        <p:spPr>
          <a:xfrm>
            <a:off x="3412332" y="2418046"/>
            <a:ext cx="2418595" cy="594889"/>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algn="ctr" fontAlgn="base"/>
            <a:r>
              <a:rPr lang="en-GB" sz="1600" dirty="0">
                <a:latin typeface="+mj-lt"/>
              </a:rPr>
              <a:t>Are we sharing good practice? </a:t>
            </a:r>
          </a:p>
        </p:txBody>
      </p:sp>
      <p:sp>
        <p:nvSpPr>
          <p:cNvPr id="10" name="Rectangle 9">
            <a:extLst>
              <a:ext uri="{FF2B5EF4-FFF2-40B4-BE49-F238E27FC236}">
                <a16:creationId xmlns:a16="http://schemas.microsoft.com/office/drawing/2014/main" id="{854F6FAB-1FE1-4CD5-A639-D27EF38926F5}"/>
              </a:ext>
            </a:extLst>
          </p:cNvPr>
          <p:cNvSpPr/>
          <p:nvPr/>
        </p:nvSpPr>
        <p:spPr>
          <a:xfrm>
            <a:off x="3412332" y="1131178"/>
            <a:ext cx="5263667" cy="1228304"/>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fontAlgn="base"/>
            <a:r>
              <a:rPr lang="en-GB" sz="1600" dirty="0">
                <a:latin typeface="+mj-lt"/>
              </a:rPr>
              <a:t>What is the status of barriers against MAH, and which areas of our SEMS need further focus? </a:t>
            </a:r>
          </a:p>
          <a:p>
            <a:pPr marL="268288" lvl="1" indent="-171450" fontAlgn="base">
              <a:buFont typeface="Arial" panose="020B0604020202020204" pitchFamily="34" charset="0"/>
              <a:buChar char="•"/>
            </a:pPr>
            <a:r>
              <a:rPr lang="en-GB" sz="1400" dirty="0">
                <a:latin typeface="+mj-lt"/>
              </a:rPr>
              <a:t>Reporting to the various levels of management</a:t>
            </a:r>
          </a:p>
          <a:p>
            <a:pPr marL="268288" lvl="1" indent="-171450" fontAlgn="base">
              <a:buFont typeface="Arial" panose="020B0604020202020204" pitchFamily="34" charset="0"/>
              <a:buChar char="•"/>
            </a:pPr>
            <a:r>
              <a:rPr lang="en-GB" sz="1400" dirty="0">
                <a:latin typeface="+mj-lt"/>
              </a:rPr>
              <a:t>Senior management summary reports with schedule and action status, key risks, and any trends / KPIs</a:t>
            </a:r>
          </a:p>
        </p:txBody>
      </p:sp>
      <p:sp>
        <p:nvSpPr>
          <p:cNvPr id="8" name="Rectangle 7">
            <a:extLst>
              <a:ext uri="{FF2B5EF4-FFF2-40B4-BE49-F238E27FC236}">
                <a16:creationId xmlns:a16="http://schemas.microsoft.com/office/drawing/2014/main" id="{B783571B-17DA-4F99-BC08-00690071C13A}"/>
              </a:ext>
            </a:extLst>
          </p:cNvPr>
          <p:cNvSpPr/>
          <p:nvPr/>
        </p:nvSpPr>
        <p:spPr>
          <a:xfrm>
            <a:off x="5881261" y="2418047"/>
            <a:ext cx="2794738" cy="594889"/>
          </a:xfrm>
          <a:prstGeom prst="rect">
            <a:avLst/>
          </a:prstGeom>
          <a:solidFill>
            <a:srgbClr val="2156A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algn="ctr" fontAlgn="base"/>
            <a:r>
              <a:rPr lang="en-GB" sz="1600" dirty="0">
                <a:latin typeface="+mj-lt"/>
              </a:rPr>
              <a:t>Are we making improvements? </a:t>
            </a:r>
          </a:p>
        </p:txBody>
      </p:sp>
      <p:sp>
        <p:nvSpPr>
          <p:cNvPr id="9" name="Rectangle 8">
            <a:extLst>
              <a:ext uri="{FF2B5EF4-FFF2-40B4-BE49-F238E27FC236}">
                <a16:creationId xmlns:a16="http://schemas.microsoft.com/office/drawing/2014/main" id="{4DACE454-F67F-4B7E-8FC6-A5B63DAF2D32}"/>
              </a:ext>
            </a:extLst>
          </p:cNvPr>
          <p:cNvSpPr/>
          <p:nvPr/>
        </p:nvSpPr>
        <p:spPr>
          <a:xfrm>
            <a:off x="601442" y="3122747"/>
            <a:ext cx="8074557" cy="1424086"/>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fontAlgn="base"/>
            <a:r>
              <a:rPr lang="en-GB" sz="1600" dirty="0">
                <a:latin typeface="+mj-lt"/>
              </a:rPr>
              <a:t>What information is available to steer future assurance plans? </a:t>
            </a:r>
          </a:p>
          <a:p>
            <a:pPr marL="268288" lvl="1" indent="-193675" fontAlgn="base">
              <a:spcAft>
                <a:spcPts val="600"/>
              </a:spcAft>
              <a:buFont typeface="Arial" panose="020B0604020202020204" pitchFamily="34" charset="0"/>
              <a:buChar char="•"/>
            </a:pPr>
            <a:r>
              <a:rPr lang="en-GB" sz="1400" dirty="0">
                <a:latin typeface="+mj-lt"/>
              </a:rPr>
              <a:t>Additional assurance activity focus based on Regulatory findings and incident statistics</a:t>
            </a:r>
          </a:p>
          <a:p>
            <a:pPr marL="268288" lvl="1" indent="-193675" fontAlgn="base">
              <a:buFont typeface="Arial" panose="020B0604020202020204" pitchFamily="34" charset="0"/>
              <a:buChar char="•"/>
            </a:pPr>
            <a:r>
              <a:rPr lang="en-GB" sz="1400" dirty="0">
                <a:latin typeface="+mj-lt"/>
              </a:rPr>
              <a:t>Significant activities / changes planned affecting the SEMS?</a:t>
            </a:r>
          </a:p>
          <a:p>
            <a:pPr marL="74613" lvl="2" fontAlgn="base">
              <a:spcAft>
                <a:spcPts val="600"/>
              </a:spcAft>
            </a:pPr>
            <a:r>
              <a:rPr lang="en-GB" sz="1200" i="1" dirty="0">
                <a:latin typeface="+mj-lt"/>
              </a:rPr>
              <a:t>	</a:t>
            </a:r>
            <a:r>
              <a:rPr lang="en-GB" sz="1400" i="1" dirty="0">
                <a:latin typeface="+mj-lt"/>
              </a:rPr>
              <a:t>Opportunity to audit activities / changes in advance to prevent an issue</a:t>
            </a:r>
            <a:endParaRPr lang="en-GB" sz="1200" i="1" dirty="0">
              <a:latin typeface="+mj-lt"/>
            </a:endParaRPr>
          </a:p>
          <a:p>
            <a:pPr marL="268288" lvl="1" indent="-193675">
              <a:spcAft>
                <a:spcPts val="600"/>
              </a:spcAft>
              <a:buFont typeface="Arial" panose="020B0604020202020204" pitchFamily="34" charset="0"/>
              <a:buChar char="•"/>
            </a:pPr>
            <a:r>
              <a:rPr lang="en-GB" sz="1400" dirty="0">
                <a:latin typeface="+mj-lt"/>
              </a:rPr>
              <a:t>Are there </a:t>
            </a:r>
            <a:r>
              <a:rPr lang="en-GB" sz="1400" i="1" dirty="0">
                <a:effectLst>
                  <a:outerShdw blurRad="38100" dist="38100" dir="2700000" algn="tl">
                    <a:srgbClr val="000000">
                      <a:alpha val="43137"/>
                    </a:srgbClr>
                  </a:outerShdw>
                </a:effectLst>
                <a:latin typeface="+mj-lt"/>
              </a:rPr>
              <a:t>weak signals </a:t>
            </a:r>
            <a:r>
              <a:rPr lang="en-GB" sz="1400" dirty="0">
                <a:latin typeface="+mj-lt"/>
              </a:rPr>
              <a:t>requiring action or follow up to align with other sources, e.g. investigations</a:t>
            </a:r>
          </a:p>
        </p:txBody>
      </p:sp>
      <p:pic>
        <p:nvPicPr>
          <p:cNvPr id="4" name="Picture 3">
            <a:extLst>
              <a:ext uri="{FF2B5EF4-FFF2-40B4-BE49-F238E27FC236}">
                <a16:creationId xmlns:a16="http://schemas.microsoft.com/office/drawing/2014/main" id="{540CF55C-82C0-4642-9CD0-21C8D480327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1442" y="1313061"/>
            <a:ext cx="2738889" cy="1540625"/>
          </a:xfrm>
          <a:prstGeom prst="rect">
            <a:avLst/>
          </a:prstGeom>
        </p:spPr>
      </p:pic>
    </p:spTree>
    <p:extLst>
      <p:ext uri="{BB962C8B-B14F-4D97-AF65-F5344CB8AC3E}">
        <p14:creationId xmlns:p14="http://schemas.microsoft.com/office/powerpoint/2010/main" val="20154628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https://oguk.org.uk/product/assurance-toolkit/</a:t>
            </a:r>
          </a:p>
        </p:txBody>
      </p:sp>
    </p:spTree>
    <p:extLst>
      <p:ext uri="{BB962C8B-B14F-4D97-AF65-F5344CB8AC3E}">
        <p14:creationId xmlns:p14="http://schemas.microsoft.com/office/powerpoint/2010/main" val="31603368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1F28C57-06C7-4542-9AC7-AD3C0D49BC23}"/>
              </a:ext>
            </a:extLst>
          </p:cNvPr>
          <p:cNvSpPr>
            <a:spLocks noGrp="1"/>
          </p:cNvSpPr>
          <p:nvPr>
            <p:ph type="sldNum" sz="quarter" idx="4294967295"/>
          </p:nvPr>
        </p:nvSpPr>
        <p:spPr>
          <a:xfrm>
            <a:off x="8783638" y="4876800"/>
            <a:ext cx="360362" cy="107950"/>
          </a:xfrm>
        </p:spPr>
        <p:txBody>
          <a:bodyPr/>
          <a:lstStyle/>
          <a:p>
            <a:fld id="{B1249AB1-AB30-4DB9-BB9C-D847817A3AC3}" type="slidenum">
              <a:rPr lang="en-GB" dirty="0" smtClean="0"/>
              <a:pPr/>
              <a:t>26</a:t>
            </a:fld>
            <a:endParaRPr lang="en-GB" dirty="0"/>
          </a:p>
        </p:txBody>
      </p:sp>
    </p:spTree>
    <p:extLst>
      <p:ext uri="{BB962C8B-B14F-4D97-AF65-F5344CB8AC3E}">
        <p14:creationId xmlns:p14="http://schemas.microsoft.com/office/powerpoint/2010/main" val="3129917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Assurance – Setting the scene</a:t>
            </a:r>
          </a:p>
        </p:txBody>
      </p:sp>
    </p:spTree>
    <p:extLst>
      <p:ext uri="{BB962C8B-B14F-4D97-AF65-F5344CB8AC3E}">
        <p14:creationId xmlns:p14="http://schemas.microsoft.com/office/powerpoint/2010/main" val="2385767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DC78246-75EF-488A-9C9F-029E9C871469}"/>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A3BEF0F7-0B58-4E3B-B5BB-5F99106E825C}"/>
              </a:ext>
            </a:extLst>
          </p:cNvPr>
          <p:cNvSpPr/>
          <p:nvPr/>
        </p:nvSpPr>
        <p:spPr>
          <a:xfrm>
            <a:off x="4245429" y="1157544"/>
            <a:ext cx="4358572" cy="3255836"/>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endParaRPr lang="en-GB" sz="2400" dirty="0"/>
          </a:p>
          <a:p>
            <a:pPr marL="93663" lvl="8"/>
            <a:r>
              <a:rPr lang="en-GB" b="1" u="sng" dirty="0">
                <a:solidFill>
                  <a:schemeClr val="bg1"/>
                </a:solidFill>
                <a:latin typeface="+mj-lt"/>
                <a:ea typeface="SimSun" panose="02010600030101010101" pitchFamily="2" charset="-122"/>
                <a:cs typeface="Calibri" panose="020F0502020204030204" pitchFamily="34" charset="0"/>
              </a:rPr>
              <a:t>Assurance</a:t>
            </a:r>
            <a:r>
              <a:rPr lang="en-GB" b="1" dirty="0">
                <a:solidFill>
                  <a:schemeClr val="bg1"/>
                </a:solidFill>
                <a:latin typeface="+mj-lt"/>
                <a:ea typeface="SimSun" panose="02010600030101010101" pitchFamily="2" charset="-122"/>
                <a:cs typeface="Calibri" panose="020F0502020204030204" pitchFamily="34" charset="0"/>
              </a:rPr>
              <a:t> </a:t>
            </a:r>
            <a:r>
              <a:rPr lang="en-GB" dirty="0">
                <a:solidFill>
                  <a:schemeClr val="bg1"/>
                </a:solidFill>
                <a:latin typeface="+mj-lt"/>
                <a:ea typeface="SimSun" panose="02010600030101010101" pitchFamily="2" charset="-122"/>
                <a:cs typeface="Calibri" panose="020F0502020204030204" pitchFamily="34" charset="0"/>
              </a:rPr>
              <a:t>- the overarching risk based approach to determine the suitability and effectiveness of our processes</a:t>
            </a:r>
          </a:p>
          <a:p>
            <a:pPr lvl="8"/>
            <a:endParaRPr lang="en-GB" dirty="0">
              <a:solidFill>
                <a:schemeClr val="bg1"/>
              </a:solidFill>
              <a:latin typeface="+mj-lt"/>
              <a:ea typeface="SimSun" panose="02010600030101010101" pitchFamily="2" charset="-122"/>
              <a:cs typeface="Calibri" panose="020F0502020204030204" pitchFamily="34" charset="0"/>
            </a:endParaRPr>
          </a:p>
          <a:p>
            <a:pPr marL="269875" lvl="8"/>
            <a:r>
              <a:rPr lang="en-GB" dirty="0">
                <a:solidFill>
                  <a:schemeClr val="bg1"/>
                </a:solidFill>
                <a:latin typeface="+mj-lt"/>
                <a:ea typeface="SimSun" panose="02010600030101010101" pitchFamily="2" charset="-122"/>
                <a:cs typeface="Calibri" panose="020F0502020204030204" pitchFamily="34" charset="0"/>
              </a:rPr>
              <a:t>A programme that captures</a:t>
            </a:r>
            <a:r>
              <a:rPr lang="en-GB" sz="2400" dirty="0">
                <a:solidFill>
                  <a:schemeClr val="bg1"/>
                </a:solidFill>
                <a:latin typeface="+mj-lt"/>
                <a:ea typeface="SimSun" panose="02010600030101010101" pitchFamily="2" charset="-122"/>
                <a:cs typeface="Calibri" panose="020F0502020204030204" pitchFamily="34" charset="0"/>
              </a:rPr>
              <a:t> </a:t>
            </a:r>
          </a:p>
          <a:p>
            <a:pPr marL="269875" lvl="8" indent="177800">
              <a:buFont typeface="Arial" panose="020B0604020202020204" pitchFamily="34" charset="0"/>
              <a:buChar char="•"/>
            </a:pPr>
            <a:r>
              <a:rPr lang="en-GB" dirty="0">
                <a:solidFill>
                  <a:schemeClr val="bg1"/>
                </a:solidFill>
                <a:latin typeface="+mj-lt"/>
                <a:ea typeface="SimSun" panose="02010600030101010101" pitchFamily="2" charset="-122"/>
                <a:cs typeface="Calibri" panose="020F0502020204030204" pitchFamily="34" charset="0"/>
              </a:rPr>
              <a:t>audit</a:t>
            </a:r>
          </a:p>
          <a:p>
            <a:pPr marL="269875" lvl="8" indent="177800">
              <a:buFont typeface="Arial" panose="020B0604020202020204" pitchFamily="34" charset="0"/>
              <a:buChar char="•"/>
            </a:pPr>
            <a:r>
              <a:rPr lang="en-GB" dirty="0">
                <a:solidFill>
                  <a:schemeClr val="bg1"/>
                </a:solidFill>
                <a:latin typeface="+mj-lt"/>
                <a:ea typeface="SimSun" panose="02010600030101010101" pitchFamily="2" charset="-122"/>
                <a:cs typeface="Calibri" panose="020F0502020204030204" pitchFamily="34" charset="0"/>
              </a:rPr>
              <a:t>monitor</a:t>
            </a:r>
          </a:p>
          <a:p>
            <a:pPr marL="269875" lvl="8" indent="177800">
              <a:buFont typeface="Arial" panose="020B0604020202020204" pitchFamily="34" charset="0"/>
              <a:buChar char="•"/>
            </a:pPr>
            <a:r>
              <a:rPr lang="en-GB" dirty="0">
                <a:solidFill>
                  <a:schemeClr val="bg1"/>
                </a:solidFill>
                <a:latin typeface="+mj-lt"/>
                <a:ea typeface="SimSun" panose="02010600030101010101" pitchFamily="2" charset="-122"/>
                <a:cs typeface="Calibri" panose="020F0502020204030204" pitchFamily="34" charset="0"/>
              </a:rPr>
              <a:t>verification and </a:t>
            </a:r>
          </a:p>
          <a:p>
            <a:pPr marL="269875" lvl="8" indent="177800">
              <a:buFont typeface="Arial" panose="020B0604020202020204" pitchFamily="34" charset="0"/>
              <a:buChar char="•"/>
            </a:pPr>
            <a:r>
              <a:rPr lang="en-GB" dirty="0">
                <a:solidFill>
                  <a:schemeClr val="bg1"/>
                </a:solidFill>
                <a:latin typeface="+mj-lt"/>
                <a:ea typeface="SimSun" panose="02010600030101010101" pitchFamily="2" charset="-122"/>
                <a:cs typeface="Calibri" panose="020F0502020204030204" pitchFamily="34" charset="0"/>
              </a:rPr>
              <a:t>review</a:t>
            </a:r>
          </a:p>
        </p:txBody>
      </p:sp>
      <p:sp>
        <p:nvSpPr>
          <p:cNvPr id="2" name="Title 1"/>
          <p:cNvSpPr>
            <a:spLocks noGrp="1"/>
          </p:cNvSpPr>
          <p:nvPr>
            <p:ph type="title"/>
          </p:nvPr>
        </p:nvSpPr>
        <p:spPr/>
        <p:txBody>
          <a:bodyPr/>
          <a:lstStyle/>
          <a:p>
            <a:r>
              <a:rPr lang="en-GB" dirty="0"/>
              <a:t>Defining Assurance </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4</a:t>
            </a:fld>
            <a:endParaRPr lang="en-GB" dirty="0"/>
          </a:p>
        </p:txBody>
      </p:sp>
      <p:pic>
        <p:nvPicPr>
          <p:cNvPr id="3074" name="Picture 2" descr="See the source image"/>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
          <a:stretch/>
        </p:blipFill>
        <p:spPr bwMode="auto">
          <a:xfrm>
            <a:off x="689671" y="1157544"/>
            <a:ext cx="3334087" cy="2108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2640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F4A515A-6E99-4118-857D-1AE35B71040D}"/>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What is Workplace Monitoring?</a:t>
            </a:r>
          </a:p>
        </p:txBody>
      </p:sp>
      <p:sp>
        <p:nvSpPr>
          <p:cNvPr id="3" name="Slide Number Placeholder 2"/>
          <p:cNvSpPr>
            <a:spLocks noGrp="1"/>
          </p:cNvSpPr>
          <p:nvPr>
            <p:ph type="sldNum" sz="quarter" idx="12"/>
          </p:nvPr>
        </p:nvSpPr>
        <p:spPr/>
        <p:txBody>
          <a:bodyPr/>
          <a:lstStyle/>
          <a:p>
            <a:fld id="{B1249AB1-AB30-4DB9-BB9C-D847817A3AC3}" type="slidenum">
              <a:rPr lang="en-GB" smtClean="0"/>
              <a:pPr/>
              <a:t>5</a:t>
            </a:fld>
            <a:endParaRPr lang="en-GB"/>
          </a:p>
        </p:txBody>
      </p:sp>
      <p:sp>
        <p:nvSpPr>
          <p:cNvPr id="4" name="Content Placeholder 3"/>
          <p:cNvSpPr>
            <a:spLocks noGrp="1"/>
          </p:cNvSpPr>
          <p:nvPr>
            <p:ph sz="quarter" idx="13"/>
          </p:nvPr>
        </p:nvSpPr>
        <p:spPr>
          <a:xfrm>
            <a:off x="3601939" y="1158560"/>
            <a:ext cx="5010103" cy="2435487"/>
          </a:xfrm>
          <a:solidFill>
            <a:srgbClr val="61C3C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177800" indent="-177800">
              <a:buClr>
                <a:schemeClr val="bg1"/>
              </a:buClr>
              <a:buFont typeface="Arial" panose="020B0604020202020204" pitchFamily="34" charset="0"/>
              <a:buChar char="•"/>
            </a:pPr>
            <a:r>
              <a:rPr lang="en-GB" sz="1600" dirty="0">
                <a:solidFill>
                  <a:schemeClr val="lt1"/>
                </a:solidFill>
                <a:latin typeface="+mj-lt"/>
              </a:rPr>
              <a:t>Structured approach to determine effectiveness of control measures </a:t>
            </a:r>
          </a:p>
          <a:p>
            <a:pPr marL="720000" lvl="2">
              <a:buClr>
                <a:schemeClr val="bg1"/>
              </a:buClr>
              <a:buFont typeface="Arial" panose="020B0604020202020204" pitchFamily="34" charset="0"/>
              <a:buChar char="•"/>
            </a:pPr>
            <a:r>
              <a:rPr lang="en-GB" sz="1400" dirty="0">
                <a:solidFill>
                  <a:schemeClr val="lt1"/>
                </a:solidFill>
                <a:latin typeface="+mj-lt"/>
              </a:rPr>
              <a:t>focus on high risk activities </a:t>
            </a:r>
          </a:p>
          <a:p>
            <a:pPr marL="177800" indent="-177800">
              <a:buClr>
                <a:schemeClr val="bg1"/>
              </a:buClr>
              <a:buFont typeface="Arial" panose="020B0604020202020204" pitchFamily="34" charset="0"/>
              <a:buChar char="•"/>
            </a:pPr>
            <a:r>
              <a:rPr lang="en-GB" sz="1600" dirty="0">
                <a:latin typeface="+mj-lt"/>
              </a:rPr>
              <a:t>M</a:t>
            </a:r>
            <a:r>
              <a:rPr lang="en-GB" sz="1600" dirty="0">
                <a:solidFill>
                  <a:schemeClr val="lt1"/>
                </a:solidFill>
                <a:latin typeface="+mj-lt"/>
              </a:rPr>
              <a:t>onitoring normally conducted by asset leadership team</a:t>
            </a:r>
          </a:p>
          <a:p>
            <a:pPr marL="177800" indent="-177800">
              <a:buClr>
                <a:schemeClr val="bg1"/>
              </a:buClr>
              <a:buFont typeface="Arial" panose="020B0604020202020204" pitchFamily="34" charset="0"/>
              <a:buChar char="•"/>
            </a:pPr>
            <a:r>
              <a:rPr lang="en-GB" sz="1600" dirty="0">
                <a:latin typeface="+mj-lt"/>
              </a:rPr>
              <a:t>C</a:t>
            </a:r>
            <a:r>
              <a:rPr lang="en-GB" sz="1600" dirty="0">
                <a:solidFill>
                  <a:schemeClr val="lt1"/>
                </a:solidFill>
                <a:latin typeface="+mj-lt"/>
              </a:rPr>
              <a:t>onfirm work has been effectively planned and being conducted per the plan</a:t>
            </a:r>
          </a:p>
          <a:p>
            <a:pPr marL="720000" lvl="2">
              <a:buClr>
                <a:schemeClr val="bg1"/>
              </a:buClr>
              <a:buFont typeface="Arial" panose="020B0604020202020204" pitchFamily="34" charset="0"/>
              <a:buChar char="•"/>
            </a:pPr>
            <a:r>
              <a:rPr lang="en-GB" sz="1400" dirty="0">
                <a:latin typeface="+mj-lt"/>
              </a:rPr>
              <a:t>Allows for good practices to be identified and </a:t>
            </a:r>
          </a:p>
          <a:p>
            <a:pPr marL="720000" lvl="2">
              <a:buClr>
                <a:schemeClr val="bg1"/>
              </a:buClr>
              <a:buFont typeface="Arial" panose="020B0604020202020204" pitchFamily="34" charset="0"/>
              <a:buChar char="•"/>
            </a:pPr>
            <a:r>
              <a:rPr lang="en-GB" sz="1400" dirty="0">
                <a:latin typeface="+mj-lt"/>
              </a:rPr>
              <a:t>leadership presence at the worksite </a:t>
            </a:r>
          </a:p>
        </p:txBody>
      </p:sp>
      <p:pic>
        <p:nvPicPr>
          <p:cNvPr id="5" name="Picture 4"/>
          <p:cNvPicPr>
            <a:picLocks noChangeAspect="1"/>
          </p:cNvPicPr>
          <p:nvPr/>
        </p:nvPicPr>
        <p:blipFill>
          <a:blip r:embed="rId2"/>
          <a:stretch>
            <a:fillRect/>
          </a:stretch>
        </p:blipFill>
        <p:spPr>
          <a:xfrm flipH="1">
            <a:off x="606925" y="1158560"/>
            <a:ext cx="2859056" cy="2284371"/>
          </a:xfrm>
          <a:prstGeom prst="rect">
            <a:avLst/>
          </a:prstGeom>
        </p:spPr>
      </p:pic>
      <p:sp>
        <p:nvSpPr>
          <p:cNvPr id="7" name="Content Placeholder 3">
            <a:extLst>
              <a:ext uri="{FF2B5EF4-FFF2-40B4-BE49-F238E27FC236}">
                <a16:creationId xmlns:a16="http://schemas.microsoft.com/office/drawing/2014/main" id="{7F5AB3B0-7E3A-4962-B37C-98B1AF13B57C}"/>
              </a:ext>
            </a:extLst>
          </p:cNvPr>
          <p:cNvSpPr txBox="1">
            <a:spLocks/>
          </p:cNvSpPr>
          <p:nvPr/>
        </p:nvSpPr>
        <p:spPr>
          <a:xfrm>
            <a:off x="606925" y="3573796"/>
            <a:ext cx="8005117" cy="761407"/>
          </a:xfrm>
          <a:prstGeom prst="rect">
            <a:avLst/>
          </a:prstGeom>
          <a:solidFill>
            <a:srgbClr val="61C3C1"/>
          </a:solid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54000" tIns="54000" rIns="54000" bIns="54000" rtlCol="0" anchor="ctr" anchorCtr="0">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lt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lt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lt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lt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lt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lt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lt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lt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lt1"/>
                </a:solidFill>
                <a:latin typeface="+mn-lt"/>
                <a:ea typeface="+mn-ea"/>
                <a:cs typeface="+mn-cs"/>
              </a:defRPr>
            </a:lvl9pPr>
          </a:lstStyle>
          <a:p>
            <a:pPr>
              <a:buClr>
                <a:schemeClr val="bg1"/>
              </a:buClr>
              <a:buFont typeface="Arial" panose="020B0604020202020204" pitchFamily="34" charset="0"/>
              <a:buChar char="•"/>
            </a:pPr>
            <a:r>
              <a:rPr lang="en-GB" sz="1600" dirty="0">
                <a:latin typeface="+mj-lt"/>
              </a:rPr>
              <a:t>Trending can provide early indication of potential issues via the identification of weak signals</a:t>
            </a:r>
          </a:p>
        </p:txBody>
      </p:sp>
    </p:spTree>
    <p:extLst>
      <p:ext uri="{BB962C8B-B14F-4D97-AF65-F5344CB8AC3E}">
        <p14:creationId xmlns:p14="http://schemas.microsoft.com/office/powerpoint/2010/main" val="4145398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Weak Signals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6</a:t>
            </a:fld>
            <a:endParaRPr lang="en-GB"/>
          </a:p>
        </p:txBody>
      </p:sp>
      <p:sp>
        <p:nvSpPr>
          <p:cNvPr id="7" name="Rectangle 6">
            <a:extLst>
              <a:ext uri="{FF2B5EF4-FFF2-40B4-BE49-F238E27FC236}">
                <a16:creationId xmlns:a16="http://schemas.microsoft.com/office/drawing/2014/main" id="{C8D19F86-49F3-4F96-AA6B-F6EFB841A1CD}"/>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8" name="Rectangle 7">
            <a:extLst>
              <a:ext uri="{FF2B5EF4-FFF2-40B4-BE49-F238E27FC236}">
                <a16:creationId xmlns:a16="http://schemas.microsoft.com/office/drawing/2014/main" id="{86BAD66E-2CC3-4FCA-B1DD-2AF4FE5475FB}"/>
              </a:ext>
            </a:extLst>
          </p:cNvPr>
          <p:cNvSpPr/>
          <p:nvPr/>
        </p:nvSpPr>
        <p:spPr>
          <a:xfrm>
            <a:off x="821742" y="2308705"/>
            <a:ext cx="2830702" cy="1980639"/>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marL="85725">
              <a:spcAft>
                <a:spcPts val="900"/>
              </a:spcAft>
            </a:pPr>
            <a:r>
              <a:rPr lang="en-GB" sz="1600" dirty="0">
                <a:solidFill>
                  <a:schemeClr val="bg1"/>
                </a:solidFill>
                <a:latin typeface="+mj-lt"/>
                <a:ea typeface="SimSun" panose="02010600030101010101" pitchFamily="2" charset="-122"/>
                <a:cs typeface="Calibri" panose="020F0502020204030204" pitchFamily="34" charset="0"/>
              </a:rPr>
              <a:t>Mind-set shift to welcome these as opportunities to address issues before they become more serious and share the learning</a:t>
            </a:r>
            <a:endParaRPr lang="en-GB" sz="1600" b="1" dirty="0">
              <a:solidFill>
                <a:schemeClr val="bg1"/>
              </a:solidFill>
              <a:latin typeface="+mj-lt"/>
              <a:ea typeface="SimSun" panose="02010600030101010101" pitchFamily="2" charset="-122"/>
              <a:cs typeface="Calibri" panose="020F0502020204030204" pitchFamily="34" charset="0"/>
            </a:endParaRPr>
          </a:p>
        </p:txBody>
      </p:sp>
      <p:sp>
        <p:nvSpPr>
          <p:cNvPr id="10" name="Rectangle 9">
            <a:extLst>
              <a:ext uri="{FF2B5EF4-FFF2-40B4-BE49-F238E27FC236}">
                <a16:creationId xmlns:a16="http://schemas.microsoft.com/office/drawing/2014/main" id="{13510B12-6EFA-4839-BDE6-D5F8D43D2477}"/>
              </a:ext>
            </a:extLst>
          </p:cNvPr>
          <p:cNvSpPr/>
          <p:nvPr/>
        </p:nvSpPr>
        <p:spPr>
          <a:xfrm>
            <a:off x="602140" y="1205808"/>
            <a:ext cx="3269906" cy="941089"/>
          </a:xfrm>
          <a:prstGeom prst="rect">
            <a:avLst/>
          </a:prstGeom>
          <a:solidFill>
            <a:srgbClr val="2156A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just">
              <a:lnSpc>
                <a:spcPct val="110000"/>
              </a:lnSpc>
              <a:spcBef>
                <a:spcPts val="900"/>
              </a:spcBef>
              <a:spcAft>
                <a:spcPts val="900"/>
              </a:spcAft>
            </a:pPr>
            <a:r>
              <a:rPr lang="en-GB" sz="1600" dirty="0">
                <a:solidFill>
                  <a:schemeClr val="bg1"/>
                </a:solidFill>
                <a:latin typeface="+mj-lt"/>
                <a:ea typeface="SimSun" panose="02010600030101010101" pitchFamily="2" charset="-122"/>
                <a:cs typeface="Calibri" panose="020F0502020204030204" pitchFamily="34" charset="0"/>
              </a:rPr>
              <a:t>A chronic unease, the feeling when something does not seem / feel right</a:t>
            </a:r>
          </a:p>
        </p:txBody>
      </p:sp>
      <p:sp>
        <p:nvSpPr>
          <p:cNvPr id="11" name="Rectangle 10">
            <a:extLst>
              <a:ext uri="{FF2B5EF4-FFF2-40B4-BE49-F238E27FC236}">
                <a16:creationId xmlns:a16="http://schemas.microsoft.com/office/drawing/2014/main" id="{F07C51F9-7C25-4FA4-B212-75D721D23504}"/>
              </a:ext>
            </a:extLst>
          </p:cNvPr>
          <p:cNvSpPr/>
          <p:nvPr/>
        </p:nvSpPr>
        <p:spPr>
          <a:xfrm>
            <a:off x="4170662" y="1191531"/>
            <a:ext cx="4253338" cy="1077870"/>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algn="l">
              <a:spcAft>
                <a:spcPts val="900"/>
              </a:spcAft>
            </a:pPr>
            <a:r>
              <a:rPr lang="en-GB" sz="1600" dirty="0">
                <a:solidFill>
                  <a:schemeClr val="bg1"/>
                </a:solidFill>
                <a:latin typeface="+mj-lt"/>
                <a:ea typeface="SimSun" panose="02010600030101010101" pitchFamily="2" charset="-122"/>
                <a:cs typeface="Calibri" panose="020F0502020204030204" pitchFamily="34" charset="0"/>
              </a:rPr>
              <a:t>Using a ‘fresh set of eyes’ it is possible to identify weak signals that may have become normalised by those who work on the asset on a routine basis</a:t>
            </a:r>
          </a:p>
        </p:txBody>
      </p:sp>
      <p:sp>
        <p:nvSpPr>
          <p:cNvPr id="9" name="Rectangle 8">
            <a:extLst>
              <a:ext uri="{FF2B5EF4-FFF2-40B4-BE49-F238E27FC236}">
                <a16:creationId xmlns:a16="http://schemas.microsoft.com/office/drawing/2014/main" id="{88B059ED-B147-4B8F-A41A-E8F8B073B5C2}"/>
              </a:ext>
            </a:extLst>
          </p:cNvPr>
          <p:cNvSpPr/>
          <p:nvPr/>
        </p:nvSpPr>
        <p:spPr>
          <a:xfrm>
            <a:off x="3997728" y="2354600"/>
            <a:ext cx="4599206" cy="2130160"/>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spcAft>
                <a:spcPts val="900"/>
              </a:spcAft>
            </a:pPr>
            <a:r>
              <a:rPr lang="en-GB" sz="1600" dirty="0">
                <a:solidFill>
                  <a:schemeClr val="bg1"/>
                </a:solidFill>
                <a:latin typeface="+mj-lt"/>
                <a:ea typeface="SimSun" panose="02010600030101010101" pitchFamily="2" charset="-122"/>
                <a:cs typeface="Calibri" panose="020F0502020204030204" pitchFamily="34" charset="0"/>
              </a:rPr>
              <a:t>These can identify less obvious underlying causes, that can manifest into a more serious issue, e.g. </a:t>
            </a:r>
          </a:p>
          <a:p>
            <a:pPr marL="285750" indent="-285750">
              <a:spcAft>
                <a:spcPts val="900"/>
              </a:spcAft>
              <a:buFont typeface="Arial" panose="020B0604020202020204" pitchFamily="34" charset="0"/>
              <a:buChar char="•"/>
            </a:pPr>
            <a:r>
              <a:rPr lang="en-GB" sz="1400" i="1" dirty="0">
                <a:solidFill>
                  <a:schemeClr val="bg1"/>
                </a:solidFill>
                <a:latin typeface="+mj-lt"/>
                <a:ea typeface="SimSun" panose="02010600030101010101" pitchFamily="2" charset="-122"/>
                <a:cs typeface="Calibri" panose="020F0502020204030204" pitchFamily="34" charset="0"/>
              </a:rPr>
              <a:t>an unusual noise/ smell coming from an area of the process plant</a:t>
            </a:r>
          </a:p>
          <a:p>
            <a:pPr marL="285750" indent="-285750">
              <a:spcAft>
                <a:spcPts val="900"/>
              </a:spcAft>
              <a:buFont typeface="Arial" panose="020B0604020202020204" pitchFamily="34" charset="0"/>
              <a:buChar char="•"/>
            </a:pPr>
            <a:r>
              <a:rPr lang="en-GB" sz="1400" i="1" dirty="0">
                <a:solidFill>
                  <a:schemeClr val="bg1"/>
                </a:solidFill>
                <a:latin typeface="+mj-lt"/>
                <a:ea typeface="SimSun" panose="02010600030101010101" pitchFamily="2" charset="-122"/>
                <a:cs typeface="Calibri" panose="020F0502020204030204" pitchFamily="34" charset="0"/>
              </a:rPr>
              <a:t>Gauges / meters giving unexpected readings</a:t>
            </a:r>
          </a:p>
          <a:p>
            <a:pPr marL="285750" indent="-285750">
              <a:spcAft>
                <a:spcPts val="900"/>
              </a:spcAft>
              <a:buFont typeface="Arial" panose="020B0604020202020204" pitchFamily="34" charset="0"/>
              <a:buChar char="•"/>
            </a:pPr>
            <a:r>
              <a:rPr lang="en-GB" sz="1400" i="1" dirty="0">
                <a:solidFill>
                  <a:schemeClr val="bg1"/>
                </a:solidFill>
                <a:latin typeface="+mj-lt"/>
                <a:ea typeface="SimSun" panose="02010600030101010101" pitchFamily="2" charset="-122"/>
                <a:cs typeface="Calibri" panose="020F0502020204030204" pitchFamily="34" charset="0"/>
              </a:rPr>
              <a:t>inaccuracies in the manner that documentation is completed</a:t>
            </a:r>
          </a:p>
        </p:txBody>
      </p:sp>
    </p:spTree>
    <p:extLst>
      <p:ext uri="{BB962C8B-B14F-4D97-AF65-F5344CB8AC3E}">
        <p14:creationId xmlns:p14="http://schemas.microsoft.com/office/powerpoint/2010/main" val="1048681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Assurance Activities</a:t>
            </a:r>
          </a:p>
        </p:txBody>
      </p:sp>
    </p:spTree>
    <p:extLst>
      <p:ext uri="{BB962C8B-B14F-4D97-AF65-F5344CB8AC3E}">
        <p14:creationId xmlns:p14="http://schemas.microsoft.com/office/powerpoint/2010/main" val="3579070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D9850F-3958-46CA-8593-CD3C796AE5B9}"/>
              </a:ext>
            </a:extLst>
          </p:cNvPr>
          <p:cNvSpPr/>
          <p:nvPr/>
        </p:nvSpPr>
        <p:spPr>
          <a:xfrm>
            <a:off x="468000" y="1044000"/>
            <a:ext cx="8279933"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Assurance activities: Audits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8</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349020244"/>
              </p:ext>
            </p:extLst>
          </p:nvPr>
        </p:nvGraphicFramePr>
        <p:xfrm>
          <a:off x="669726" y="1313714"/>
          <a:ext cx="2131033" cy="2756520"/>
        </p:xfrm>
        <a:graphic>
          <a:graphicData uri="http://schemas.openxmlformats.org/drawingml/2006/table">
            <a:tbl>
              <a:tblPr firstRow="1" bandRow="1">
                <a:tableStyleId>{5C22544A-7EE6-4342-B048-85BDC9FD1C3A}</a:tableStyleId>
              </a:tblPr>
              <a:tblGrid>
                <a:gridCol w="258199">
                  <a:extLst>
                    <a:ext uri="{9D8B030D-6E8A-4147-A177-3AD203B41FA5}">
                      <a16:colId xmlns:a16="http://schemas.microsoft.com/office/drawing/2014/main" val="4145957635"/>
                    </a:ext>
                  </a:extLst>
                </a:gridCol>
                <a:gridCol w="1872834">
                  <a:extLst>
                    <a:ext uri="{9D8B030D-6E8A-4147-A177-3AD203B41FA5}">
                      <a16:colId xmlns:a16="http://schemas.microsoft.com/office/drawing/2014/main" val="3401819419"/>
                    </a:ext>
                  </a:extLst>
                </a:gridCol>
              </a:tblGrid>
              <a:tr h="551304">
                <a:tc>
                  <a:txBody>
                    <a:bodyPr/>
                    <a:lstStyle/>
                    <a:p>
                      <a:pPr algn="ctr"/>
                      <a:r>
                        <a:rPr lang="en-GB" sz="1400" b="0" kern="1200" dirty="0">
                          <a:solidFill>
                            <a:schemeClr val="bg1"/>
                          </a:solidFill>
                          <a:latin typeface="+mj-lt"/>
                          <a:ea typeface="+mn-ea"/>
                          <a:cs typeface="+mn-cs"/>
                        </a:rPr>
                        <a:t>1</a:t>
                      </a:r>
                    </a:p>
                  </a:txBody>
                  <a:tcPr anchor="ctr">
                    <a:lnT w="38100" cmpd="sng">
                      <a:noFill/>
                    </a:lnT>
                    <a:lnB w="12700" cmpd="sng">
                      <a:noFill/>
                    </a:lnB>
                    <a:solidFill>
                      <a:srgbClr val="99B7BD"/>
                    </a:solidFill>
                  </a:tcPr>
                </a:tc>
                <a:tc>
                  <a:txBody>
                    <a:bodyPr/>
                    <a:lstStyle/>
                    <a:p>
                      <a:pPr marL="0" indent="0" algn="l">
                        <a:buFont typeface="+mj-lt"/>
                        <a:buNone/>
                      </a:pPr>
                      <a:r>
                        <a:rPr lang="en-GB" sz="1400" b="0" kern="1200" dirty="0">
                          <a:solidFill>
                            <a:schemeClr val="bg1"/>
                          </a:solidFill>
                          <a:latin typeface="+mj-lt"/>
                          <a:ea typeface="+mn-ea"/>
                          <a:cs typeface="+mn-cs"/>
                        </a:rPr>
                        <a:t>System audits</a:t>
                      </a:r>
                    </a:p>
                  </a:txBody>
                  <a:tcPr anchor="ctr">
                    <a:lnT w="38100" cmpd="sng">
                      <a:noFill/>
                    </a:lnT>
                    <a:lnB w="12700" cmpd="sng">
                      <a:noFill/>
                    </a:lnB>
                    <a:solidFill>
                      <a:srgbClr val="99B7BD"/>
                    </a:solidFill>
                  </a:tcPr>
                </a:tc>
                <a:extLst>
                  <a:ext uri="{0D108BD9-81ED-4DB2-BD59-A6C34878D82A}">
                    <a16:rowId xmlns:a16="http://schemas.microsoft.com/office/drawing/2014/main" val="3201733986"/>
                  </a:ext>
                </a:extLst>
              </a:tr>
              <a:tr h="551304">
                <a:tc>
                  <a:txBody>
                    <a:bodyPr/>
                    <a:lstStyle/>
                    <a:p>
                      <a:r>
                        <a:rPr lang="en-GB" sz="1400" dirty="0">
                          <a:solidFill>
                            <a:schemeClr val="bg1"/>
                          </a:solidFill>
                          <a:latin typeface="+mj-lt"/>
                        </a:rPr>
                        <a:t>2</a:t>
                      </a:r>
                    </a:p>
                  </a:txBody>
                  <a:tcPr anchor="ctr">
                    <a:lnT w="38100" cmpd="sng">
                      <a:noFill/>
                    </a:lnT>
                    <a:solidFill>
                      <a:srgbClr val="44B2A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mj-lt"/>
                        </a:rPr>
                        <a:t>Technical audits</a:t>
                      </a:r>
                    </a:p>
                  </a:txBody>
                  <a:tcPr anchor="ctr">
                    <a:lnT w="38100" cmpd="sng">
                      <a:noFill/>
                    </a:lnT>
                    <a:solidFill>
                      <a:srgbClr val="44B2AF"/>
                    </a:solidFill>
                  </a:tcPr>
                </a:tc>
                <a:extLst>
                  <a:ext uri="{0D108BD9-81ED-4DB2-BD59-A6C34878D82A}">
                    <a16:rowId xmlns:a16="http://schemas.microsoft.com/office/drawing/2014/main" val="43955626"/>
                  </a:ext>
                </a:extLst>
              </a:tr>
              <a:tr h="551304">
                <a:tc>
                  <a:txBody>
                    <a:bodyPr/>
                    <a:lstStyle/>
                    <a:p>
                      <a:r>
                        <a:rPr lang="en-GB" sz="1400" dirty="0">
                          <a:solidFill>
                            <a:schemeClr val="bg1"/>
                          </a:solidFill>
                          <a:latin typeface="+mj-lt"/>
                        </a:rPr>
                        <a:t>3</a:t>
                      </a:r>
                    </a:p>
                  </a:txBody>
                  <a:tcPr anchor="ctr">
                    <a:solidFill>
                      <a:srgbClr val="00888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mj-lt"/>
                        </a:rPr>
                        <a:t>Compliance audits</a:t>
                      </a:r>
                    </a:p>
                  </a:txBody>
                  <a:tcPr anchor="ctr">
                    <a:solidFill>
                      <a:srgbClr val="008884"/>
                    </a:solidFill>
                  </a:tcPr>
                </a:tc>
                <a:extLst>
                  <a:ext uri="{0D108BD9-81ED-4DB2-BD59-A6C34878D82A}">
                    <a16:rowId xmlns:a16="http://schemas.microsoft.com/office/drawing/2014/main" val="1738880061"/>
                  </a:ext>
                </a:extLst>
              </a:tr>
              <a:tr h="551304">
                <a:tc>
                  <a:txBody>
                    <a:bodyPr/>
                    <a:lstStyle/>
                    <a:p>
                      <a:r>
                        <a:rPr lang="en-GB" sz="1400" dirty="0">
                          <a:solidFill>
                            <a:schemeClr val="bg1"/>
                          </a:solidFill>
                          <a:latin typeface="+mj-lt"/>
                        </a:rPr>
                        <a:t>4</a:t>
                      </a:r>
                    </a:p>
                  </a:txBody>
                  <a:tcPr anchor="ctr">
                    <a:solidFill>
                      <a:srgbClr val="412B8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mj-lt"/>
                        </a:rPr>
                        <a:t>Regulatory audits</a:t>
                      </a:r>
                    </a:p>
                  </a:txBody>
                  <a:tcPr anchor="ctr">
                    <a:solidFill>
                      <a:srgbClr val="412B88"/>
                    </a:solidFill>
                  </a:tcPr>
                </a:tc>
                <a:extLst>
                  <a:ext uri="{0D108BD9-81ED-4DB2-BD59-A6C34878D82A}">
                    <a16:rowId xmlns:a16="http://schemas.microsoft.com/office/drawing/2014/main" val="1548865066"/>
                  </a:ext>
                </a:extLst>
              </a:tr>
              <a:tr h="551304">
                <a:tc>
                  <a:txBody>
                    <a:bodyPr/>
                    <a:lstStyle/>
                    <a:p>
                      <a:r>
                        <a:rPr lang="en-GB" sz="1400" b="1" dirty="0">
                          <a:solidFill>
                            <a:schemeClr val="bg1"/>
                          </a:solidFill>
                          <a:latin typeface="+mj-lt"/>
                        </a:rPr>
                        <a:t>5</a:t>
                      </a:r>
                    </a:p>
                  </a:txBody>
                  <a:tcPr anchor="ctr">
                    <a:solidFill>
                      <a:schemeClr val="bg2">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schemeClr val="bg1"/>
                          </a:solidFill>
                          <a:latin typeface="+mj-lt"/>
                        </a:rPr>
                        <a:t>Workplace monitoring</a:t>
                      </a:r>
                    </a:p>
                  </a:txBody>
                  <a:tcPr anchor="ctr">
                    <a:solidFill>
                      <a:schemeClr val="bg2">
                        <a:lumMod val="75000"/>
                      </a:schemeClr>
                    </a:solidFill>
                  </a:tcPr>
                </a:tc>
                <a:extLst>
                  <a:ext uri="{0D108BD9-81ED-4DB2-BD59-A6C34878D82A}">
                    <a16:rowId xmlns:a16="http://schemas.microsoft.com/office/drawing/2014/main" val="494350518"/>
                  </a:ext>
                </a:extLst>
              </a:tr>
            </a:tbl>
          </a:graphicData>
        </a:graphic>
      </p:graphicFrame>
      <p:sp>
        <p:nvSpPr>
          <p:cNvPr id="6" name="Rectangle 5"/>
          <p:cNvSpPr/>
          <p:nvPr/>
        </p:nvSpPr>
        <p:spPr>
          <a:xfrm>
            <a:off x="2877668" y="1322258"/>
            <a:ext cx="4854012" cy="517525"/>
          </a:xfrm>
          <a:prstGeom prst="rect">
            <a:avLst/>
          </a:prstGeom>
          <a:solidFill>
            <a:srgbClr val="99B7BD"/>
          </a:solidFill>
        </p:spPr>
        <p:txBody>
          <a:bodyPr wrap="square" lIns="36000" tIns="36000" rIns="36000" bIns="36000" anchor="ctr">
            <a:noAutofit/>
          </a:bodyPr>
          <a:lstStyle/>
          <a:p>
            <a:r>
              <a:rPr lang="en-GB" sz="1400" dirty="0">
                <a:solidFill>
                  <a:schemeClr val="bg1"/>
                </a:solidFill>
                <a:latin typeface="+mj-lt"/>
              </a:rPr>
              <a:t>Management system – fit for purpose &amp; meets industry standards</a:t>
            </a:r>
          </a:p>
        </p:txBody>
      </p:sp>
      <p:sp>
        <p:nvSpPr>
          <p:cNvPr id="9" name="Rectangle 8"/>
          <p:cNvSpPr/>
          <p:nvPr/>
        </p:nvSpPr>
        <p:spPr>
          <a:xfrm>
            <a:off x="2869127" y="1860251"/>
            <a:ext cx="4854011" cy="552094"/>
          </a:xfrm>
          <a:prstGeom prst="rect">
            <a:avLst/>
          </a:prstGeom>
          <a:solidFill>
            <a:srgbClr val="44B2AF"/>
          </a:solidFill>
        </p:spPr>
        <p:txBody>
          <a:bodyPr wrap="square" lIns="36000" tIns="36000" rIns="36000" bIns="36000">
            <a:noAutofit/>
          </a:bodyPr>
          <a:lstStyle/>
          <a:p>
            <a:pPr defTabSz="1076325"/>
            <a:r>
              <a:rPr lang="en-GB" sz="1400" dirty="0">
                <a:solidFill>
                  <a:schemeClr val="bg1"/>
                </a:solidFill>
                <a:latin typeface="+mj-lt"/>
              </a:rPr>
              <a:t>Specific technical systems are fit for purpose </a:t>
            </a:r>
          </a:p>
          <a:p>
            <a:pPr defTabSz="1076325"/>
            <a:r>
              <a:rPr lang="en-GB" sz="1400" dirty="0">
                <a:solidFill>
                  <a:schemeClr val="bg1"/>
                </a:solidFill>
                <a:latin typeface="+mj-lt"/>
              </a:rPr>
              <a:t>e.g. processes, plant design &amp; operations</a:t>
            </a:r>
          </a:p>
        </p:txBody>
      </p:sp>
      <p:sp>
        <p:nvSpPr>
          <p:cNvPr id="11" name="Rectangle 10"/>
          <p:cNvSpPr/>
          <p:nvPr/>
        </p:nvSpPr>
        <p:spPr>
          <a:xfrm>
            <a:off x="2869123" y="2438888"/>
            <a:ext cx="4854016" cy="504210"/>
          </a:xfrm>
          <a:prstGeom prst="rect">
            <a:avLst/>
          </a:prstGeom>
          <a:solidFill>
            <a:srgbClr val="008884"/>
          </a:solidFill>
        </p:spPr>
        <p:txBody>
          <a:bodyPr wrap="square" lIns="36000" tIns="36000" rIns="36000" bIns="36000">
            <a:noAutofit/>
          </a:bodyPr>
          <a:lstStyle/>
          <a:p>
            <a:r>
              <a:rPr lang="en-GB" sz="1400" dirty="0">
                <a:solidFill>
                  <a:schemeClr val="bg1"/>
                </a:solidFill>
                <a:latin typeface="+mj-lt"/>
              </a:rPr>
              <a:t>Confirms the organisation actually does what it says meeting the requirements (Inc. statutory) of own procedures &amp; processes</a:t>
            </a:r>
          </a:p>
        </p:txBody>
      </p:sp>
      <p:sp>
        <p:nvSpPr>
          <p:cNvPr id="12" name="Rectangle 11"/>
          <p:cNvSpPr/>
          <p:nvPr/>
        </p:nvSpPr>
        <p:spPr>
          <a:xfrm>
            <a:off x="2869123" y="2966621"/>
            <a:ext cx="4871103" cy="538029"/>
          </a:xfrm>
          <a:prstGeom prst="rect">
            <a:avLst/>
          </a:prstGeom>
          <a:solidFill>
            <a:schemeClr val="bg2"/>
          </a:solidFill>
        </p:spPr>
        <p:txBody>
          <a:bodyPr wrap="square" lIns="36000" tIns="36000" rIns="36000" bIns="36000">
            <a:noAutofit/>
          </a:bodyPr>
          <a:lstStyle/>
          <a:p>
            <a:pPr>
              <a:spcAft>
                <a:spcPts val="1200"/>
              </a:spcAft>
            </a:pPr>
            <a:r>
              <a:rPr lang="en-GB" sz="1400" dirty="0">
                <a:solidFill>
                  <a:schemeClr val="bg1"/>
                </a:solidFill>
                <a:latin typeface="+mj-lt"/>
              </a:rPr>
              <a:t>Confirms an organisation’s arrangements to comply with relevant statutory provisions and ALARP risk control  </a:t>
            </a:r>
          </a:p>
        </p:txBody>
      </p:sp>
      <p:sp>
        <p:nvSpPr>
          <p:cNvPr id="22" name="Rectangle 21"/>
          <p:cNvSpPr/>
          <p:nvPr/>
        </p:nvSpPr>
        <p:spPr>
          <a:xfrm>
            <a:off x="678272" y="3499939"/>
            <a:ext cx="2105395" cy="599561"/>
          </a:xfrm>
          <a:prstGeom prst="rect">
            <a:avLst/>
          </a:prstGeom>
          <a:noFill/>
          <a:ln w="50800">
            <a:solidFill>
              <a:srgbClr val="F6932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Tree>
    <p:extLst>
      <p:ext uri="{BB962C8B-B14F-4D97-AF65-F5344CB8AC3E}">
        <p14:creationId xmlns:p14="http://schemas.microsoft.com/office/powerpoint/2010/main" val="1048878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D9850F-3958-46CA-8593-CD3C796AE5B9}"/>
              </a:ext>
            </a:extLst>
          </p:cNvPr>
          <p:cNvSpPr/>
          <p:nvPr/>
        </p:nvSpPr>
        <p:spPr>
          <a:xfrm>
            <a:off x="468000" y="1044000"/>
            <a:ext cx="8279933"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Assurance activities: Monitoring</a:t>
            </a:r>
          </a:p>
        </p:txBody>
      </p:sp>
      <p:sp>
        <p:nvSpPr>
          <p:cNvPr id="3" name="Slide Number Placeholder 2"/>
          <p:cNvSpPr>
            <a:spLocks noGrp="1"/>
          </p:cNvSpPr>
          <p:nvPr>
            <p:ph type="sldNum" sz="quarter" idx="12"/>
          </p:nvPr>
        </p:nvSpPr>
        <p:spPr/>
        <p:txBody>
          <a:bodyPr/>
          <a:lstStyle/>
          <a:p>
            <a:fld id="{B1249AB1-AB30-4DB9-BB9C-D847817A3AC3}" type="slidenum">
              <a:rPr lang="en-GB" smtClean="0"/>
              <a:pPr/>
              <a:t>9</a:t>
            </a:fld>
            <a:endParaRPr lang="en-GB"/>
          </a:p>
        </p:txBody>
      </p:sp>
      <p:graphicFrame>
        <p:nvGraphicFramePr>
          <p:cNvPr id="5" name="Table 4"/>
          <p:cNvGraphicFramePr>
            <a:graphicFrameLocks noGrp="1"/>
          </p:cNvGraphicFramePr>
          <p:nvPr/>
        </p:nvGraphicFramePr>
        <p:xfrm>
          <a:off x="535255" y="1644650"/>
          <a:ext cx="2388920" cy="1854200"/>
        </p:xfrm>
        <a:graphic>
          <a:graphicData uri="http://schemas.openxmlformats.org/drawingml/2006/table">
            <a:tbl>
              <a:tblPr firstRow="1" bandRow="1">
                <a:tableStyleId>{5C22544A-7EE6-4342-B048-85BDC9FD1C3A}</a:tableStyleId>
              </a:tblPr>
              <a:tblGrid>
                <a:gridCol w="289446">
                  <a:extLst>
                    <a:ext uri="{9D8B030D-6E8A-4147-A177-3AD203B41FA5}">
                      <a16:colId xmlns:a16="http://schemas.microsoft.com/office/drawing/2014/main" val="4145957635"/>
                    </a:ext>
                  </a:extLst>
                </a:gridCol>
                <a:gridCol w="2099474">
                  <a:extLst>
                    <a:ext uri="{9D8B030D-6E8A-4147-A177-3AD203B41FA5}">
                      <a16:colId xmlns:a16="http://schemas.microsoft.com/office/drawing/2014/main" val="3401819419"/>
                    </a:ext>
                  </a:extLst>
                </a:gridCol>
              </a:tblGrid>
              <a:tr h="370840">
                <a:tc>
                  <a:txBody>
                    <a:bodyPr/>
                    <a:lstStyle/>
                    <a:p>
                      <a:pPr algn="ctr"/>
                      <a:r>
                        <a:rPr lang="en-GB" sz="1400" b="0" kern="1200" dirty="0">
                          <a:solidFill>
                            <a:schemeClr val="bg1"/>
                          </a:solidFill>
                          <a:latin typeface="+mj-lt"/>
                          <a:ea typeface="+mn-ea"/>
                          <a:cs typeface="+mn-cs"/>
                        </a:rPr>
                        <a:t>1</a:t>
                      </a:r>
                    </a:p>
                  </a:txBody>
                  <a:tcPr anchor="ctr">
                    <a:lnT w="38100" cmpd="sng">
                      <a:noFill/>
                    </a:lnT>
                    <a:lnB w="12700" cmpd="sng">
                      <a:noFill/>
                    </a:lnB>
                    <a:solidFill>
                      <a:srgbClr val="99B7BD"/>
                    </a:solidFill>
                  </a:tcPr>
                </a:tc>
                <a:tc>
                  <a:txBody>
                    <a:bodyPr/>
                    <a:lstStyle/>
                    <a:p>
                      <a:pPr marL="0" indent="0" algn="l">
                        <a:buFont typeface="+mj-lt"/>
                        <a:buNone/>
                      </a:pPr>
                      <a:r>
                        <a:rPr lang="en-GB" sz="1400" b="0" kern="1200" dirty="0">
                          <a:solidFill>
                            <a:schemeClr val="bg1"/>
                          </a:solidFill>
                          <a:latin typeface="+mj-lt"/>
                          <a:ea typeface="+mn-ea"/>
                          <a:cs typeface="+mn-cs"/>
                        </a:rPr>
                        <a:t>System audits</a:t>
                      </a:r>
                    </a:p>
                  </a:txBody>
                  <a:tcPr anchor="ctr">
                    <a:lnT w="38100" cmpd="sng">
                      <a:noFill/>
                    </a:lnT>
                    <a:lnB w="12700" cmpd="sng">
                      <a:noFill/>
                    </a:lnB>
                    <a:solidFill>
                      <a:srgbClr val="99B7BD"/>
                    </a:solidFill>
                  </a:tcPr>
                </a:tc>
                <a:extLst>
                  <a:ext uri="{0D108BD9-81ED-4DB2-BD59-A6C34878D82A}">
                    <a16:rowId xmlns:a16="http://schemas.microsoft.com/office/drawing/2014/main" val="3201733986"/>
                  </a:ext>
                </a:extLst>
              </a:tr>
              <a:tr h="370840">
                <a:tc>
                  <a:txBody>
                    <a:bodyPr/>
                    <a:lstStyle/>
                    <a:p>
                      <a:r>
                        <a:rPr lang="en-GB" sz="1400" b="0" dirty="0">
                          <a:solidFill>
                            <a:schemeClr val="bg1"/>
                          </a:solidFill>
                          <a:latin typeface="+mj-lt"/>
                        </a:rPr>
                        <a:t>2</a:t>
                      </a:r>
                    </a:p>
                  </a:txBody>
                  <a:tcPr anchor="ctr">
                    <a:lnT w="38100" cmpd="sng">
                      <a:noFill/>
                    </a:lnT>
                    <a:solidFill>
                      <a:srgbClr val="44B2A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Technical audits</a:t>
                      </a:r>
                    </a:p>
                  </a:txBody>
                  <a:tcPr anchor="ctr">
                    <a:lnT w="38100" cmpd="sng">
                      <a:noFill/>
                    </a:lnT>
                    <a:solidFill>
                      <a:srgbClr val="44B2AF"/>
                    </a:solidFill>
                  </a:tcPr>
                </a:tc>
                <a:extLst>
                  <a:ext uri="{0D108BD9-81ED-4DB2-BD59-A6C34878D82A}">
                    <a16:rowId xmlns:a16="http://schemas.microsoft.com/office/drawing/2014/main" val="43955626"/>
                  </a:ext>
                </a:extLst>
              </a:tr>
              <a:tr h="370840">
                <a:tc>
                  <a:txBody>
                    <a:bodyPr/>
                    <a:lstStyle/>
                    <a:p>
                      <a:r>
                        <a:rPr lang="en-GB" sz="1400" b="0" dirty="0">
                          <a:solidFill>
                            <a:schemeClr val="bg1"/>
                          </a:solidFill>
                          <a:latin typeface="+mj-lt"/>
                        </a:rPr>
                        <a:t>3</a:t>
                      </a:r>
                    </a:p>
                  </a:txBody>
                  <a:tcPr anchor="ctr">
                    <a:solidFill>
                      <a:srgbClr val="00888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Compliance audits</a:t>
                      </a:r>
                    </a:p>
                  </a:txBody>
                  <a:tcPr anchor="ctr">
                    <a:solidFill>
                      <a:srgbClr val="008884"/>
                    </a:solidFill>
                  </a:tcPr>
                </a:tc>
                <a:extLst>
                  <a:ext uri="{0D108BD9-81ED-4DB2-BD59-A6C34878D82A}">
                    <a16:rowId xmlns:a16="http://schemas.microsoft.com/office/drawing/2014/main" val="1738880061"/>
                  </a:ext>
                </a:extLst>
              </a:tr>
              <a:tr h="370840">
                <a:tc>
                  <a:txBody>
                    <a:bodyPr/>
                    <a:lstStyle/>
                    <a:p>
                      <a:r>
                        <a:rPr lang="en-GB" sz="1400" b="0" dirty="0">
                          <a:solidFill>
                            <a:schemeClr val="bg1"/>
                          </a:solidFill>
                          <a:latin typeface="+mj-lt"/>
                        </a:rPr>
                        <a:t>4</a:t>
                      </a:r>
                    </a:p>
                  </a:txBody>
                  <a:tcPr anchor="ctr">
                    <a:solidFill>
                      <a:srgbClr val="412B8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Regulatory audits</a:t>
                      </a:r>
                    </a:p>
                  </a:txBody>
                  <a:tcPr anchor="ctr">
                    <a:solidFill>
                      <a:srgbClr val="412B88"/>
                    </a:solidFill>
                  </a:tcPr>
                </a:tc>
                <a:extLst>
                  <a:ext uri="{0D108BD9-81ED-4DB2-BD59-A6C34878D82A}">
                    <a16:rowId xmlns:a16="http://schemas.microsoft.com/office/drawing/2014/main" val="1548865066"/>
                  </a:ext>
                </a:extLst>
              </a:tr>
              <a:tr h="370840">
                <a:tc>
                  <a:txBody>
                    <a:bodyPr/>
                    <a:lstStyle/>
                    <a:p>
                      <a:r>
                        <a:rPr lang="en-GB" sz="1600" b="1" dirty="0">
                          <a:solidFill>
                            <a:schemeClr val="bg1"/>
                          </a:solidFill>
                          <a:latin typeface="+mj-lt"/>
                        </a:rPr>
                        <a:t>5</a:t>
                      </a:r>
                    </a:p>
                  </a:txBody>
                  <a:tcPr anchor="ctr">
                    <a:solidFill>
                      <a:schemeClr val="bg2">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a:solidFill>
                            <a:schemeClr val="bg1"/>
                          </a:solidFill>
                          <a:latin typeface="+mj-lt"/>
                        </a:rPr>
                        <a:t>Workplace monitoring</a:t>
                      </a:r>
                    </a:p>
                  </a:txBody>
                  <a:tcPr anchor="ctr">
                    <a:solidFill>
                      <a:schemeClr val="bg2">
                        <a:lumMod val="75000"/>
                      </a:schemeClr>
                    </a:solidFill>
                  </a:tcPr>
                </a:tc>
                <a:extLst>
                  <a:ext uri="{0D108BD9-81ED-4DB2-BD59-A6C34878D82A}">
                    <a16:rowId xmlns:a16="http://schemas.microsoft.com/office/drawing/2014/main" val="494350518"/>
                  </a:ext>
                </a:extLst>
              </a:tr>
            </a:tbl>
          </a:graphicData>
        </a:graphic>
      </p:graphicFrame>
      <p:sp>
        <p:nvSpPr>
          <p:cNvPr id="6" name="Rectangle 5"/>
          <p:cNvSpPr/>
          <p:nvPr/>
        </p:nvSpPr>
        <p:spPr>
          <a:xfrm>
            <a:off x="3667124" y="1230951"/>
            <a:ext cx="4936875" cy="3240000"/>
          </a:xfrm>
          <a:prstGeom prst="rect">
            <a:avLst/>
          </a:prstGeom>
          <a:solidFill>
            <a:srgbClr val="260056"/>
          </a:solidFill>
        </p:spPr>
        <p:txBody>
          <a:bodyPr wrap="square">
            <a:noAutofit/>
          </a:bodyPr>
          <a:lstStyle/>
          <a:p>
            <a:pPr>
              <a:spcAft>
                <a:spcPts val="1800"/>
              </a:spcAft>
            </a:pPr>
            <a:r>
              <a:rPr lang="en-GB" sz="1600" dirty="0">
                <a:solidFill>
                  <a:schemeClr val="bg1"/>
                </a:solidFill>
                <a:latin typeface="+mj-lt"/>
              </a:rPr>
              <a:t>Monitors control measures for activities, especially those deemed as high risk</a:t>
            </a:r>
          </a:p>
          <a:p>
            <a:pPr>
              <a:spcAft>
                <a:spcPts val="1800"/>
              </a:spcAft>
            </a:pPr>
            <a:r>
              <a:rPr lang="en-GB" sz="1600" dirty="0">
                <a:solidFill>
                  <a:schemeClr val="bg1"/>
                </a:solidFill>
                <a:latin typeface="+mj-lt"/>
              </a:rPr>
              <a:t>Normally conducted by the asset leadership team </a:t>
            </a:r>
          </a:p>
          <a:p>
            <a:pPr>
              <a:spcAft>
                <a:spcPts val="1800"/>
              </a:spcAft>
            </a:pPr>
            <a:r>
              <a:rPr lang="en-GB" sz="1600" dirty="0">
                <a:solidFill>
                  <a:schemeClr val="bg1"/>
                </a:solidFill>
                <a:latin typeface="+mj-lt"/>
              </a:rPr>
              <a:t>Allows good practices to be identified</a:t>
            </a:r>
          </a:p>
          <a:p>
            <a:pPr>
              <a:spcAft>
                <a:spcPts val="1800"/>
              </a:spcAft>
            </a:pPr>
            <a:r>
              <a:rPr lang="en-GB" sz="1600" dirty="0">
                <a:solidFill>
                  <a:schemeClr val="bg1"/>
                </a:solidFill>
                <a:latin typeface="+mj-lt"/>
              </a:rPr>
              <a:t>Allows trending to identify weak signals and provide insight into underlying causes</a:t>
            </a:r>
          </a:p>
          <a:p>
            <a:pPr>
              <a:spcAft>
                <a:spcPts val="1800"/>
              </a:spcAft>
            </a:pPr>
            <a:r>
              <a:rPr lang="en-GB" sz="1600" dirty="0">
                <a:solidFill>
                  <a:schemeClr val="bg1"/>
                </a:solidFill>
                <a:latin typeface="+mj-lt"/>
              </a:rPr>
              <a:t>Should be viewed as a positive activity, looking for learnings, rather than non-compliances</a:t>
            </a:r>
          </a:p>
        </p:txBody>
      </p:sp>
      <p:sp>
        <p:nvSpPr>
          <p:cNvPr id="4" name="Rectangle 3"/>
          <p:cNvSpPr/>
          <p:nvPr/>
        </p:nvSpPr>
        <p:spPr>
          <a:xfrm>
            <a:off x="535255" y="3122002"/>
            <a:ext cx="2384175" cy="376848"/>
          </a:xfrm>
          <a:prstGeom prst="rect">
            <a:avLst/>
          </a:prstGeom>
          <a:noFill/>
          <a:ln w="50800">
            <a:solidFill>
              <a:srgbClr val="F6932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6" name="Freeform: Shape 15">
            <a:extLst>
              <a:ext uri="{FF2B5EF4-FFF2-40B4-BE49-F238E27FC236}">
                <a16:creationId xmlns:a16="http://schemas.microsoft.com/office/drawing/2014/main" id="{A470C4FE-A3E5-4422-B473-4F3FFE13F001}"/>
              </a:ext>
            </a:extLst>
          </p:cNvPr>
          <p:cNvSpPr/>
          <p:nvPr/>
        </p:nvSpPr>
        <p:spPr>
          <a:xfrm>
            <a:off x="2919461" y="1230951"/>
            <a:ext cx="752527" cy="3240000"/>
          </a:xfrm>
          <a:custGeom>
            <a:avLst/>
            <a:gdLst>
              <a:gd name="connsiteX0" fmla="*/ 0 w 647700"/>
              <a:gd name="connsiteY0" fmla="*/ 393700 h 3282950"/>
              <a:gd name="connsiteX1" fmla="*/ 647700 w 647700"/>
              <a:gd name="connsiteY1" fmla="*/ 0 h 3282950"/>
              <a:gd name="connsiteX2" fmla="*/ 641350 w 647700"/>
              <a:gd name="connsiteY2" fmla="*/ 3282950 h 3282950"/>
              <a:gd name="connsiteX3" fmla="*/ 0 w 647700"/>
              <a:gd name="connsiteY3" fmla="*/ 793750 h 3282950"/>
              <a:gd name="connsiteX4" fmla="*/ 0 w 647700"/>
              <a:gd name="connsiteY4" fmla="*/ 393700 h 3282950"/>
              <a:gd name="connsiteX0" fmla="*/ 0 w 661076"/>
              <a:gd name="connsiteY0" fmla="*/ 393700 h 3289280"/>
              <a:gd name="connsiteX1" fmla="*/ 647700 w 661076"/>
              <a:gd name="connsiteY1" fmla="*/ 0 h 3289280"/>
              <a:gd name="connsiteX2" fmla="*/ 660898 w 661076"/>
              <a:gd name="connsiteY2" fmla="*/ 3289280 h 3289280"/>
              <a:gd name="connsiteX3" fmla="*/ 0 w 661076"/>
              <a:gd name="connsiteY3" fmla="*/ 793750 h 3289280"/>
              <a:gd name="connsiteX4" fmla="*/ 0 w 661076"/>
              <a:gd name="connsiteY4" fmla="*/ 393700 h 328928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271"/>
              <a:gd name="connsiteY0" fmla="*/ 393700 h 3295610"/>
              <a:gd name="connsiteX1" fmla="*/ 657473 w 661271"/>
              <a:gd name="connsiteY1" fmla="*/ 0 h 3295610"/>
              <a:gd name="connsiteX2" fmla="*/ 660898 w 661271"/>
              <a:gd name="connsiteY2" fmla="*/ 3295610 h 3295610"/>
              <a:gd name="connsiteX3" fmla="*/ 0 w 661271"/>
              <a:gd name="connsiteY3" fmla="*/ 793750 h 3295610"/>
              <a:gd name="connsiteX4" fmla="*/ 0 w 661271"/>
              <a:gd name="connsiteY4" fmla="*/ 393700 h 3295610"/>
              <a:gd name="connsiteX0" fmla="*/ 0 w 769533"/>
              <a:gd name="connsiteY0" fmla="*/ 403921 h 3295610"/>
              <a:gd name="connsiteX1" fmla="*/ 765735 w 769533"/>
              <a:gd name="connsiteY1" fmla="*/ 0 h 3295610"/>
              <a:gd name="connsiteX2" fmla="*/ 769160 w 769533"/>
              <a:gd name="connsiteY2" fmla="*/ 3295610 h 3295610"/>
              <a:gd name="connsiteX3" fmla="*/ 108262 w 769533"/>
              <a:gd name="connsiteY3" fmla="*/ 793750 h 3295610"/>
              <a:gd name="connsiteX4" fmla="*/ 0 w 769533"/>
              <a:gd name="connsiteY4" fmla="*/ 403921 h 3295610"/>
              <a:gd name="connsiteX0" fmla="*/ 0 w 769533"/>
              <a:gd name="connsiteY0" fmla="*/ 403921 h 3295610"/>
              <a:gd name="connsiteX1" fmla="*/ 765735 w 769533"/>
              <a:gd name="connsiteY1" fmla="*/ 0 h 3295610"/>
              <a:gd name="connsiteX2" fmla="*/ 769160 w 769533"/>
              <a:gd name="connsiteY2" fmla="*/ 3295610 h 3295610"/>
              <a:gd name="connsiteX3" fmla="*/ 0 w 769533"/>
              <a:gd name="connsiteY3" fmla="*/ 793750 h 3295610"/>
              <a:gd name="connsiteX4" fmla="*/ 0 w 769533"/>
              <a:gd name="connsiteY4" fmla="*/ 403921 h 3295610"/>
              <a:gd name="connsiteX0" fmla="*/ 0 w 769533"/>
              <a:gd name="connsiteY0" fmla="*/ 403921 h 3295610"/>
              <a:gd name="connsiteX1" fmla="*/ 765735 w 769533"/>
              <a:gd name="connsiteY1" fmla="*/ 0 h 3295610"/>
              <a:gd name="connsiteX2" fmla="*/ 769160 w 769533"/>
              <a:gd name="connsiteY2" fmla="*/ 3295610 h 3295610"/>
              <a:gd name="connsiteX3" fmla="*/ 6132 w 769533"/>
              <a:gd name="connsiteY3" fmla="*/ 1170651 h 3295610"/>
              <a:gd name="connsiteX4" fmla="*/ 0 w 769533"/>
              <a:gd name="connsiteY4" fmla="*/ 403921 h 3295610"/>
              <a:gd name="connsiteX0" fmla="*/ 0 w 794063"/>
              <a:gd name="connsiteY0" fmla="*/ 786901 h 3295610"/>
              <a:gd name="connsiteX1" fmla="*/ 790265 w 794063"/>
              <a:gd name="connsiteY1" fmla="*/ 0 h 3295610"/>
              <a:gd name="connsiteX2" fmla="*/ 793690 w 794063"/>
              <a:gd name="connsiteY2" fmla="*/ 3295610 h 3295610"/>
              <a:gd name="connsiteX3" fmla="*/ 30662 w 794063"/>
              <a:gd name="connsiteY3" fmla="*/ 1170651 h 3295610"/>
              <a:gd name="connsiteX4" fmla="*/ 0 w 794063"/>
              <a:gd name="connsiteY4" fmla="*/ 786901 h 3295610"/>
              <a:gd name="connsiteX0" fmla="*/ 0 w 775665"/>
              <a:gd name="connsiteY0" fmla="*/ 786901 h 3295610"/>
              <a:gd name="connsiteX1" fmla="*/ 771867 w 775665"/>
              <a:gd name="connsiteY1" fmla="*/ 0 h 3295610"/>
              <a:gd name="connsiteX2" fmla="*/ 775292 w 775665"/>
              <a:gd name="connsiteY2" fmla="*/ 3295610 h 3295610"/>
              <a:gd name="connsiteX3" fmla="*/ 12264 w 775665"/>
              <a:gd name="connsiteY3" fmla="*/ 1170651 h 3295610"/>
              <a:gd name="connsiteX4" fmla="*/ 0 w 775665"/>
              <a:gd name="connsiteY4" fmla="*/ 786901 h 3295610"/>
              <a:gd name="connsiteX0" fmla="*/ 12266 w 787931"/>
              <a:gd name="connsiteY0" fmla="*/ 786901 h 3295610"/>
              <a:gd name="connsiteX1" fmla="*/ 784133 w 787931"/>
              <a:gd name="connsiteY1" fmla="*/ 0 h 3295610"/>
              <a:gd name="connsiteX2" fmla="*/ 787558 w 787931"/>
              <a:gd name="connsiteY2" fmla="*/ 3295610 h 3295610"/>
              <a:gd name="connsiteX3" fmla="*/ 0 w 787931"/>
              <a:gd name="connsiteY3" fmla="*/ 1164572 h 3295610"/>
              <a:gd name="connsiteX4" fmla="*/ 12266 w 787931"/>
              <a:gd name="connsiteY4" fmla="*/ 786901 h 3295610"/>
              <a:gd name="connsiteX0" fmla="*/ 1 w 787931"/>
              <a:gd name="connsiteY0" fmla="*/ 780822 h 3295610"/>
              <a:gd name="connsiteX1" fmla="*/ 784133 w 787931"/>
              <a:gd name="connsiteY1" fmla="*/ 0 h 3295610"/>
              <a:gd name="connsiteX2" fmla="*/ 787558 w 787931"/>
              <a:gd name="connsiteY2" fmla="*/ 3295610 h 3295610"/>
              <a:gd name="connsiteX3" fmla="*/ 0 w 787931"/>
              <a:gd name="connsiteY3" fmla="*/ 1164572 h 3295610"/>
              <a:gd name="connsiteX4" fmla="*/ 1 w 787931"/>
              <a:gd name="connsiteY4" fmla="*/ 780822 h 3295610"/>
              <a:gd name="connsiteX0" fmla="*/ 0 w 787930"/>
              <a:gd name="connsiteY0" fmla="*/ 780822 h 3295610"/>
              <a:gd name="connsiteX1" fmla="*/ 784132 w 787930"/>
              <a:gd name="connsiteY1" fmla="*/ 0 h 3295610"/>
              <a:gd name="connsiteX2" fmla="*/ 787557 w 787930"/>
              <a:gd name="connsiteY2" fmla="*/ 3295610 h 3295610"/>
              <a:gd name="connsiteX3" fmla="*/ 30662 w 787930"/>
              <a:gd name="connsiteY3" fmla="*/ 1164572 h 3295610"/>
              <a:gd name="connsiteX4" fmla="*/ 0 w 787930"/>
              <a:gd name="connsiteY4" fmla="*/ 780822 h 3295610"/>
              <a:gd name="connsiteX0" fmla="*/ 0 w 787930"/>
              <a:gd name="connsiteY0" fmla="*/ 780822 h 3295610"/>
              <a:gd name="connsiteX1" fmla="*/ 784132 w 787930"/>
              <a:gd name="connsiteY1" fmla="*/ 0 h 3295610"/>
              <a:gd name="connsiteX2" fmla="*/ 787557 w 787930"/>
              <a:gd name="connsiteY2" fmla="*/ 3295610 h 3295610"/>
              <a:gd name="connsiteX3" fmla="*/ 12264 w 787930"/>
              <a:gd name="connsiteY3" fmla="*/ 1164572 h 3295610"/>
              <a:gd name="connsiteX4" fmla="*/ 0 w 787930"/>
              <a:gd name="connsiteY4" fmla="*/ 780822 h 3295610"/>
              <a:gd name="connsiteX0" fmla="*/ 0 w 781798"/>
              <a:gd name="connsiteY0" fmla="*/ 780822 h 3295610"/>
              <a:gd name="connsiteX1" fmla="*/ 778000 w 781798"/>
              <a:gd name="connsiteY1" fmla="*/ 0 h 3295610"/>
              <a:gd name="connsiteX2" fmla="*/ 781425 w 781798"/>
              <a:gd name="connsiteY2" fmla="*/ 3295610 h 3295610"/>
              <a:gd name="connsiteX3" fmla="*/ 6132 w 781798"/>
              <a:gd name="connsiteY3" fmla="*/ 1164572 h 3295610"/>
              <a:gd name="connsiteX4" fmla="*/ 0 w 781798"/>
              <a:gd name="connsiteY4" fmla="*/ 780822 h 3295610"/>
              <a:gd name="connsiteX0" fmla="*/ 0 w 782888"/>
              <a:gd name="connsiteY0" fmla="*/ 788089 h 3302877"/>
              <a:gd name="connsiteX1" fmla="*/ 782888 w 782888"/>
              <a:gd name="connsiteY1" fmla="*/ 0 h 3302877"/>
              <a:gd name="connsiteX2" fmla="*/ 781425 w 782888"/>
              <a:gd name="connsiteY2" fmla="*/ 3302877 h 3302877"/>
              <a:gd name="connsiteX3" fmla="*/ 6132 w 782888"/>
              <a:gd name="connsiteY3" fmla="*/ 1171839 h 3302877"/>
              <a:gd name="connsiteX4" fmla="*/ 0 w 782888"/>
              <a:gd name="connsiteY4" fmla="*/ 788089 h 3302877"/>
              <a:gd name="connsiteX0" fmla="*/ 0 w 781941"/>
              <a:gd name="connsiteY0" fmla="*/ 775978 h 3290766"/>
              <a:gd name="connsiteX1" fmla="*/ 780445 w 781941"/>
              <a:gd name="connsiteY1" fmla="*/ 0 h 3290766"/>
              <a:gd name="connsiteX2" fmla="*/ 781425 w 781941"/>
              <a:gd name="connsiteY2" fmla="*/ 3290766 h 3290766"/>
              <a:gd name="connsiteX3" fmla="*/ 6132 w 781941"/>
              <a:gd name="connsiteY3" fmla="*/ 1159728 h 3290766"/>
              <a:gd name="connsiteX4" fmla="*/ 0 w 781941"/>
              <a:gd name="connsiteY4" fmla="*/ 775978 h 3290766"/>
              <a:gd name="connsiteX0" fmla="*/ 0 w 782888"/>
              <a:gd name="connsiteY0" fmla="*/ 785666 h 3300454"/>
              <a:gd name="connsiteX1" fmla="*/ 782888 w 782888"/>
              <a:gd name="connsiteY1" fmla="*/ 0 h 3300454"/>
              <a:gd name="connsiteX2" fmla="*/ 781425 w 782888"/>
              <a:gd name="connsiteY2" fmla="*/ 3300454 h 3300454"/>
              <a:gd name="connsiteX3" fmla="*/ 6132 w 782888"/>
              <a:gd name="connsiteY3" fmla="*/ 1169416 h 3300454"/>
              <a:gd name="connsiteX4" fmla="*/ 0 w 782888"/>
              <a:gd name="connsiteY4" fmla="*/ 785666 h 3300454"/>
              <a:gd name="connsiteX0" fmla="*/ 0 w 781941"/>
              <a:gd name="connsiteY0" fmla="*/ 780822 h 3295610"/>
              <a:gd name="connsiteX1" fmla="*/ 780445 w 781941"/>
              <a:gd name="connsiteY1" fmla="*/ 0 h 3295610"/>
              <a:gd name="connsiteX2" fmla="*/ 781425 w 781941"/>
              <a:gd name="connsiteY2" fmla="*/ 3295610 h 3295610"/>
              <a:gd name="connsiteX3" fmla="*/ 6132 w 781941"/>
              <a:gd name="connsiteY3" fmla="*/ 1164572 h 3295610"/>
              <a:gd name="connsiteX4" fmla="*/ 0 w 781941"/>
              <a:gd name="connsiteY4" fmla="*/ 780822 h 3295610"/>
              <a:gd name="connsiteX0" fmla="*/ 0 w 781941"/>
              <a:gd name="connsiteY0" fmla="*/ 780822 h 3295610"/>
              <a:gd name="connsiteX1" fmla="*/ 780445 w 781941"/>
              <a:gd name="connsiteY1" fmla="*/ 0 h 3295610"/>
              <a:gd name="connsiteX2" fmla="*/ 781425 w 781941"/>
              <a:gd name="connsiteY2" fmla="*/ 3295610 h 3295610"/>
              <a:gd name="connsiteX3" fmla="*/ 25679 w 781941"/>
              <a:gd name="connsiteY3" fmla="*/ 1571488 h 3295610"/>
              <a:gd name="connsiteX4" fmla="*/ 0 w 781941"/>
              <a:gd name="connsiteY4" fmla="*/ 780822 h 3295610"/>
              <a:gd name="connsiteX0" fmla="*/ 0 w 781941"/>
              <a:gd name="connsiteY0" fmla="*/ 1158672 h 3295610"/>
              <a:gd name="connsiteX1" fmla="*/ 780445 w 781941"/>
              <a:gd name="connsiteY1" fmla="*/ 0 h 3295610"/>
              <a:gd name="connsiteX2" fmla="*/ 781425 w 781941"/>
              <a:gd name="connsiteY2" fmla="*/ 3295610 h 3295610"/>
              <a:gd name="connsiteX3" fmla="*/ 25679 w 781941"/>
              <a:gd name="connsiteY3" fmla="*/ 1571488 h 3295610"/>
              <a:gd name="connsiteX4" fmla="*/ 0 w 781941"/>
              <a:gd name="connsiteY4" fmla="*/ 1158672 h 3295610"/>
              <a:gd name="connsiteX0" fmla="*/ 3642 w 785583"/>
              <a:gd name="connsiteY0" fmla="*/ 1158672 h 3295610"/>
              <a:gd name="connsiteX1" fmla="*/ 784087 w 785583"/>
              <a:gd name="connsiteY1" fmla="*/ 0 h 3295610"/>
              <a:gd name="connsiteX2" fmla="*/ 785067 w 785583"/>
              <a:gd name="connsiteY2" fmla="*/ 3295610 h 3295610"/>
              <a:gd name="connsiteX3" fmla="*/ 0 w 785583"/>
              <a:gd name="connsiteY3" fmla="*/ 1959028 h 3295610"/>
              <a:gd name="connsiteX4" fmla="*/ 3642 w 785583"/>
              <a:gd name="connsiteY4" fmla="*/ 1158672 h 3295610"/>
              <a:gd name="connsiteX0" fmla="*/ 0 w 791715"/>
              <a:gd name="connsiteY0" fmla="*/ 1565589 h 3295610"/>
              <a:gd name="connsiteX1" fmla="*/ 790219 w 791715"/>
              <a:gd name="connsiteY1" fmla="*/ 0 h 3295610"/>
              <a:gd name="connsiteX2" fmla="*/ 791199 w 791715"/>
              <a:gd name="connsiteY2" fmla="*/ 3295610 h 3295610"/>
              <a:gd name="connsiteX3" fmla="*/ 6132 w 791715"/>
              <a:gd name="connsiteY3" fmla="*/ 1959028 h 3295610"/>
              <a:gd name="connsiteX4" fmla="*/ 0 w 791715"/>
              <a:gd name="connsiteY4" fmla="*/ 1565589 h 3295610"/>
              <a:gd name="connsiteX0" fmla="*/ 0 w 791715"/>
              <a:gd name="connsiteY0" fmla="*/ 1565589 h 3295610"/>
              <a:gd name="connsiteX1" fmla="*/ 790219 w 791715"/>
              <a:gd name="connsiteY1" fmla="*/ 0 h 3295610"/>
              <a:gd name="connsiteX2" fmla="*/ 791199 w 791715"/>
              <a:gd name="connsiteY2" fmla="*/ 3295610 h 3295610"/>
              <a:gd name="connsiteX3" fmla="*/ 6132 w 791715"/>
              <a:gd name="connsiteY3" fmla="*/ 2327190 h 3295610"/>
              <a:gd name="connsiteX4" fmla="*/ 0 w 791715"/>
              <a:gd name="connsiteY4" fmla="*/ 1565589 h 3295610"/>
              <a:gd name="connsiteX0" fmla="*/ 0 w 811262"/>
              <a:gd name="connsiteY0" fmla="*/ 1953128 h 3295610"/>
              <a:gd name="connsiteX1" fmla="*/ 809766 w 811262"/>
              <a:gd name="connsiteY1" fmla="*/ 0 h 3295610"/>
              <a:gd name="connsiteX2" fmla="*/ 810746 w 811262"/>
              <a:gd name="connsiteY2" fmla="*/ 3295610 h 3295610"/>
              <a:gd name="connsiteX3" fmla="*/ 25679 w 811262"/>
              <a:gd name="connsiteY3" fmla="*/ 2327190 h 3295610"/>
              <a:gd name="connsiteX4" fmla="*/ 0 w 811262"/>
              <a:gd name="connsiteY4" fmla="*/ 1953128 h 3295610"/>
              <a:gd name="connsiteX0" fmla="*/ 0 w 801488"/>
              <a:gd name="connsiteY0" fmla="*/ 1943440 h 3295610"/>
              <a:gd name="connsiteX1" fmla="*/ 799992 w 801488"/>
              <a:gd name="connsiteY1" fmla="*/ 0 h 3295610"/>
              <a:gd name="connsiteX2" fmla="*/ 800972 w 801488"/>
              <a:gd name="connsiteY2" fmla="*/ 3295610 h 3295610"/>
              <a:gd name="connsiteX3" fmla="*/ 15905 w 801488"/>
              <a:gd name="connsiteY3" fmla="*/ 2327190 h 3295610"/>
              <a:gd name="connsiteX4" fmla="*/ 0 w 801488"/>
              <a:gd name="connsiteY4" fmla="*/ 1943440 h 3295610"/>
              <a:gd name="connsiteX0" fmla="*/ 13416 w 785583"/>
              <a:gd name="connsiteY0" fmla="*/ 1933752 h 3295610"/>
              <a:gd name="connsiteX1" fmla="*/ 784087 w 785583"/>
              <a:gd name="connsiteY1" fmla="*/ 0 h 3295610"/>
              <a:gd name="connsiteX2" fmla="*/ 785067 w 785583"/>
              <a:gd name="connsiteY2" fmla="*/ 3295610 h 3295610"/>
              <a:gd name="connsiteX3" fmla="*/ 0 w 785583"/>
              <a:gd name="connsiteY3" fmla="*/ 2327190 h 3295610"/>
              <a:gd name="connsiteX4" fmla="*/ 13416 w 785583"/>
              <a:gd name="connsiteY4" fmla="*/ 1933752 h 3295610"/>
              <a:gd name="connsiteX0" fmla="*/ 0 w 772167"/>
              <a:gd name="connsiteY0" fmla="*/ 1933752 h 3295610"/>
              <a:gd name="connsiteX1" fmla="*/ 770671 w 772167"/>
              <a:gd name="connsiteY1" fmla="*/ 0 h 3295610"/>
              <a:gd name="connsiteX2" fmla="*/ 771651 w 772167"/>
              <a:gd name="connsiteY2" fmla="*/ 3295610 h 3295610"/>
              <a:gd name="connsiteX3" fmla="*/ 6131 w 772167"/>
              <a:gd name="connsiteY3" fmla="*/ 2327190 h 3295610"/>
              <a:gd name="connsiteX4" fmla="*/ 0 w 772167"/>
              <a:gd name="connsiteY4" fmla="*/ 1933752 h 3295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167" h="3295610">
                <a:moveTo>
                  <a:pt x="0" y="1933752"/>
                </a:moveTo>
                <a:lnTo>
                  <a:pt x="770671" y="0"/>
                </a:lnTo>
                <a:cubicBezTo>
                  <a:pt x="768554" y="1094317"/>
                  <a:pt x="773768" y="2201293"/>
                  <a:pt x="771651" y="3295610"/>
                </a:cubicBezTo>
                <a:lnTo>
                  <a:pt x="6131" y="2327190"/>
                </a:lnTo>
                <a:cubicBezTo>
                  <a:pt x="6131" y="2199273"/>
                  <a:pt x="0" y="2061669"/>
                  <a:pt x="0" y="1933752"/>
                </a:cubicBezTo>
                <a:close/>
              </a:path>
            </a:pathLst>
          </a:custGeom>
          <a:gradFill flip="none" rotWithShape="1">
            <a:gsLst>
              <a:gs pos="14000">
                <a:srgbClr val="F6932B"/>
              </a:gs>
              <a:gs pos="100000">
                <a:srgbClr val="26005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Tree>
    <p:extLst>
      <p:ext uri="{BB962C8B-B14F-4D97-AF65-F5344CB8AC3E}">
        <p14:creationId xmlns:p14="http://schemas.microsoft.com/office/powerpoint/2010/main" val="21972044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9"/>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5IxbG3RKkbfvXtHgmOTVy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yS8u2OUKYhyXFLsm6_MgdQ"/>
</p:tagLst>
</file>

<file path=ppt/theme/theme1.xml><?xml version="1.0" encoding="utf-8"?>
<a:theme xmlns:a="http://schemas.openxmlformats.org/drawingml/2006/main" name="1_Oil &amp; Gas UK 16:9 Template">
  <a:themeElements>
    <a:clrScheme name="Oil&amp;GasUK">
      <a:dk1>
        <a:sysClr val="windowText" lastClr="000000"/>
      </a:dk1>
      <a:lt1>
        <a:sysClr val="window" lastClr="FFFFFF"/>
      </a:lt1>
      <a:dk2>
        <a:srgbClr val="EFEFEF"/>
      </a:dk2>
      <a:lt2>
        <a:srgbClr val="330072"/>
      </a:lt2>
      <a:accent1>
        <a:srgbClr val="8A8D8F"/>
      </a:accent1>
      <a:accent2>
        <a:srgbClr val="E8E8E9"/>
      </a:accent2>
      <a:accent3>
        <a:srgbClr val="5E5E5E"/>
      </a:accent3>
      <a:accent4>
        <a:srgbClr val="C4C4C7"/>
      </a:accent4>
      <a:accent5>
        <a:srgbClr val="797979"/>
      </a:accent5>
      <a:accent6>
        <a:srgbClr val="F4F4F4"/>
      </a:accent6>
      <a:hlink>
        <a:srgbClr val="00AEEF"/>
      </a:hlink>
      <a:folHlink>
        <a:srgbClr val="ED1C24"/>
      </a:folHlink>
    </a:clrScheme>
    <a:fontScheme name="Oil&amp;GasUK">
      <a:majorFont>
        <a:latin typeface="Calibri"/>
        <a:ea typeface=""/>
        <a:cs typeface=""/>
      </a:majorFont>
      <a:minorFont>
        <a:latin typeface="Calibri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54000" tIns="54000" rIns="54000" bIns="54000" rtlCol="0" anchor="ctr" anchorCtr="1"/>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defRPr dirty="0" err="1" smtClean="0"/>
        </a:defPPr>
      </a:lstStyle>
    </a:txDef>
  </a:objectDefaults>
  <a:extraClrSchemeLst/>
  <a:extLst>
    <a:ext uri="{05A4C25C-085E-4340-85A3-A5531E510DB2}">
      <thm15:themeFamily xmlns:thm15="http://schemas.microsoft.com/office/thememl/2012/main" name="OGUK Powerpoint Template Widescreen.potx  -  Read-Only" id="{2D511F6D-5C58-49E2-BEEC-F10354812C47}" vid="{3F9FFEA4-F37B-4F82-9BC6-6F2B9BCF54F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404E28D34E104EA62482522A424595" ma:contentTypeVersion="15" ma:contentTypeDescription="Create a new document." ma:contentTypeScope="" ma:versionID="ef22b7b3d2e1d9ad401cf94df98ee7d1">
  <xsd:schema xmlns:xsd="http://www.w3.org/2001/XMLSchema" xmlns:xs="http://www.w3.org/2001/XMLSchema" xmlns:p="http://schemas.microsoft.com/office/2006/metadata/properties" xmlns:ns2="0c52673f-233b-4ebe-a569-e4b6c38879ca" xmlns:ns3="7dc4f257-8602-472a-8d6c-54f6a6f9c32b" targetNamespace="http://schemas.microsoft.com/office/2006/metadata/properties" ma:root="true" ma:fieldsID="df43311e947302551b950b3f1259cdb7" ns2:_="" ns3:_="">
    <xsd:import namespace="0c52673f-233b-4ebe-a569-e4b6c38879ca"/>
    <xsd:import namespace="7dc4f257-8602-472a-8d6c-54f6a6f9c32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52673f-233b-4ebe-a569-e4b6c38879c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1b8edbcf-0f63-41fe-83eb-dab7828298af"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dc4f257-8602-472a-8d6c-54f6a6f9c32b"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a488bfba-97be-41a4-bd1d-ff99273f0f66}" ma:internalName="TaxCatchAll" ma:showField="CatchAllData" ma:web="7dc4f257-8602-472a-8d6c-54f6a6f9c32b">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c52673f-233b-4ebe-a569-e4b6c38879ca">
      <Terms xmlns="http://schemas.microsoft.com/office/infopath/2007/PartnerControls"/>
    </lcf76f155ced4ddcb4097134ff3c332f>
    <TaxCatchAll xmlns="7dc4f257-8602-472a-8d6c-54f6a6f9c32b" xsi:nil="true"/>
  </documentManagement>
</p:properties>
</file>

<file path=customXml/itemProps1.xml><?xml version="1.0" encoding="utf-8"?>
<ds:datastoreItem xmlns:ds="http://schemas.openxmlformats.org/officeDocument/2006/customXml" ds:itemID="{F6FF316F-FF84-40EB-BD72-B0F7D5DE396F}"/>
</file>

<file path=customXml/itemProps2.xml><?xml version="1.0" encoding="utf-8"?>
<ds:datastoreItem xmlns:ds="http://schemas.openxmlformats.org/officeDocument/2006/customXml" ds:itemID="{F7A7B410-50B9-4799-8993-6A9493EA0A00}">
  <ds:schemaRefs>
    <ds:schemaRef ds:uri="http://schemas.microsoft.com/sharepoint/v3/contenttype/forms"/>
  </ds:schemaRefs>
</ds:datastoreItem>
</file>

<file path=customXml/itemProps3.xml><?xml version="1.0" encoding="utf-8"?>
<ds:datastoreItem xmlns:ds="http://schemas.openxmlformats.org/officeDocument/2006/customXml" ds:itemID="{A3E01086-7F6B-4D99-A7B9-4926B21D011D}">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0f9633e2-4380-423b-82c7-b2a07b066d69"/>
    <ds:schemaRef ds:uri="http://purl.org/dc/terms/"/>
    <ds:schemaRef ds:uri="3fd20d39-a0cb-4ecf-b46b-259df2d7bc31"/>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Widescreen</Template>
  <TotalTime>6225</TotalTime>
  <Words>1909</Words>
  <Application>Microsoft Office PowerPoint</Application>
  <PresentationFormat>On-screen Show (16:9)</PresentationFormat>
  <Paragraphs>299</Paragraphs>
  <Slides>26</Slides>
  <Notes>15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3" baseType="lpstr">
      <vt:lpstr>Arial</vt:lpstr>
      <vt:lpstr>Calibri</vt:lpstr>
      <vt:lpstr>Calibri Light</vt:lpstr>
      <vt:lpstr>Times New Roman</vt:lpstr>
      <vt:lpstr>Wingdings</vt:lpstr>
      <vt:lpstr>1_Oil &amp; Gas UK 16:9 Template</vt:lpstr>
      <vt:lpstr>think-cell Slide</vt:lpstr>
      <vt:lpstr>Assurance – Workplace Monitoring Guide</vt:lpstr>
      <vt:lpstr>Contents</vt:lpstr>
      <vt:lpstr>Assurance – Setting the scene</vt:lpstr>
      <vt:lpstr>Defining Assurance </vt:lpstr>
      <vt:lpstr>What is Workplace Monitoring?</vt:lpstr>
      <vt:lpstr>Weak Signals</vt:lpstr>
      <vt:lpstr>Assurance Activities</vt:lpstr>
      <vt:lpstr>Assurance activities: Audits</vt:lpstr>
      <vt:lpstr>Assurance activities: Monitoring</vt:lpstr>
      <vt:lpstr>Assurance framework</vt:lpstr>
      <vt:lpstr>Workplace Monitoring</vt:lpstr>
      <vt:lpstr>Workplace monitoring</vt:lpstr>
      <vt:lpstr>Workplace monitoring</vt:lpstr>
      <vt:lpstr>Workplace monitoring</vt:lpstr>
      <vt:lpstr>Planning</vt:lpstr>
      <vt:lpstr>Planning </vt:lpstr>
      <vt:lpstr>Preparation</vt:lpstr>
      <vt:lpstr>Delivery</vt:lpstr>
      <vt:lpstr>Workplace monitoring: closing</vt:lpstr>
      <vt:lpstr>Acting on findings</vt:lpstr>
      <vt:lpstr>Improving through findings</vt:lpstr>
      <vt:lpstr>Engagement</vt:lpstr>
      <vt:lpstr>Summary</vt:lpstr>
      <vt:lpstr>What to check: improving</vt:lpstr>
      <vt:lpstr>https://oguk.org.uk/product/assurance-toolkit/</vt:lpstr>
      <vt:lpstr>PowerPoint Presentation</vt:lpstr>
    </vt:vector>
  </TitlesOfParts>
  <Company>CTS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Trevor Stapleton</dc:creator>
  <cp:lastModifiedBy>Tricia Schooling</cp:lastModifiedBy>
  <cp:revision>468</cp:revision>
  <cp:lastPrinted>2020-02-27T18:03:58Z</cp:lastPrinted>
  <dcterms:created xsi:type="dcterms:W3CDTF">2019-10-21T13:43:52Z</dcterms:created>
  <dcterms:modified xsi:type="dcterms:W3CDTF">2021-04-23T13:26:02Z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1.00</vt:lpwstr>
  </property>
  <property fmtid="{D5CDD505-2E9C-101B-9397-08002B2CF9AE}" pid="3" name="Date">
    <vt:lpwstr>25 April 2016</vt:lpwstr>
  </property>
  <property fmtid="{D5CDD505-2E9C-101B-9397-08002B2CF9AE}" pid="4" name="ArticulateGUID">
    <vt:lpwstr>4D0B251B-DD04-429B-B81D-3FF4AE1ADF56</vt:lpwstr>
  </property>
  <property fmtid="{D5CDD505-2E9C-101B-9397-08002B2CF9AE}" pid="5" name="ArticulatePath">
    <vt:lpwstr>Draft MER Steering Group pack 171219mt</vt:lpwstr>
  </property>
  <property fmtid="{D5CDD505-2E9C-101B-9397-08002B2CF9AE}" pid="6" name="ContentTypeId">
    <vt:lpwstr>0x01010087404E28D34E104EA62482522A424595</vt:lpwstr>
  </property>
  <property fmtid="{D5CDD505-2E9C-101B-9397-08002B2CF9AE}" pid="7" name="MSIP_Label_788c8a80-3a15-4016-b4c2-fc12516bfa38_Enabled">
    <vt:lpwstr>true</vt:lpwstr>
  </property>
  <property fmtid="{D5CDD505-2E9C-101B-9397-08002B2CF9AE}" pid="8" name="MSIP_Label_788c8a80-3a15-4016-b4c2-fc12516bfa38_SetDate">
    <vt:lpwstr>2020-09-02T09:51:10Z</vt:lpwstr>
  </property>
  <property fmtid="{D5CDD505-2E9C-101B-9397-08002B2CF9AE}" pid="9" name="MSIP_Label_788c8a80-3a15-4016-b4c2-fc12516bfa38_Method">
    <vt:lpwstr>Privileged</vt:lpwstr>
  </property>
  <property fmtid="{D5CDD505-2E9C-101B-9397-08002B2CF9AE}" pid="10" name="MSIP_Label_788c8a80-3a15-4016-b4c2-fc12516bfa38_Name">
    <vt:lpwstr>788c8a80-3a15-4016-b4c2-fc12516bfa38</vt:lpwstr>
  </property>
  <property fmtid="{D5CDD505-2E9C-101B-9397-08002B2CF9AE}" pid="11" name="MSIP_Label_788c8a80-3a15-4016-b4c2-fc12516bfa38_SiteId">
    <vt:lpwstr>ea80952e-a476-42d4-aaf4-5457852b0f7e</vt:lpwstr>
  </property>
  <property fmtid="{D5CDD505-2E9C-101B-9397-08002B2CF9AE}" pid="12" name="MSIP_Label_788c8a80-3a15-4016-b4c2-fc12516bfa38_ActionId">
    <vt:lpwstr>a87b88b6-7279-4210-a8f0-e5c9f399e072</vt:lpwstr>
  </property>
  <property fmtid="{D5CDD505-2E9C-101B-9397-08002B2CF9AE}" pid="13" name="MSIP_Label_788c8a80-3a15-4016-b4c2-fc12516bfa38_ContentBits">
    <vt:lpwstr>0</vt:lpwstr>
  </property>
  <property fmtid="{D5CDD505-2E9C-101B-9397-08002B2CF9AE}" pid="14" name="MediaServiceImageTags">
    <vt:lpwstr/>
  </property>
  <property fmtid="{D5CDD505-2E9C-101B-9397-08002B2CF9AE}" pid="15" name="Order">
    <vt:r8>2912100</vt:r8>
  </property>
  <property fmtid="{D5CDD505-2E9C-101B-9397-08002B2CF9AE}" pid="16" name="xd_Signature">
    <vt:bool>false</vt:bool>
  </property>
  <property fmtid="{D5CDD505-2E9C-101B-9397-08002B2CF9AE}" pid="17" name="xd_ProgID">
    <vt:lpwstr/>
  </property>
  <property fmtid="{D5CDD505-2E9C-101B-9397-08002B2CF9AE}" pid="18" name="TriggerFlowInfo">
    <vt:lpwstr/>
  </property>
  <property fmtid="{D5CDD505-2E9C-101B-9397-08002B2CF9AE}" pid="19" name="_SourceUrl">
    <vt:lpwstr/>
  </property>
  <property fmtid="{D5CDD505-2E9C-101B-9397-08002B2CF9AE}" pid="20" name="_SharedFileIndex">
    <vt:lpwstr/>
  </property>
  <property fmtid="{D5CDD505-2E9C-101B-9397-08002B2CF9AE}" pid="21" name="ComplianceAssetId">
    <vt:lpwstr/>
  </property>
  <property fmtid="{D5CDD505-2E9C-101B-9397-08002B2CF9AE}" pid="22" name="TemplateUrl">
    <vt:lpwstr/>
  </property>
  <property fmtid="{D5CDD505-2E9C-101B-9397-08002B2CF9AE}" pid="23" name="_ExtendedDescription">
    <vt:lpwstr/>
  </property>
</Properties>
</file>