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5" r:id="rId4"/>
  </p:sldMasterIdLst>
  <p:notesMasterIdLst>
    <p:notesMasterId r:id="rId59"/>
  </p:notesMasterIdLst>
  <p:handoutMasterIdLst>
    <p:handoutMasterId r:id="rId60"/>
  </p:handoutMasterIdLst>
  <p:sldIdLst>
    <p:sldId id="2142531651" r:id="rId5"/>
    <p:sldId id="2142531707" r:id="rId6"/>
    <p:sldId id="2142531653" r:id="rId7"/>
    <p:sldId id="2142531665" r:id="rId8"/>
    <p:sldId id="2142531715" r:id="rId9"/>
    <p:sldId id="2142531716" r:id="rId10"/>
    <p:sldId id="2142531717" r:id="rId11"/>
    <p:sldId id="2142531656" r:id="rId12"/>
    <p:sldId id="2142531666" r:id="rId13"/>
    <p:sldId id="2142531706" r:id="rId14"/>
    <p:sldId id="2142531644" r:id="rId15"/>
    <p:sldId id="2142531590" r:id="rId16"/>
    <p:sldId id="2142531592" r:id="rId17"/>
    <p:sldId id="2142531589" r:id="rId18"/>
    <p:sldId id="2142531591" r:id="rId19"/>
    <p:sldId id="2142531697" r:id="rId20"/>
    <p:sldId id="2142531698" r:id="rId21"/>
    <p:sldId id="2142531675" r:id="rId22"/>
    <p:sldId id="2142531691" r:id="rId23"/>
    <p:sldId id="2142531640" r:id="rId24"/>
    <p:sldId id="2142531677" r:id="rId25"/>
    <p:sldId id="2142531678" r:id="rId26"/>
    <p:sldId id="2142531680" r:id="rId27"/>
    <p:sldId id="2142531699" r:id="rId28"/>
    <p:sldId id="2142531700" r:id="rId29"/>
    <p:sldId id="2142531701" r:id="rId30"/>
    <p:sldId id="2142531702" r:id="rId31"/>
    <p:sldId id="2142531703" r:id="rId32"/>
    <p:sldId id="2142531704" r:id="rId33"/>
    <p:sldId id="2142531648" r:id="rId34"/>
    <p:sldId id="2142531595" r:id="rId35"/>
    <p:sldId id="2142531692" r:id="rId36"/>
    <p:sldId id="2142531597" r:id="rId37"/>
    <p:sldId id="2142531681" r:id="rId38"/>
    <p:sldId id="2142531599" r:id="rId39"/>
    <p:sldId id="2142531682" r:id="rId40"/>
    <p:sldId id="2142531683" r:id="rId41"/>
    <p:sldId id="2142531684" r:id="rId42"/>
    <p:sldId id="2142531576" r:id="rId43"/>
    <p:sldId id="2142531686" r:id="rId44"/>
    <p:sldId id="2142531711" r:id="rId45"/>
    <p:sldId id="2142531712" r:id="rId46"/>
    <p:sldId id="2142531713" r:id="rId47"/>
    <p:sldId id="2142531639" r:id="rId48"/>
    <p:sldId id="2142531693" r:id="rId49"/>
    <p:sldId id="2142531694" r:id="rId50"/>
    <p:sldId id="2142531637" r:id="rId51"/>
    <p:sldId id="2142531714" r:id="rId52"/>
    <p:sldId id="2142531611" r:id="rId53"/>
    <p:sldId id="2142531636" r:id="rId54"/>
    <p:sldId id="2142531614" r:id="rId55"/>
    <p:sldId id="2142531574" r:id="rId56"/>
    <p:sldId id="2142531577" r:id="rId57"/>
    <p:sldId id="2142531622" r:id="rId58"/>
  </p:sldIdLst>
  <p:sldSz cx="9144000" cy="5143500" type="screen16x9"/>
  <p:notesSz cx="6797675" cy="9926638"/>
  <p:custDataLst>
    <p:tags r:id="rId6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158" userDrawn="1">
          <p15:clr>
            <a:srgbClr val="A4A3A4"/>
          </p15:clr>
        </p15:guide>
        <p15:guide id="2" pos="5443" userDrawn="1">
          <p15:clr>
            <a:srgbClr val="A4A3A4"/>
          </p15:clr>
        </p15:guide>
        <p15:guide id="3" orient="horz" pos="826" userDrawn="1">
          <p15:clr>
            <a:srgbClr val="A4A3A4"/>
          </p15:clr>
        </p15:guide>
        <p15:guide id="4" orient="horz" pos="3884" userDrawn="1">
          <p15:clr>
            <a:srgbClr val="A4A3A4"/>
          </p15:clr>
        </p15:guide>
        <p15:guide id="5" orient="horz" pos="187">
          <p15:clr>
            <a:srgbClr val="A4A3A4"/>
          </p15:clr>
        </p15:guide>
        <p15:guide id="6" orient="horz" pos="509" userDrawn="1">
          <p15:clr>
            <a:srgbClr val="A4A3A4"/>
          </p15:clr>
        </p15:guide>
        <p15:guide id="7" orient="horz" pos="2505" userDrawn="1">
          <p15:clr>
            <a:srgbClr val="A4A3A4"/>
          </p15:clr>
        </p15:guide>
        <p15:guide id="8" orient="horz" pos="2278" userDrawn="1">
          <p15:clr>
            <a:srgbClr val="A4A3A4"/>
          </p15:clr>
        </p15:guide>
        <p15:guide id="9" pos="2767" userDrawn="1">
          <p15:clr>
            <a:srgbClr val="A4A3A4"/>
          </p15:clr>
        </p15:guide>
        <p15:guide id="10" pos="3878" userDrawn="1">
          <p15:clr>
            <a:srgbClr val="A4A3A4"/>
          </p15:clr>
        </p15:guide>
        <p15:guide id="11" pos="1429" userDrawn="1">
          <p15:clr>
            <a:srgbClr val="A4A3A4"/>
          </p15:clr>
        </p15:guide>
        <p15:guide id="12" pos="1497" userDrawn="1">
          <p15:clr>
            <a:srgbClr val="A4A3A4"/>
          </p15:clr>
        </p15:guide>
        <p15:guide id="13" pos="4105" userDrawn="1">
          <p15:clr>
            <a:srgbClr val="A4A3A4"/>
          </p15:clr>
        </p15:guide>
        <p15:guide id="14" pos="4195" userDrawn="1">
          <p15:clr>
            <a:srgbClr val="A4A3A4"/>
          </p15:clr>
        </p15:guide>
        <p15:guide id="15" orient="horz" pos="290" userDrawn="1">
          <p15:clr>
            <a:srgbClr val="A4A3A4"/>
          </p15:clr>
        </p15:guide>
        <p15:guide id="16" orient="horz" pos="690">
          <p15:clr>
            <a:srgbClr val="A4A3A4"/>
          </p15:clr>
        </p15:guide>
        <p15:guide id="17" orient="horz" pos="2958">
          <p15:clr>
            <a:srgbClr val="A4A3A4"/>
          </p15:clr>
        </p15:guide>
        <p15:guide id="18" orient="horz" pos="146">
          <p15:clr>
            <a:srgbClr val="A4A3A4"/>
          </p15:clr>
        </p15:guide>
        <p15:guide id="19" orient="horz" pos="554">
          <p15:clr>
            <a:srgbClr val="A4A3A4"/>
          </p15:clr>
        </p15:guide>
        <p15:guide id="20" orient="horz" pos="2187" userDrawn="1">
          <p15:clr>
            <a:srgbClr val="A4A3A4"/>
          </p15:clr>
        </p15:guide>
        <p15:guide id="21" orient="horz" pos="1620" userDrawn="1">
          <p15:clr>
            <a:srgbClr val="A4A3A4"/>
          </p15:clr>
        </p15:guide>
        <p15:guide id="22" orient="horz" pos="3072">
          <p15:clr>
            <a:srgbClr val="A4A3A4"/>
          </p15:clr>
        </p15:guide>
        <p15:guide id="23" pos="5759">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l Webster" initials="WW" lastIdx="11" clrIdx="0">
    <p:extLst>
      <p:ext uri="{19B8F6BF-5375-455C-9EA6-DF929625EA0E}">
        <p15:presenceInfo xmlns:p15="http://schemas.microsoft.com/office/powerpoint/2012/main" userId="S::wwebster@oilandgasuk.co.uk::b1d02d08-5022-4da2-a840-7c80b9ee75a1" providerId="AD"/>
      </p:ext>
    </p:extLst>
  </p:cmAuthor>
  <p:cmAuthor id="2" name="Tricia Schooling" initials="TS" lastIdx="1" clrIdx="1">
    <p:extLst>
      <p:ext uri="{19B8F6BF-5375-455C-9EA6-DF929625EA0E}">
        <p15:presenceInfo xmlns:p15="http://schemas.microsoft.com/office/powerpoint/2012/main" userId="S::tschooling@oilandgasuk.co.uk::93c72e7d-3b3e-4b01-8d05-13da2db3ef39" providerId="AD"/>
      </p:ext>
    </p:extLst>
  </p:cmAuthor>
  <p:cmAuthor id="3" name="Graham, Gordon" initials="GG" lastIdx="1" clrIdx="2">
    <p:extLst>
      <p:ext uri="{19B8F6BF-5375-455C-9EA6-DF929625EA0E}">
        <p15:presenceInfo xmlns:p15="http://schemas.microsoft.com/office/powerpoint/2012/main" userId="S::Gordon.Graham@uk.bp.com::e0c909a7-dfb6-4987-970a-a06822fe70c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E6E3"/>
    <a:srgbClr val="99B7BD"/>
    <a:srgbClr val="EBF6F5"/>
    <a:srgbClr val="2156A7"/>
    <a:srgbClr val="008884"/>
    <a:srgbClr val="FFFFFF"/>
    <a:srgbClr val="009F98"/>
    <a:srgbClr val="50257F"/>
    <a:srgbClr val="F6932B"/>
    <a:srgbClr val="44B2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654" autoAdjust="0"/>
    <p:restoredTop sz="91004" autoAdjust="0"/>
  </p:normalViewPr>
  <p:slideViewPr>
    <p:cSldViewPr snapToGrid="0">
      <p:cViewPr varScale="1">
        <p:scale>
          <a:sx n="125" d="100"/>
          <a:sy n="125" d="100"/>
        </p:scale>
        <p:origin x="114" y="300"/>
      </p:cViewPr>
      <p:guideLst>
        <p:guide pos="158"/>
        <p:guide pos="5443"/>
        <p:guide orient="horz" pos="826"/>
        <p:guide orient="horz" pos="3884"/>
        <p:guide orient="horz" pos="187"/>
        <p:guide orient="horz" pos="509"/>
        <p:guide orient="horz" pos="2505"/>
        <p:guide orient="horz" pos="2278"/>
        <p:guide pos="2767"/>
        <p:guide pos="3878"/>
        <p:guide pos="1429"/>
        <p:guide pos="1497"/>
        <p:guide pos="4105"/>
        <p:guide pos="4195"/>
        <p:guide orient="horz" pos="290"/>
        <p:guide orient="horz" pos="690"/>
        <p:guide orient="horz" pos="2958"/>
        <p:guide orient="horz" pos="146"/>
        <p:guide orient="horz" pos="554"/>
        <p:guide orient="horz" pos="2187"/>
        <p:guide orient="horz" pos="1620"/>
        <p:guide orient="horz" pos="3072"/>
        <p:guide pos="5759"/>
      </p:guideLst>
    </p:cSldViewPr>
  </p:slideViewPr>
  <p:notesTextViewPr>
    <p:cViewPr>
      <p:scale>
        <a:sx n="3" d="2"/>
        <a:sy n="3" d="2"/>
      </p:scale>
      <p:origin x="0" y="0"/>
    </p:cViewPr>
  </p:notesTextViewPr>
  <p:notesViewPr>
    <p:cSldViewPr snapToGrid="0">
      <p:cViewPr>
        <p:scale>
          <a:sx n="1" d="2"/>
          <a:sy n="1" d="2"/>
        </p:scale>
        <p:origin x="0" y="0"/>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handoutMaster" Target="handoutMasters/handoutMaster1.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67"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icia Schooling" userId="93c72e7d-3b3e-4b01-8d05-13da2db3ef39" providerId="ADAL" clId="{CE5B6662-B948-40C0-9ED7-E80844332263}"/>
    <pc:docChg chg="modSld modMainMaster">
      <pc:chgData name="Tricia Schooling" userId="93c72e7d-3b3e-4b01-8d05-13da2db3ef39" providerId="ADAL" clId="{CE5B6662-B948-40C0-9ED7-E80844332263}" dt="2021-04-23T13:24:46.837" v="28" actId="20577"/>
      <pc:docMkLst>
        <pc:docMk/>
      </pc:docMkLst>
      <pc:sldChg chg="modSp mod">
        <pc:chgData name="Tricia Schooling" userId="93c72e7d-3b3e-4b01-8d05-13da2db3ef39" providerId="ADAL" clId="{CE5B6662-B948-40C0-9ED7-E80844332263}" dt="2021-04-23T13:24:24.563" v="4" actId="20577"/>
        <pc:sldMkLst>
          <pc:docMk/>
          <pc:sldMk cId="743911801" sldId="2142531577"/>
        </pc:sldMkLst>
        <pc:spChg chg="mod">
          <ac:chgData name="Tricia Schooling" userId="93c72e7d-3b3e-4b01-8d05-13da2db3ef39" providerId="ADAL" clId="{CE5B6662-B948-40C0-9ED7-E80844332263}" dt="2021-04-23T13:24:24.563" v="4" actId="20577"/>
          <ac:spMkLst>
            <pc:docMk/>
            <pc:sldMk cId="743911801" sldId="2142531577"/>
            <ac:spMk id="2" creationId="{7B7500FF-BAC8-461D-9A63-4ADD326BB0C2}"/>
          </ac:spMkLst>
        </pc:spChg>
      </pc:sldChg>
      <pc:sldMasterChg chg="modSldLayout">
        <pc:chgData name="Tricia Schooling" userId="93c72e7d-3b3e-4b01-8d05-13da2db3ef39" providerId="ADAL" clId="{CE5B6662-B948-40C0-9ED7-E80844332263}" dt="2021-04-23T13:24:46.837" v="28" actId="20577"/>
        <pc:sldMasterMkLst>
          <pc:docMk/>
          <pc:sldMasterMk cId="470176930" sldId="2147483825"/>
        </pc:sldMasterMkLst>
        <pc:sldLayoutChg chg="modSp mod">
          <pc:chgData name="Tricia Schooling" userId="93c72e7d-3b3e-4b01-8d05-13da2db3ef39" providerId="ADAL" clId="{CE5B6662-B948-40C0-9ED7-E80844332263}" dt="2021-04-23T13:24:46.837" v="28" actId="20577"/>
          <pc:sldLayoutMkLst>
            <pc:docMk/>
            <pc:sldMasterMk cId="470176930" sldId="2147483825"/>
            <pc:sldLayoutMk cId="1728800109" sldId="2147483838"/>
          </pc:sldLayoutMkLst>
          <pc:spChg chg="mod">
            <ac:chgData name="Tricia Schooling" userId="93c72e7d-3b3e-4b01-8d05-13da2db3ef39" providerId="ADAL" clId="{CE5B6662-B948-40C0-9ED7-E80844332263}" dt="2021-04-23T13:24:43.669" v="26" actId="20577"/>
            <ac:spMkLst>
              <pc:docMk/>
              <pc:sldMasterMk cId="470176930" sldId="2147483825"/>
              <pc:sldLayoutMk cId="1728800109" sldId="2147483838"/>
              <ac:spMk id="4" creationId="{00000000-0000-0000-0000-000000000000}"/>
            </ac:spMkLst>
          </pc:spChg>
          <pc:spChg chg="mod">
            <ac:chgData name="Tricia Schooling" userId="93c72e7d-3b3e-4b01-8d05-13da2db3ef39" providerId="ADAL" clId="{CE5B6662-B948-40C0-9ED7-E80844332263}" dt="2021-04-23T13:24:46.837" v="28" actId="20577"/>
            <ac:spMkLst>
              <pc:docMk/>
              <pc:sldMasterMk cId="470176930" sldId="2147483825"/>
              <pc:sldLayoutMk cId="1728800109" sldId="2147483838"/>
              <ac:spMk id="5" creationId="{00000000-0000-0000-0000-000000000000}"/>
            </ac:spMkLst>
          </pc:spChg>
        </pc:sldLayoutChg>
      </pc:sldMasterChg>
    </pc:docChg>
  </pc:docChgLst>
  <pc:docChgLst>
    <pc:chgData name="Tricia Schooling" userId="93c72e7d-3b3e-4b01-8d05-13da2db3ef39" providerId="ADAL" clId="{3746596A-EF7A-4363-A5C7-DD48353CC707}"/>
    <pc:docChg chg="custSel modSld">
      <pc:chgData name="Tricia Schooling" userId="93c72e7d-3b3e-4b01-8d05-13da2db3ef39" providerId="ADAL" clId="{3746596A-EF7A-4363-A5C7-DD48353CC707}" dt="2021-03-03T12:54:43.686" v="61" actId="1076"/>
      <pc:docMkLst>
        <pc:docMk/>
      </pc:docMkLst>
      <pc:sldChg chg="modAnim">
        <pc:chgData name="Tricia Schooling" userId="93c72e7d-3b3e-4b01-8d05-13da2db3ef39" providerId="ADAL" clId="{3746596A-EF7A-4363-A5C7-DD48353CC707}" dt="2021-03-03T12:51:50.218" v="10"/>
        <pc:sldMkLst>
          <pc:docMk/>
          <pc:sldMk cId="1739569591" sldId="2142531590"/>
        </pc:sldMkLst>
      </pc:sldChg>
      <pc:sldChg chg="modSp mod">
        <pc:chgData name="Tricia Schooling" userId="93c72e7d-3b3e-4b01-8d05-13da2db3ef39" providerId="ADAL" clId="{3746596A-EF7A-4363-A5C7-DD48353CC707}" dt="2021-03-03T12:52:37.706" v="25" actId="1076"/>
        <pc:sldMkLst>
          <pc:docMk/>
          <pc:sldMk cId="1210733621" sldId="2142531591"/>
        </pc:sldMkLst>
        <pc:spChg chg="mod">
          <ac:chgData name="Tricia Schooling" userId="93c72e7d-3b3e-4b01-8d05-13da2db3ef39" providerId="ADAL" clId="{3746596A-EF7A-4363-A5C7-DD48353CC707}" dt="2021-03-03T12:52:37.706" v="25" actId="1076"/>
          <ac:spMkLst>
            <pc:docMk/>
            <pc:sldMk cId="1210733621" sldId="2142531591"/>
            <ac:spMk id="13" creationId="{44EC8B59-5A4F-4D28-8C2A-0B276D6E2A89}"/>
          </ac:spMkLst>
        </pc:spChg>
      </pc:sldChg>
      <pc:sldChg chg="modAnim">
        <pc:chgData name="Tricia Schooling" userId="93c72e7d-3b3e-4b01-8d05-13da2db3ef39" providerId="ADAL" clId="{3746596A-EF7A-4363-A5C7-DD48353CC707}" dt="2021-03-03T12:52:19.640" v="22"/>
        <pc:sldMkLst>
          <pc:docMk/>
          <pc:sldMk cId="3892077139" sldId="2142531592"/>
        </pc:sldMkLst>
      </pc:sldChg>
      <pc:sldChg chg="modSp mod">
        <pc:chgData name="Tricia Schooling" userId="93c72e7d-3b3e-4b01-8d05-13da2db3ef39" providerId="ADAL" clId="{3746596A-EF7A-4363-A5C7-DD48353CC707}" dt="2021-03-03T12:50:51.784" v="0" actId="207"/>
        <pc:sldMkLst>
          <pc:docMk/>
          <pc:sldMk cId="4118122117" sldId="2142531665"/>
        </pc:sldMkLst>
        <pc:spChg chg="mod">
          <ac:chgData name="Tricia Schooling" userId="93c72e7d-3b3e-4b01-8d05-13da2db3ef39" providerId="ADAL" clId="{3746596A-EF7A-4363-A5C7-DD48353CC707}" dt="2021-03-03T12:50:51.784" v="0" actId="207"/>
          <ac:spMkLst>
            <pc:docMk/>
            <pc:sldMk cId="4118122117" sldId="2142531665"/>
            <ac:spMk id="30" creationId="{C08908B3-1125-46F9-B21F-60B24A2598BD}"/>
          </ac:spMkLst>
        </pc:spChg>
      </pc:sldChg>
      <pc:sldChg chg="modSp mod">
        <pc:chgData name="Tricia Schooling" userId="93c72e7d-3b3e-4b01-8d05-13da2db3ef39" providerId="ADAL" clId="{3746596A-EF7A-4363-A5C7-DD48353CC707}" dt="2021-03-03T12:51:08.485" v="2" actId="1076"/>
        <pc:sldMkLst>
          <pc:docMk/>
          <pc:sldMk cId="558415850" sldId="2142531666"/>
        </pc:sldMkLst>
        <pc:spChg chg="mod">
          <ac:chgData name="Tricia Schooling" userId="93c72e7d-3b3e-4b01-8d05-13da2db3ef39" providerId="ADAL" clId="{3746596A-EF7A-4363-A5C7-DD48353CC707}" dt="2021-03-03T12:51:08.485" v="2" actId="1076"/>
          <ac:spMkLst>
            <pc:docMk/>
            <pc:sldMk cId="558415850" sldId="2142531666"/>
            <ac:spMk id="7" creationId="{C3623EFD-11AA-4D53-9AAB-0960E8D256B2}"/>
          </ac:spMkLst>
        </pc:spChg>
      </pc:sldChg>
      <pc:sldChg chg="modSp mod">
        <pc:chgData name="Tricia Schooling" userId="93c72e7d-3b3e-4b01-8d05-13da2db3ef39" providerId="ADAL" clId="{3746596A-EF7A-4363-A5C7-DD48353CC707}" dt="2021-03-03T12:52:50.682" v="26" actId="207"/>
        <pc:sldMkLst>
          <pc:docMk/>
          <pc:sldMk cId="3129756332" sldId="2142531673"/>
        </pc:sldMkLst>
        <pc:spChg chg="mod">
          <ac:chgData name="Tricia Schooling" userId="93c72e7d-3b3e-4b01-8d05-13da2db3ef39" providerId="ADAL" clId="{3746596A-EF7A-4363-A5C7-DD48353CC707}" dt="2021-03-03T12:52:50.682" v="26" actId="207"/>
          <ac:spMkLst>
            <pc:docMk/>
            <pc:sldMk cId="3129756332" sldId="2142531673"/>
            <ac:spMk id="7" creationId="{C8D19F86-49F3-4F96-AA6B-F6EFB841A1CD}"/>
          </ac:spMkLst>
        </pc:spChg>
      </pc:sldChg>
      <pc:sldChg chg="delSp mod">
        <pc:chgData name="Tricia Schooling" userId="93c72e7d-3b3e-4b01-8d05-13da2db3ef39" providerId="ADAL" clId="{3746596A-EF7A-4363-A5C7-DD48353CC707}" dt="2021-03-03T12:53:25.607" v="31" actId="478"/>
        <pc:sldMkLst>
          <pc:docMk/>
          <pc:sldMk cId="1175379033" sldId="2142531678"/>
        </pc:sldMkLst>
        <pc:spChg chg="del">
          <ac:chgData name="Tricia Schooling" userId="93c72e7d-3b3e-4b01-8d05-13da2db3ef39" providerId="ADAL" clId="{3746596A-EF7A-4363-A5C7-DD48353CC707}" dt="2021-03-03T12:53:25.607" v="31" actId="478"/>
          <ac:spMkLst>
            <pc:docMk/>
            <pc:sldMk cId="1175379033" sldId="2142531678"/>
            <ac:spMk id="16" creationId="{59E7FC90-346D-4EB1-B12E-48FB3CF26743}"/>
          </ac:spMkLst>
        </pc:spChg>
      </pc:sldChg>
      <pc:sldChg chg="modSp mod">
        <pc:chgData name="Tricia Schooling" userId="93c72e7d-3b3e-4b01-8d05-13da2db3ef39" providerId="ADAL" clId="{3746596A-EF7A-4363-A5C7-DD48353CC707}" dt="2021-03-03T12:53:31.028" v="32" actId="207"/>
        <pc:sldMkLst>
          <pc:docMk/>
          <pc:sldMk cId="1487560741" sldId="2142531680"/>
        </pc:sldMkLst>
        <pc:spChg chg="mod">
          <ac:chgData name="Tricia Schooling" userId="93c72e7d-3b3e-4b01-8d05-13da2db3ef39" providerId="ADAL" clId="{3746596A-EF7A-4363-A5C7-DD48353CC707}" dt="2021-03-03T12:53:31.028" v="32" actId="207"/>
          <ac:spMkLst>
            <pc:docMk/>
            <pc:sldMk cId="1487560741" sldId="2142531680"/>
            <ac:spMk id="6" creationId="{47DD3CF8-BD46-4788-AD77-D831C414E1FD}"/>
          </ac:spMkLst>
        </pc:spChg>
      </pc:sldChg>
      <pc:sldChg chg="delSp modSp mod">
        <pc:chgData name="Tricia Schooling" userId="93c72e7d-3b3e-4b01-8d05-13da2db3ef39" providerId="ADAL" clId="{3746596A-EF7A-4363-A5C7-DD48353CC707}" dt="2021-03-03T12:53:10.469" v="30" actId="207"/>
        <pc:sldMkLst>
          <pc:docMk/>
          <pc:sldMk cId="3898583198" sldId="2142531698"/>
        </pc:sldMkLst>
        <pc:spChg chg="del">
          <ac:chgData name="Tricia Schooling" userId="93c72e7d-3b3e-4b01-8d05-13da2db3ef39" providerId="ADAL" clId="{3746596A-EF7A-4363-A5C7-DD48353CC707}" dt="2021-03-03T12:53:01.945" v="27" actId="478"/>
          <ac:spMkLst>
            <pc:docMk/>
            <pc:sldMk cId="3898583198" sldId="2142531698"/>
            <ac:spMk id="10" creationId="{3889E5A1-E4CB-4461-8905-880F0C03ADAC}"/>
          </ac:spMkLst>
        </pc:spChg>
        <pc:spChg chg="mod">
          <ac:chgData name="Tricia Schooling" userId="93c72e7d-3b3e-4b01-8d05-13da2db3ef39" providerId="ADAL" clId="{3746596A-EF7A-4363-A5C7-DD48353CC707}" dt="2021-03-03T12:53:10.469" v="30" actId="207"/>
          <ac:spMkLst>
            <pc:docMk/>
            <pc:sldMk cId="3898583198" sldId="2142531698"/>
            <ac:spMk id="11" creationId="{E5A5F17F-3D68-4086-9150-E33F86D42A78}"/>
          </ac:spMkLst>
        </pc:spChg>
      </pc:sldChg>
      <pc:sldChg chg="modSp mod">
        <pc:chgData name="Tricia Schooling" userId="93c72e7d-3b3e-4b01-8d05-13da2db3ef39" providerId="ADAL" clId="{3746596A-EF7A-4363-A5C7-DD48353CC707}" dt="2021-03-03T12:53:44.772" v="35" actId="207"/>
        <pc:sldMkLst>
          <pc:docMk/>
          <pc:sldMk cId="1048878243" sldId="2142531700"/>
        </pc:sldMkLst>
        <pc:spChg chg="mod">
          <ac:chgData name="Tricia Schooling" userId="93c72e7d-3b3e-4b01-8d05-13da2db3ef39" providerId="ADAL" clId="{3746596A-EF7A-4363-A5C7-DD48353CC707}" dt="2021-03-03T12:53:44.772" v="35" actId="207"/>
          <ac:spMkLst>
            <pc:docMk/>
            <pc:sldMk cId="1048878243" sldId="2142531700"/>
            <ac:spMk id="10" creationId="{17D9850F-3958-46CA-8593-CD3C796AE5B9}"/>
          </ac:spMkLst>
        </pc:spChg>
      </pc:sldChg>
      <pc:sldChg chg="modSp mod">
        <pc:chgData name="Tricia Schooling" userId="93c72e7d-3b3e-4b01-8d05-13da2db3ef39" providerId="ADAL" clId="{3746596A-EF7A-4363-A5C7-DD48353CC707}" dt="2021-03-03T12:54:05.962" v="40" actId="1076"/>
        <pc:sldMkLst>
          <pc:docMk/>
          <pc:sldMk cId="3388443823" sldId="2142531701"/>
        </pc:sldMkLst>
        <pc:spChg chg="mod">
          <ac:chgData name="Tricia Schooling" userId="93c72e7d-3b3e-4b01-8d05-13da2db3ef39" providerId="ADAL" clId="{3746596A-EF7A-4363-A5C7-DD48353CC707}" dt="2021-03-03T12:54:05.962" v="40" actId="1076"/>
          <ac:spMkLst>
            <pc:docMk/>
            <pc:sldMk cId="3388443823" sldId="2142531701"/>
            <ac:spMk id="10" creationId="{17D9850F-3958-46CA-8593-CD3C796AE5B9}"/>
          </ac:spMkLst>
        </pc:spChg>
      </pc:sldChg>
      <pc:sldChg chg="modSp mod">
        <pc:chgData name="Tricia Schooling" userId="93c72e7d-3b3e-4b01-8d05-13da2db3ef39" providerId="ADAL" clId="{3746596A-EF7A-4363-A5C7-DD48353CC707}" dt="2021-03-03T12:54:20.763" v="47" actId="207"/>
        <pc:sldMkLst>
          <pc:docMk/>
          <pc:sldMk cId="245682791" sldId="2142531702"/>
        </pc:sldMkLst>
        <pc:spChg chg="mod">
          <ac:chgData name="Tricia Schooling" userId="93c72e7d-3b3e-4b01-8d05-13da2db3ef39" providerId="ADAL" clId="{3746596A-EF7A-4363-A5C7-DD48353CC707}" dt="2021-03-03T12:54:20.763" v="47" actId="207"/>
          <ac:spMkLst>
            <pc:docMk/>
            <pc:sldMk cId="245682791" sldId="2142531702"/>
            <ac:spMk id="10" creationId="{17D9850F-3958-46CA-8593-CD3C796AE5B9}"/>
          </ac:spMkLst>
        </pc:spChg>
      </pc:sldChg>
      <pc:sldChg chg="modSp mod">
        <pc:chgData name="Tricia Schooling" userId="93c72e7d-3b3e-4b01-8d05-13da2db3ef39" providerId="ADAL" clId="{3746596A-EF7A-4363-A5C7-DD48353CC707}" dt="2021-03-03T12:54:34.873" v="54" actId="207"/>
        <pc:sldMkLst>
          <pc:docMk/>
          <pc:sldMk cId="3632007691" sldId="2142531703"/>
        </pc:sldMkLst>
        <pc:spChg chg="mod">
          <ac:chgData name="Tricia Schooling" userId="93c72e7d-3b3e-4b01-8d05-13da2db3ef39" providerId="ADAL" clId="{3746596A-EF7A-4363-A5C7-DD48353CC707}" dt="2021-03-03T12:54:34.873" v="54" actId="207"/>
          <ac:spMkLst>
            <pc:docMk/>
            <pc:sldMk cId="3632007691" sldId="2142531703"/>
            <ac:spMk id="10" creationId="{17D9850F-3958-46CA-8593-CD3C796AE5B9}"/>
          </ac:spMkLst>
        </pc:spChg>
      </pc:sldChg>
      <pc:sldChg chg="modSp mod">
        <pc:chgData name="Tricia Schooling" userId="93c72e7d-3b3e-4b01-8d05-13da2db3ef39" providerId="ADAL" clId="{3746596A-EF7A-4363-A5C7-DD48353CC707}" dt="2021-03-03T12:54:43.686" v="61" actId="1076"/>
        <pc:sldMkLst>
          <pc:docMk/>
          <pc:sldMk cId="2197204459" sldId="2142531704"/>
        </pc:sldMkLst>
        <pc:spChg chg="mod">
          <ac:chgData name="Tricia Schooling" userId="93c72e7d-3b3e-4b01-8d05-13da2db3ef39" providerId="ADAL" clId="{3746596A-EF7A-4363-A5C7-DD48353CC707}" dt="2021-03-03T12:54:43.686" v="61" actId="1076"/>
          <ac:spMkLst>
            <pc:docMk/>
            <pc:sldMk cId="2197204459" sldId="2142531704"/>
            <ac:spMk id="10" creationId="{17D9850F-3958-46CA-8593-CD3C796AE5B9}"/>
          </ac:spMkLst>
        </pc:spChg>
      </pc:sldChg>
    </pc:docChg>
  </pc:docChgLst>
  <pc:docChgLst>
    <pc:chgData name="Tricia Schooling" userId="93c72e7d-3b3e-4b01-8d05-13da2db3ef39" providerId="ADAL" clId="{75FF6C36-7DF2-4595-945F-852C2A839008}"/>
    <pc:docChg chg="undo custSel modSld">
      <pc:chgData name="Tricia Schooling" userId="93c72e7d-3b3e-4b01-8d05-13da2db3ef39" providerId="ADAL" clId="{75FF6C36-7DF2-4595-945F-852C2A839008}" dt="2021-04-23T10:55:37.074" v="33" actId="20577"/>
      <pc:docMkLst>
        <pc:docMk/>
      </pc:docMkLst>
      <pc:sldChg chg="addSp delSp modSp mod">
        <pc:chgData name="Tricia Schooling" userId="93c72e7d-3b3e-4b01-8d05-13da2db3ef39" providerId="ADAL" clId="{75FF6C36-7DF2-4595-945F-852C2A839008}" dt="2021-04-23T10:55:37.074" v="33" actId="20577"/>
        <pc:sldMkLst>
          <pc:docMk/>
          <pc:sldMk cId="743911801" sldId="2142531577"/>
        </pc:sldMkLst>
        <pc:spChg chg="mod">
          <ac:chgData name="Tricia Schooling" userId="93c72e7d-3b3e-4b01-8d05-13da2db3ef39" providerId="ADAL" clId="{75FF6C36-7DF2-4595-945F-852C2A839008}" dt="2021-04-23T10:55:37.074" v="33" actId="20577"/>
          <ac:spMkLst>
            <pc:docMk/>
            <pc:sldMk cId="743911801" sldId="2142531577"/>
            <ac:spMk id="2" creationId="{7B7500FF-BAC8-461D-9A63-4ADD326BB0C2}"/>
          </ac:spMkLst>
        </pc:spChg>
        <pc:graphicFrameChg chg="add del mod">
          <ac:chgData name="Tricia Schooling" userId="93c72e7d-3b3e-4b01-8d05-13da2db3ef39" providerId="ADAL" clId="{75FF6C36-7DF2-4595-945F-852C2A839008}" dt="2021-04-23T10:55:20.044" v="27" actId="478"/>
          <ac:graphicFrameMkLst>
            <pc:docMk/>
            <pc:sldMk cId="743911801" sldId="2142531577"/>
            <ac:graphicFrameMk id="3" creationId="{9B811873-520E-4BFD-9361-B5C7AE1F9F06}"/>
          </ac:graphicFrameMkLst>
        </pc:graphicFrameChg>
      </pc:sldChg>
      <pc:sldChg chg="delSp modSp mod">
        <pc:chgData name="Tricia Schooling" userId="93c72e7d-3b3e-4b01-8d05-13da2db3ef39" providerId="ADAL" clId="{75FF6C36-7DF2-4595-945F-852C2A839008}" dt="2021-04-23T10:54:53.359" v="17" actId="1076"/>
        <pc:sldMkLst>
          <pc:docMk/>
          <pc:sldMk cId="4030680419" sldId="2142531614"/>
        </pc:sldMkLst>
        <pc:spChg chg="mod">
          <ac:chgData name="Tricia Schooling" userId="93c72e7d-3b3e-4b01-8d05-13da2db3ef39" providerId="ADAL" clId="{75FF6C36-7DF2-4595-945F-852C2A839008}" dt="2021-04-23T10:54:47.274" v="15" actId="1076"/>
          <ac:spMkLst>
            <pc:docMk/>
            <pc:sldMk cId="4030680419" sldId="2142531614"/>
            <ac:spMk id="4" creationId="{00000000-0000-0000-0000-000000000000}"/>
          </ac:spMkLst>
        </pc:spChg>
        <pc:spChg chg="mod">
          <ac:chgData name="Tricia Schooling" userId="93c72e7d-3b3e-4b01-8d05-13da2db3ef39" providerId="ADAL" clId="{75FF6C36-7DF2-4595-945F-852C2A839008}" dt="2021-04-23T10:54:20.666" v="9" actId="1076"/>
          <ac:spMkLst>
            <pc:docMk/>
            <pc:sldMk cId="4030680419" sldId="2142531614"/>
            <ac:spMk id="7" creationId="{526FC8C3-2B3F-4EDB-AD22-F52DDE5F3BBC}"/>
          </ac:spMkLst>
        </pc:spChg>
        <pc:spChg chg="mod">
          <ac:chgData name="Tricia Schooling" userId="93c72e7d-3b3e-4b01-8d05-13da2db3ef39" providerId="ADAL" clId="{75FF6C36-7DF2-4595-945F-852C2A839008}" dt="2021-04-23T10:54:36.824" v="12" actId="1076"/>
          <ac:spMkLst>
            <pc:docMk/>
            <pc:sldMk cId="4030680419" sldId="2142531614"/>
            <ac:spMk id="13" creationId="{125379B9-56CC-4C47-9D1E-389D11D462BD}"/>
          </ac:spMkLst>
        </pc:spChg>
        <pc:spChg chg="mod">
          <ac:chgData name="Tricia Schooling" userId="93c72e7d-3b3e-4b01-8d05-13da2db3ef39" providerId="ADAL" clId="{75FF6C36-7DF2-4595-945F-852C2A839008}" dt="2021-04-23T10:54:53.359" v="17" actId="1076"/>
          <ac:spMkLst>
            <pc:docMk/>
            <pc:sldMk cId="4030680419" sldId="2142531614"/>
            <ac:spMk id="19" creationId="{FE9DDF1D-88E9-4AC8-85D5-4D99A6D1251A}"/>
          </ac:spMkLst>
        </pc:spChg>
        <pc:spChg chg="del">
          <ac:chgData name="Tricia Schooling" userId="93c72e7d-3b3e-4b01-8d05-13da2db3ef39" providerId="ADAL" clId="{75FF6C36-7DF2-4595-945F-852C2A839008}" dt="2021-04-23T10:54:43.680" v="13" actId="478"/>
          <ac:spMkLst>
            <pc:docMk/>
            <pc:sldMk cId="4030680419" sldId="2142531614"/>
            <ac:spMk id="22" creationId="{C1EE0317-A442-446F-A6B8-F8AAD07DF403}"/>
          </ac:spMkLst>
        </pc:spChg>
        <pc:spChg chg="del">
          <ac:chgData name="Tricia Schooling" userId="93c72e7d-3b3e-4b01-8d05-13da2db3ef39" providerId="ADAL" clId="{75FF6C36-7DF2-4595-945F-852C2A839008}" dt="2021-04-23T10:54:13.730" v="7" actId="478"/>
          <ac:spMkLst>
            <pc:docMk/>
            <pc:sldMk cId="4030680419" sldId="2142531614"/>
            <ac:spMk id="23" creationId="{A22645A9-09C5-476A-A83E-3B1881C15AA0}"/>
          </ac:spMkLst>
        </pc:spChg>
        <pc:spChg chg="del">
          <ac:chgData name="Tricia Schooling" userId="93c72e7d-3b3e-4b01-8d05-13da2db3ef39" providerId="ADAL" clId="{75FF6C36-7DF2-4595-945F-852C2A839008}" dt="2021-04-23T10:54:25.986" v="11" actId="478"/>
          <ac:spMkLst>
            <pc:docMk/>
            <pc:sldMk cId="4030680419" sldId="2142531614"/>
            <ac:spMk id="24" creationId="{125379B9-56CC-4C47-9D1E-389D11D462BD}"/>
          </ac:spMkLst>
        </pc:spChg>
        <pc:spChg chg="del">
          <ac:chgData name="Tricia Schooling" userId="93c72e7d-3b3e-4b01-8d05-13da2db3ef39" providerId="ADAL" clId="{75FF6C36-7DF2-4595-945F-852C2A839008}" dt="2021-04-23T10:54:16.179" v="8" actId="478"/>
          <ac:spMkLst>
            <pc:docMk/>
            <pc:sldMk cId="4030680419" sldId="2142531614"/>
            <ac:spMk id="25" creationId="{448FA072-16DB-4747-B293-A6FCA9F2D24C}"/>
          </ac:spMkLst>
        </pc:spChg>
        <pc:spChg chg="del">
          <ac:chgData name="Tricia Schooling" userId="93c72e7d-3b3e-4b01-8d05-13da2db3ef39" providerId="ADAL" clId="{75FF6C36-7DF2-4595-945F-852C2A839008}" dt="2021-04-23T10:54:22.666" v="10" actId="478"/>
          <ac:spMkLst>
            <pc:docMk/>
            <pc:sldMk cId="4030680419" sldId="2142531614"/>
            <ac:spMk id="26" creationId="{365810B6-BC93-44AC-86A7-CD2AA3A630D9}"/>
          </ac:spMkLst>
        </pc:spChg>
        <pc:spChg chg="del mod">
          <ac:chgData name="Tricia Schooling" userId="93c72e7d-3b3e-4b01-8d05-13da2db3ef39" providerId="ADAL" clId="{75FF6C36-7DF2-4595-945F-852C2A839008}" dt="2021-04-23T10:54:10.350" v="6" actId="478"/>
          <ac:spMkLst>
            <pc:docMk/>
            <pc:sldMk cId="4030680419" sldId="2142531614"/>
            <ac:spMk id="28" creationId="{54AE091B-BB00-458E-9583-1E1F74BAD54A}"/>
          </ac:spMkLst>
        </pc:spChg>
      </pc:sldChg>
      <pc:sldChg chg="modSp mod">
        <pc:chgData name="Tricia Schooling" userId="93c72e7d-3b3e-4b01-8d05-13da2db3ef39" providerId="ADAL" clId="{75FF6C36-7DF2-4595-945F-852C2A839008}" dt="2021-04-23T10:53:23.796" v="3" actId="179"/>
        <pc:sldMkLst>
          <pc:docMk/>
          <pc:sldMk cId="3477962587" sldId="2142531707"/>
        </pc:sldMkLst>
        <pc:spChg chg="mod">
          <ac:chgData name="Tricia Schooling" userId="93c72e7d-3b3e-4b01-8d05-13da2db3ef39" providerId="ADAL" clId="{75FF6C36-7DF2-4595-945F-852C2A839008}" dt="2021-04-23T10:53:23.796" v="3" actId="179"/>
          <ac:spMkLst>
            <pc:docMk/>
            <pc:sldMk cId="3477962587" sldId="2142531707"/>
            <ac:spMk id="4" creationId="{00000000-0000-0000-0000-000000000000}"/>
          </ac:spMkLst>
        </pc:spChg>
        <pc:picChg chg="mod">
          <ac:chgData name="Tricia Schooling" userId="93c72e7d-3b3e-4b01-8d05-13da2db3ef39" providerId="ADAL" clId="{75FF6C36-7DF2-4595-945F-852C2A839008}" dt="2021-04-08T12:45:47.898" v="2" actId="14100"/>
          <ac:picMkLst>
            <pc:docMk/>
            <pc:sldMk cId="3477962587" sldId="2142531707"/>
            <ac:picMk id="7" creationId="{00000000-0000-0000-0000-000000000000}"/>
          </ac:picMkLst>
        </pc:picChg>
      </pc:sldChg>
    </pc:docChg>
  </pc:docChgLst>
  <pc:docChgLst>
    <pc:chgData name="Campbell, Colin" userId="S::colin.campbell_enquest.com#ext#@oguk.onmicrosoft.com::87ee4d56-0f7e-4c42-9e52-5b4325230af3" providerId="AD" clId="Web-{4F5E85A5-CB30-4ADE-A20C-0A12ADBFF192}"/>
    <pc:docChg chg="modSld">
      <pc:chgData name="Campbell, Colin" userId="S::colin.campbell_enquest.com#ext#@oguk.onmicrosoft.com::87ee4d56-0f7e-4c42-9e52-5b4325230af3" providerId="AD" clId="Web-{4F5E85A5-CB30-4ADE-A20C-0A12ADBFF192}" dt="2021-03-08T15:37:38.312" v="1"/>
      <pc:docMkLst>
        <pc:docMk/>
      </pc:docMkLst>
      <pc:sldChg chg="addSp delSp modSp">
        <pc:chgData name="Campbell, Colin" userId="S::colin.campbell_enquest.com#ext#@oguk.onmicrosoft.com::87ee4d56-0f7e-4c42-9e52-5b4325230af3" providerId="AD" clId="Web-{4F5E85A5-CB30-4ADE-A20C-0A12ADBFF192}" dt="2021-03-08T15:37:38.312" v="1"/>
        <pc:sldMkLst>
          <pc:docMk/>
          <pc:sldMk cId="3598853768" sldId="2142531651"/>
        </pc:sldMkLst>
        <pc:picChg chg="add del mod">
          <ac:chgData name="Campbell, Colin" userId="S::colin.campbell_enquest.com#ext#@oguk.onmicrosoft.com::87ee4d56-0f7e-4c42-9e52-5b4325230af3" providerId="AD" clId="Web-{4F5E85A5-CB30-4ADE-A20C-0A12ADBFF192}" dt="2021-03-08T15:37:38.312" v="1"/>
          <ac:picMkLst>
            <pc:docMk/>
            <pc:sldMk cId="3598853768" sldId="2142531651"/>
            <ac:picMk id="3" creationId="{A5B25F5F-D543-4802-9CED-CDE429776423}"/>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5" y="0"/>
            <a:ext cx="2945659" cy="496332"/>
          </a:xfrm>
          <a:prstGeom prst="rect">
            <a:avLst/>
          </a:prstGeom>
        </p:spPr>
        <p:txBody>
          <a:bodyPr vert="horz" lIns="91440" tIns="45720" rIns="91440" bIns="45720" rtlCol="0"/>
          <a:lstStyle>
            <a:lvl1pPr algn="r">
              <a:defRPr sz="1200"/>
            </a:lvl1pPr>
          </a:lstStyle>
          <a:p>
            <a:fld id="{6D4B6754-340A-4D38-82FE-291829AE066D}" type="datetimeFigureOut">
              <a:rPr lang="en-GB" smtClean="0"/>
              <a:t>23/04/2021</a:t>
            </a:fld>
            <a:endParaRPr lang="en-GB"/>
          </a:p>
        </p:txBody>
      </p:sp>
      <p:sp>
        <p:nvSpPr>
          <p:cNvPr id="4" name="Footer Placeholder 3"/>
          <p:cNvSpPr>
            <a:spLocks noGrp="1"/>
          </p:cNvSpPr>
          <p:nvPr>
            <p:ph type="ftr" sz="quarter" idx="2"/>
          </p:nvPr>
        </p:nvSpPr>
        <p:spPr>
          <a:xfrm>
            <a:off x="2" y="9428584"/>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5" y="9428584"/>
            <a:ext cx="2945659" cy="496332"/>
          </a:xfrm>
          <a:prstGeom prst="rect">
            <a:avLst/>
          </a:prstGeom>
        </p:spPr>
        <p:txBody>
          <a:bodyPr vert="horz" lIns="91440" tIns="45720" rIns="91440" bIns="45720" rtlCol="0" anchor="b"/>
          <a:lstStyle>
            <a:lvl1pPr algn="r">
              <a:defRPr sz="1200"/>
            </a:lvl1pPr>
          </a:lstStyle>
          <a:p>
            <a:fld id="{EAAC000C-8F0E-4839-B47A-DA7FF5C7893A}" type="slidenum">
              <a:rPr lang="en-GB" smtClean="0"/>
              <a:t>‹#›</a:t>
            </a:fld>
            <a:endParaRPr lang="en-GB"/>
          </a:p>
        </p:txBody>
      </p:sp>
    </p:spTree>
    <p:extLst>
      <p:ext uri="{BB962C8B-B14F-4D97-AF65-F5344CB8AC3E}">
        <p14:creationId xmlns:p14="http://schemas.microsoft.com/office/powerpoint/2010/main" val="3386415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5" y="0"/>
            <a:ext cx="2945659" cy="496332"/>
          </a:xfrm>
          <a:prstGeom prst="rect">
            <a:avLst/>
          </a:prstGeom>
        </p:spPr>
        <p:txBody>
          <a:bodyPr vert="horz" lIns="91440" tIns="45720" rIns="91440" bIns="45720" rtlCol="0"/>
          <a:lstStyle>
            <a:lvl1pPr algn="r">
              <a:defRPr sz="1200"/>
            </a:lvl1pPr>
          </a:lstStyle>
          <a:p>
            <a:fld id="{62AEDFFD-F9B9-4DD3-89EE-C334FAC2F54C}" type="datetimeFigureOut">
              <a:rPr lang="en-GB" smtClean="0"/>
              <a:t>23/04/2021</a:t>
            </a:fld>
            <a:endParaRPr lang="en-GB"/>
          </a:p>
        </p:txBody>
      </p:sp>
      <p:sp>
        <p:nvSpPr>
          <p:cNvPr id="4" name="Slide Image Placeholder 3"/>
          <p:cNvSpPr>
            <a:spLocks noGrp="1" noRot="1" noChangeAspect="1"/>
          </p:cNvSpPr>
          <p:nvPr>
            <p:ph type="sldImg" idx="2"/>
          </p:nvPr>
        </p:nvSpPr>
        <p:spPr>
          <a:xfrm>
            <a:off x="-582613" y="703263"/>
            <a:ext cx="7962901" cy="44799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5393260"/>
            <a:ext cx="5438140" cy="378888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9428584"/>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5" y="9428584"/>
            <a:ext cx="2945659" cy="496332"/>
          </a:xfrm>
          <a:prstGeom prst="rect">
            <a:avLst/>
          </a:prstGeom>
        </p:spPr>
        <p:txBody>
          <a:bodyPr vert="horz" lIns="91440" tIns="45720" rIns="91440" bIns="45720" rtlCol="0" anchor="b"/>
          <a:lstStyle>
            <a:lvl1pPr algn="r">
              <a:defRPr sz="1200"/>
            </a:lvl1pPr>
          </a:lstStyle>
          <a:p>
            <a:fld id="{F956A2C8-7101-4B3D-AEAF-CC2E9A96ED41}" type="slidenum">
              <a:rPr lang="en-GB" smtClean="0"/>
              <a:t>‹#›</a:t>
            </a:fld>
            <a:endParaRPr lang="en-GB"/>
          </a:p>
        </p:txBody>
      </p:sp>
    </p:spTree>
    <p:extLst>
      <p:ext uri="{BB962C8B-B14F-4D97-AF65-F5344CB8AC3E}">
        <p14:creationId xmlns:p14="http://schemas.microsoft.com/office/powerpoint/2010/main" val="36092955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56A2C8-7101-4B3D-AEAF-CC2E9A96ED41}" type="slidenum">
              <a:rPr kumimoji="0" lang="en-GB"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934499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detailed planning for a specific area needs to take into account some key factors and make use of all the detailed information and data available in this area.</a:t>
            </a:r>
          </a:p>
          <a:p>
            <a:endParaRPr lang="en-GB" dirty="0"/>
          </a:p>
          <a:p>
            <a:r>
              <a:rPr lang="en-GB" dirty="0"/>
              <a:t>We need to be clear about exactly what each assurance activity, at each level is trying to find out or confirm</a:t>
            </a:r>
          </a:p>
          <a:p>
            <a:endParaRPr lang="en-GB" dirty="0"/>
          </a:p>
          <a:p>
            <a:r>
              <a:rPr lang="en-GB" dirty="0"/>
              <a:t>We need to identify the relevant information and data which will allow us to understand this and help us develop appropriate checks or question sets to use in monitoring or audit activities</a:t>
            </a:r>
          </a:p>
        </p:txBody>
      </p:sp>
      <p:sp>
        <p:nvSpPr>
          <p:cNvPr id="4" name="Slide Number Placeholder 3"/>
          <p:cNvSpPr>
            <a:spLocks noGrp="1"/>
          </p:cNvSpPr>
          <p:nvPr>
            <p:ph type="sldNum" sz="quarter" idx="5"/>
          </p:nvPr>
        </p:nvSpPr>
        <p:spPr/>
        <p:txBody>
          <a:bodyPr/>
          <a:lstStyle/>
          <a:p>
            <a:fld id="{F956A2C8-7101-4B3D-AEAF-CC2E9A96ED41}" type="slidenum">
              <a:rPr lang="en-GB" smtClean="0"/>
              <a:t>15</a:t>
            </a:fld>
            <a:endParaRPr lang="en-GB"/>
          </a:p>
        </p:txBody>
      </p:sp>
    </p:spTree>
    <p:extLst>
      <p:ext uri="{BB962C8B-B14F-4D97-AF65-F5344CB8AC3E}">
        <p14:creationId xmlns:p14="http://schemas.microsoft.com/office/powerpoint/2010/main" val="40445232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kern="1200" dirty="0">
                <a:solidFill>
                  <a:schemeClr val="tx1"/>
                </a:solidFill>
                <a:latin typeface="+mn-lt"/>
                <a:ea typeface="+mn-ea"/>
                <a:cs typeface="+mn-cs"/>
              </a:rPr>
              <a:t>Do we understand what can go wrong: the perceived risk picture?</a:t>
            </a:r>
          </a:p>
          <a:p>
            <a:pPr lvl="0"/>
            <a:r>
              <a:rPr lang="en-GB" sz="1200" kern="1200" dirty="0">
                <a:solidFill>
                  <a:schemeClr val="tx1"/>
                </a:solidFill>
                <a:latin typeface="+mn-lt"/>
                <a:ea typeface="+mn-ea"/>
                <a:cs typeface="+mn-cs"/>
              </a:rPr>
              <a:t>Do we know what we have to prevent this happening?</a:t>
            </a:r>
          </a:p>
          <a:p>
            <a:pPr lvl="0"/>
            <a:r>
              <a:rPr lang="en-GB" sz="1200" kern="1200" dirty="0">
                <a:solidFill>
                  <a:schemeClr val="tx1"/>
                </a:solidFill>
                <a:latin typeface="+mn-lt"/>
                <a:ea typeface="+mn-ea"/>
                <a:cs typeface="+mn-cs"/>
              </a:rPr>
              <a:t>Do we know what is required?</a:t>
            </a:r>
          </a:p>
          <a:p>
            <a:pPr lvl="0"/>
            <a:r>
              <a:rPr lang="en-GB" sz="1200" kern="1200" dirty="0">
                <a:solidFill>
                  <a:schemeClr val="tx1"/>
                </a:solidFill>
                <a:latin typeface="+mn-lt"/>
                <a:ea typeface="+mn-ea"/>
                <a:cs typeface="+mn-cs"/>
              </a:rPr>
              <a:t>Are we confident that our arrangements will work when required?</a:t>
            </a:r>
          </a:p>
          <a:p>
            <a:pPr lvl="0"/>
            <a:r>
              <a:rPr lang="en-GB" sz="1200" kern="1200" dirty="0">
                <a:solidFill>
                  <a:schemeClr val="tx1"/>
                </a:solidFill>
                <a:latin typeface="+mn-lt"/>
                <a:ea typeface="+mn-ea"/>
                <a:cs typeface="+mn-cs"/>
              </a:rPr>
              <a:t>Do arrangements meet all relevant regulatory requirements?</a:t>
            </a:r>
          </a:p>
          <a:p>
            <a:r>
              <a:rPr lang="en-GB" sz="1200" kern="1200" dirty="0">
                <a:solidFill>
                  <a:schemeClr val="tx1"/>
                </a:solidFill>
                <a:latin typeface="+mn-lt"/>
                <a:ea typeface="+mn-ea"/>
                <a:cs typeface="+mn-cs"/>
              </a:rPr>
              <a:t>Success of such an audit requires detailed planning, preparation and engagement and a structured process for execution and closeout</a:t>
            </a:r>
          </a:p>
          <a:p>
            <a:endParaRPr lang="en-GB" b="1" dirty="0">
              <a:solidFill>
                <a:srgbClr val="FF0000"/>
              </a:solidFill>
            </a:endParaRPr>
          </a:p>
        </p:txBody>
      </p:sp>
      <p:sp>
        <p:nvSpPr>
          <p:cNvPr id="4" name="Slide Number Placeholder 3"/>
          <p:cNvSpPr>
            <a:spLocks noGrp="1"/>
          </p:cNvSpPr>
          <p:nvPr>
            <p:ph type="sldNum" sz="quarter" idx="10"/>
          </p:nvPr>
        </p:nvSpPr>
        <p:spPr/>
        <p:txBody>
          <a:bodyPr/>
          <a:lstStyle/>
          <a:p>
            <a:fld id="{F956A2C8-7101-4B3D-AEAF-CC2E9A96ED41}" type="slidenum">
              <a:rPr lang="en-GB" smtClean="0"/>
              <a:t>17</a:t>
            </a:fld>
            <a:endParaRPr lang="en-GB"/>
          </a:p>
        </p:txBody>
      </p:sp>
    </p:spTree>
    <p:extLst>
      <p:ext uri="{BB962C8B-B14F-4D97-AF65-F5344CB8AC3E}">
        <p14:creationId xmlns:p14="http://schemas.microsoft.com/office/powerpoint/2010/main" val="13375118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will</a:t>
            </a:r>
            <a:r>
              <a:rPr lang="en-GB" baseline="0" dirty="0"/>
              <a:t> be c</a:t>
            </a:r>
            <a:r>
              <a:rPr lang="en-GB" dirty="0"/>
              <a:t>onducted by trained / professional auditors</a:t>
            </a:r>
          </a:p>
        </p:txBody>
      </p:sp>
      <p:sp>
        <p:nvSpPr>
          <p:cNvPr id="4" name="Slide Number Placeholder 3"/>
          <p:cNvSpPr>
            <a:spLocks noGrp="1"/>
          </p:cNvSpPr>
          <p:nvPr>
            <p:ph type="sldNum" sz="quarter" idx="10"/>
          </p:nvPr>
        </p:nvSpPr>
        <p:spPr/>
        <p:txBody>
          <a:bodyPr/>
          <a:lstStyle/>
          <a:p>
            <a:fld id="{F956A2C8-7101-4B3D-AEAF-CC2E9A96ED41}" type="slidenum">
              <a:rPr lang="en-GB" smtClean="0"/>
              <a:t>18</a:t>
            </a:fld>
            <a:endParaRPr lang="en-GB"/>
          </a:p>
        </p:txBody>
      </p:sp>
    </p:spTree>
    <p:extLst>
      <p:ext uri="{BB962C8B-B14F-4D97-AF65-F5344CB8AC3E}">
        <p14:creationId xmlns:p14="http://schemas.microsoft.com/office/powerpoint/2010/main" val="35632339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Programming</a:t>
            </a:r>
          </a:p>
          <a:p>
            <a:pPr lvl="1">
              <a:buFont typeface="Wingdings" panose="05000000000000000000" pitchFamily="2" charset="2"/>
              <a:buChar char="§"/>
            </a:pPr>
            <a:r>
              <a:rPr lang="en-GB" sz="1200" kern="1200" dirty="0">
                <a:solidFill>
                  <a:srgbClr val="FF0000"/>
                </a:solidFill>
                <a:latin typeface="+mn-lt"/>
                <a:ea typeface="+mn-ea"/>
                <a:cs typeface="+mn-cs"/>
              </a:rPr>
              <a:t>asset/ site manager should be involved to reflect their perceived risk and knowledge of the asset  </a:t>
            </a:r>
          </a:p>
          <a:p>
            <a:pPr lvl="1">
              <a:buFont typeface="Wingdings" panose="05000000000000000000" pitchFamily="2" charset="2"/>
              <a:buChar char="§"/>
            </a:pPr>
            <a:r>
              <a:rPr lang="en-GB" sz="1200" kern="1200" dirty="0">
                <a:solidFill>
                  <a:srgbClr val="FF0000"/>
                </a:solidFill>
                <a:latin typeface="+mn-lt"/>
                <a:ea typeface="+mn-ea"/>
                <a:cs typeface="+mn-cs"/>
              </a:rPr>
              <a:t>scheduled out 12 months to provide a cohesive coverage</a:t>
            </a:r>
          </a:p>
          <a:p>
            <a:r>
              <a:rPr lang="en-GB" dirty="0"/>
              <a:t>Team</a:t>
            </a:r>
          </a:p>
          <a:p>
            <a:pPr lvl="1">
              <a:buFont typeface="Wingdings" panose="05000000000000000000" pitchFamily="2" charset="2"/>
              <a:buChar char="§"/>
            </a:pPr>
            <a:r>
              <a:rPr lang="en-GB" sz="1200" kern="1200" dirty="0">
                <a:solidFill>
                  <a:srgbClr val="FF0000"/>
                </a:solidFill>
                <a:latin typeface="+mn-lt"/>
                <a:ea typeface="+mn-ea"/>
                <a:cs typeface="+mn-cs"/>
              </a:rPr>
              <a:t>Aware to capture weak signal / low level observations &amp; to identify trends across all assets and enhance scrutiny  </a:t>
            </a:r>
          </a:p>
          <a:p>
            <a:pPr lvl="1">
              <a:buFont typeface="Wingdings" panose="05000000000000000000" pitchFamily="2" charset="2"/>
              <a:buChar char="§"/>
            </a:pPr>
            <a:r>
              <a:rPr lang="en-GB" sz="1200" kern="1200" dirty="0">
                <a:solidFill>
                  <a:srgbClr val="FF0000"/>
                </a:solidFill>
                <a:latin typeface="+mn-lt"/>
                <a:ea typeface="+mn-ea"/>
                <a:cs typeface="+mn-cs"/>
              </a:rPr>
              <a:t>Auditors should be assigned on a weekly basis by the site manager</a:t>
            </a:r>
          </a:p>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19</a:t>
            </a:fld>
            <a:endParaRPr lang="en-GB"/>
          </a:p>
        </p:txBody>
      </p:sp>
    </p:spTree>
    <p:extLst>
      <p:ext uri="{BB962C8B-B14F-4D97-AF65-F5344CB8AC3E}">
        <p14:creationId xmlns:p14="http://schemas.microsoft.com/office/powerpoint/2010/main" val="6935838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SEMS – safety environmental</a:t>
            </a:r>
            <a:r>
              <a:rPr lang="en-GB" baseline="0" dirty="0"/>
              <a:t> management systems</a:t>
            </a:r>
          </a:p>
          <a:p>
            <a:r>
              <a:rPr lang="en-GB" baseline="0" dirty="0"/>
              <a:t>List is not exhaustive</a:t>
            </a:r>
          </a:p>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22</a:t>
            </a:fld>
            <a:endParaRPr lang="en-GB"/>
          </a:p>
        </p:txBody>
      </p:sp>
    </p:spTree>
    <p:extLst>
      <p:ext uri="{BB962C8B-B14F-4D97-AF65-F5344CB8AC3E}">
        <p14:creationId xmlns:p14="http://schemas.microsoft.com/office/powerpoint/2010/main" val="5619694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23</a:t>
            </a:fld>
            <a:endParaRPr lang="en-GB"/>
          </a:p>
        </p:txBody>
      </p:sp>
    </p:spTree>
    <p:extLst>
      <p:ext uri="{BB962C8B-B14F-4D97-AF65-F5344CB8AC3E}">
        <p14:creationId xmlns:p14="http://schemas.microsoft.com/office/powerpoint/2010/main" val="31361510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Add in own case studies</a:t>
            </a:r>
            <a:r>
              <a:rPr lang="en-GB" baseline="0" dirty="0"/>
              <a:t> if pertinent </a:t>
            </a:r>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25</a:t>
            </a:fld>
            <a:endParaRPr lang="en-GB"/>
          </a:p>
        </p:txBody>
      </p:sp>
    </p:spTree>
    <p:extLst>
      <p:ext uri="{BB962C8B-B14F-4D97-AF65-F5344CB8AC3E}">
        <p14:creationId xmlns:p14="http://schemas.microsoft.com/office/powerpoint/2010/main" val="19210487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Add in own case studies</a:t>
            </a:r>
            <a:r>
              <a:rPr lang="en-GB" baseline="0" dirty="0"/>
              <a:t> if pertinent </a:t>
            </a:r>
            <a:endParaRPr lang="en-GB" dirty="0"/>
          </a:p>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26</a:t>
            </a:fld>
            <a:endParaRPr lang="en-GB"/>
          </a:p>
        </p:txBody>
      </p:sp>
    </p:spTree>
    <p:extLst>
      <p:ext uri="{BB962C8B-B14F-4D97-AF65-F5344CB8AC3E}">
        <p14:creationId xmlns:p14="http://schemas.microsoft.com/office/powerpoint/2010/main" val="15857161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Add in own case studies</a:t>
            </a:r>
            <a:r>
              <a:rPr lang="en-GB" baseline="0" dirty="0"/>
              <a:t> if pertinent </a:t>
            </a:r>
            <a:endParaRPr lang="en-GB" dirty="0"/>
          </a:p>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27</a:t>
            </a:fld>
            <a:endParaRPr lang="en-GB"/>
          </a:p>
        </p:txBody>
      </p:sp>
    </p:spTree>
    <p:extLst>
      <p:ext uri="{BB962C8B-B14F-4D97-AF65-F5344CB8AC3E}">
        <p14:creationId xmlns:p14="http://schemas.microsoft.com/office/powerpoint/2010/main" val="40004654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Add in own case studies</a:t>
            </a:r>
            <a:r>
              <a:rPr lang="en-GB" baseline="0" dirty="0"/>
              <a:t> if pertinent </a:t>
            </a:r>
            <a:endParaRPr lang="en-GB" dirty="0"/>
          </a:p>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28</a:t>
            </a:fld>
            <a:endParaRPr lang="en-GB"/>
          </a:p>
        </p:txBody>
      </p:sp>
    </p:spTree>
    <p:extLst>
      <p:ext uri="{BB962C8B-B14F-4D97-AF65-F5344CB8AC3E}">
        <p14:creationId xmlns:p14="http://schemas.microsoft.com/office/powerpoint/2010/main" val="1770357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2</a:t>
            </a:fld>
            <a:endParaRPr lang="en-GB"/>
          </a:p>
        </p:txBody>
      </p:sp>
    </p:spTree>
    <p:extLst>
      <p:ext uri="{BB962C8B-B14F-4D97-AF65-F5344CB8AC3E}">
        <p14:creationId xmlns:p14="http://schemas.microsoft.com/office/powerpoint/2010/main" val="30174722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kern="1200" dirty="0">
                <a:solidFill>
                  <a:schemeClr val="tx1"/>
                </a:solidFill>
                <a:latin typeface="+mn-lt"/>
                <a:ea typeface="+mn-ea"/>
                <a:cs typeface="+mn-cs"/>
              </a:rPr>
              <a:t>Do we understand what can go wrong: the perceived risk picture?</a:t>
            </a:r>
          </a:p>
          <a:p>
            <a:pPr lvl="0"/>
            <a:r>
              <a:rPr lang="en-GB" sz="1200" kern="1200" dirty="0">
                <a:solidFill>
                  <a:schemeClr val="tx1"/>
                </a:solidFill>
                <a:latin typeface="+mn-lt"/>
                <a:ea typeface="+mn-ea"/>
                <a:cs typeface="+mn-cs"/>
              </a:rPr>
              <a:t>Do we know what we have to prevent this happening?</a:t>
            </a:r>
          </a:p>
          <a:p>
            <a:pPr lvl="0"/>
            <a:r>
              <a:rPr lang="en-GB" sz="1200" kern="1200" dirty="0">
                <a:solidFill>
                  <a:schemeClr val="tx1"/>
                </a:solidFill>
                <a:latin typeface="+mn-lt"/>
                <a:ea typeface="+mn-ea"/>
                <a:cs typeface="+mn-cs"/>
              </a:rPr>
              <a:t>Do we know what is required?</a:t>
            </a:r>
          </a:p>
          <a:p>
            <a:pPr lvl="0"/>
            <a:r>
              <a:rPr lang="en-GB" sz="1200" kern="1200" dirty="0">
                <a:solidFill>
                  <a:schemeClr val="tx1"/>
                </a:solidFill>
                <a:latin typeface="+mn-lt"/>
                <a:ea typeface="+mn-ea"/>
                <a:cs typeface="+mn-cs"/>
              </a:rPr>
              <a:t>Are we confident that our arrangements will work when required?</a:t>
            </a:r>
          </a:p>
          <a:p>
            <a:pPr lvl="0"/>
            <a:r>
              <a:rPr lang="en-GB" sz="1200" kern="1200" dirty="0">
                <a:solidFill>
                  <a:schemeClr val="tx1"/>
                </a:solidFill>
                <a:latin typeface="+mn-lt"/>
                <a:ea typeface="+mn-ea"/>
                <a:cs typeface="+mn-cs"/>
              </a:rPr>
              <a:t>Do arrangements meet all relevant regulatory requirements?</a:t>
            </a:r>
          </a:p>
          <a:p>
            <a:r>
              <a:rPr lang="en-GB" sz="1200" kern="1200" dirty="0">
                <a:solidFill>
                  <a:schemeClr val="tx1"/>
                </a:solidFill>
                <a:latin typeface="+mn-lt"/>
                <a:ea typeface="+mn-ea"/>
                <a:cs typeface="+mn-cs"/>
              </a:rPr>
              <a:t>Success of such an audit requires detailed planning, preparation and engagement and a structured process for execution and closeout</a:t>
            </a:r>
          </a:p>
        </p:txBody>
      </p:sp>
      <p:sp>
        <p:nvSpPr>
          <p:cNvPr id="4" name="Slide Number Placeholder 3"/>
          <p:cNvSpPr>
            <a:spLocks noGrp="1"/>
          </p:cNvSpPr>
          <p:nvPr>
            <p:ph type="sldNum" sz="quarter" idx="10"/>
          </p:nvPr>
        </p:nvSpPr>
        <p:spPr/>
        <p:txBody>
          <a:bodyPr/>
          <a:lstStyle/>
          <a:p>
            <a:fld id="{F956A2C8-7101-4B3D-AEAF-CC2E9A96ED41}" type="slidenum">
              <a:rPr lang="en-GB" smtClean="0"/>
              <a:t>29</a:t>
            </a:fld>
            <a:endParaRPr lang="en-GB"/>
          </a:p>
        </p:txBody>
      </p:sp>
    </p:spTree>
    <p:extLst>
      <p:ext uri="{BB962C8B-B14F-4D97-AF65-F5344CB8AC3E}">
        <p14:creationId xmlns:p14="http://schemas.microsoft.com/office/powerpoint/2010/main" val="16592483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Reminder</a:t>
            </a:r>
            <a:endParaRPr lang="en-US" dirty="0"/>
          </a:p>
          <a:p>
            <a:r>
              <a:rPr lang="en-US" dirty="0">
                <a:cs typeface="Calibri"/>
              </a:rPr>
              <a:t>Assurance is an overarching approach that captures, monitor (highlight workplace monitoring), verification, review and audit</a:t>
            </a:r>
            <a:endParaRPr lang="en-US" dirty="0"/>
          </a:p>
          <a:p>
            <a:r>
              <a:rPr lang="en-US" dirty="0">
                <a:cs typeface="Calibri"/>
              </a:rPr>
              <a:t>Includes input from Reports, KPIs, incidents, Risk registers, barrier models etc.</a:t>
            </a:r>
          </a:p>
          <a:p>
            <a:r>
              <a:rPr lang="en-US" dirty="0">
                <a:cs typeface="Calibri"/>
              </a:rPr>
              <a:t>One aspect is to confirm assurance and look for improvement : check, verify and understand what it is we want to understand.</a:t>
            </a:r>
          </a:p>
          <a:p>
            <a:endParaRPr lang="en-US" dirty="0">
              <a:cs typeface="Calibri"/>
            </a:endParaRPr>
          </a:p>
          <a:p>
            <a:r>
              <a:rPr lang="en-US" dirty="0">
                <a:cs typeface="Calibri"/>
              </a:rPr>
              <a:t>Next sections consider how to performing a review of a site, how to report and manage findings.</a:t>
            </a:r>
          </a:p>
          <a:p>
            <a:endParaRPr lang="en-US" dirty="0">
              <a:cs typeface="Calibri"/>
            </a:endParaRPr>
          </a:p>
          <a:p>
            <a:r>
              <a:rPr lang="en-US" dirty="0">
                <a:cs typeface="Calibri"/>
              </a:rPr>
              <a:t>Always important to consider Plant / People / Process</a:t>
            </a:r>
          </a:p>
        </p:txBody>
      </p:sp>
      <p:sp>
        <p:nvSpPr>
          <p:cNvPr id="4" name="Slide Number Placeholder 3"/>
          <p:cNvSpPr>
            <a:spLocks noGrp="1"/>
          </p:cNvSpPr>
          <p:nvPr>
            <p:ph type="sldNum" sz="quarter" idx="5"/>
          </p:nvPr>
        </p:nvSpPr>
        <p:spPr/>
        <p:txBody>
          <a:bodyPr/>
          <a:lstStyle/>
          <a:p>
            <a:fld id="{F956A2C8-7101-4B3D-AEAF-CC2E9A96ED41}" type="slidenum">
              <a:rPr lang="en-GB" smtClean="0"/>
              <a:t>30</a:t>
            </a:fld>
            <a:endParaRPr lang="en-GB"/>
          </a:p>
        </p:txBody>
      </p:sp>
    </p:spTree>
    <p:extLst>
      <p:ext uri="{BB962C8B-B14F-4D97-AF65-F5344CB8AC3E}">
        <p14:creationId xmlns:p14="http://schemas.microsoft.com/office/powerpoint/2010/main" val="37499326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cs typeface="Calibri"/>
              </a:rPr>
              <a:t>ToR</a:t>
            </a:r>
            <a:r>
              <a:rPr lang="en-GB" dirty="0">
                <a:cs typeface="Calibri"/>
              </a:rPr>
              <a:t> Terms of Reference – route map to delivery of assurance with site, people and fieldwork.</a:t>
            </a:r>
          </a:p>
          <a:p>
            <a:endParaRPr lang="en-GB" dirty="0">
              <a:cs typeface="Calibri"/>
            </a:endParaRPr>
          </a:p>
          <a:p>
            <a:r>
              <a:rPr lang="en-GB" dirty="0">
                <a:cs typeface="Calibri"/>
              </a:rPr>
              <a:t>Scope – </a:t>
            </a:r>
          </a:p>
          <a:p>
            <a:r>
              <a:rPr lang="en-GB" dirty="0">
                <a:cs typeface="Calibri"/>
              </a:rPr>
              <a:t>To identify issues from strong and weak signal, MAH and compliance focus.</a:t>
            </a:r>
            <a:endParaRPr lang="en-GB" dirty="0"/>
          </a:p>
          <a:p>
            <a:r>
              <a:rPr lang="en-GB" dirty="0">
                <a:cs typeface="Calibri"/>
              </a:rPr>
              <a:t>Clearly states the boundaries of the activity and important to keep focus on outcomes</a:t>
            </a:r>
          </a:p>
          <a:p>
            <a:r>
              <a:rPr lang="en-GB" dirty="0">
                <a:cs typeface="Calibri"/>
              </a:rPr>
              <a:t>Answers the questions </a:t>
            </a:r>
          </a:p>
          <a:p>
            <a:r>
              <a:rPr lang="en-GB" dirty="0">
                <a:cs typeface="Calibri"/>
              </a:rPr>
              <a:t>- what can go wrong and what are the practices in place to protect?</a:t>
            </a:r>
          </a:p>
          <a:p>
            <a:r>
              <a:rPr lang="en-GB" dirty="0">
                <a:cs typeface="Calibri"/>
              </a:rPr>
              <a:t>- Does the auditee know what's expected?</a:t>
            </a:r>
          </a:p>
          <a:p>
            <a:endParaRPr lang="en-GB" dirty="0">
              <a:cs typeface="Calibri"/>
            </a:endParaRPr>
          </a:p>
          <a:p>
            <a:r>
              <a:rPr lang="en-GB" dirty="0">
                <a:cs typeface="Calibri"/>
              </a:rPr>
              <a:t>Remote considerations : Fieldwork </a:t>
            </a:r>
          </a:p>
          <a:p>
            <a:r>
              <a:rPr lang="en-GB" dirty="0">
                <a:cs typeface="Calibri"/>
              </a:rPr>
              <a:t>Consider practicalities of how it will be conducted.</a:t>
            </a:r>
          </a:p>
          <a:p>
            <a:r>
              <a:rPr lang="en-GB" dirty="0">
                <a:cs typeface="Calibri"/>
              </a:rPr>
              <a:t>It will take more planning and preparation effort.</a:t>
            </a:r>
          </a:p>
          <a:p>
            <a:r>
              <a:rPr lang="en-GB" dirty="0">
                <a:cs typeface="Calibri"/>
              </a:rPr>
              <a:t>e.g. Gettings documentation early, knowing the people / roles and timings that may be needed and how to witness activity (if possible)</a:t>
            </a:r>
          </a:p>
          <a:p>
            <a:endParaRPr lang="en-GB" dirty="0">
              <a:cs typeface="Calibri"/>
            </a:endParaRPr>
          </a:p>
          <a:p>
            <a:r>
              <a:rPr lang="en-GB" dirty="0">
                <a:cs typeface="Calibri"/>
              </a:rPr>
              <a:t>Page 22 of Guidance</a:t>
            </a:r>
          </a:p>
          <a:p>
            <a:endParaRPr lang="en-GB" dirty="0">
              <a:cs typeface="Calibri"/>
            </a:endParaRPr>
          </a:p>
        </p:txBody>
      </p:sp>
      <p:sp>
        <p:nvSpPr>
          <p:cNvPr id="4" name="Slide Number Placeholder 3"/>
          <p:cNvSpPr>
            <a:spLocks noGrp="1"/>
          </p:cNvSpPr>
          <p:nvPr>
            <p:ph type="sldNum" sz="quarter" idx="10"/>
          </p:nvPr>
        </p:nvSpPr>
        <p:spPr/>
        <p:txBody>
          <a:bodyPr/>
          <a:lstStyle/>
          <a:p>
            <a:fld id="{F956A2C8-7101-4B3D-AEAF-CC2E9A96ED41}" type="slidenum">
              <a:rPr lang="en-GB" smtClean="0"/>
              <a:t>31</a:t>
            </a:fld>
            <a:endParaRPr lang="en-GB"/>
          </a:p>
        </p:txBody>
      </p:sp>
    </p:spTree>
    <p:extLst>
      <p:ext uri="{BB962C8B-B14F-4D97-AF65-F5344CB8AC3E}">
        <p14:creationId xmlns:p14="http://schemas.microsoft.com/office/powerpoint/2010/main" val="12971905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ToR</a:t>
            </a:r>
            <a:r>
              <a:rPr lang="en-GB" dirty="0"/>
              <a:t> – Terms of reference</a:t>
            </a:r>
          </a:p>
          <a:p>
            <a:r>
              <a:rPr lang="en-GB" dirty="0"/>
              <a:t>Talk from different assurance activity perspectives.</a:t>
            </a:r>
          </a:p>
          <a:p>
            <a:endParaRPr lang="en-GB" dirty="0">
              <a:cs typeface="Calibri"/>
            </a:endParaRPr>
          </a:p>
          <a:p>
            <a:r>
              <a:rPr lang="en-GB" dirty="0">
                <a:cs typeface="Calibri"/>
              </a:rPr>
              <a:t>Kick–off – get the early engagement, opportunity to get early feedback on </a:t>
            </a:r>
            <a:r>
              <a:rPr lang="en-GB" dirty="0" err="1">
                <a:cs typeface="Calibri"/>
              </a:rPr>
              <a:t>ToR</a:t>
            </a:r>
            <a:r>
              <a:rPr lang="en-GB" dirty="0">
                <a:cs typeface="Calibri"/>
              </a:rPr>
              <a:t>.</a:t>
            </a:r>
          </a:p>
          <a:p>
            <a:r>
              <a:rPr lang="en-GB" dirty="0">
                <a:cs typeface="Calibri"/>
              </a:rPr>
              <a:t>Important to listen, especially if weak signals or niggles are shared and might needed more exploration.</a:t>
            </a:r>
          </a:p>
          <a:p>
            <a:endParaRPr lang="en-GB" dirty="0">
              <a:cs typeface="Calibri"/>
            </a:endParaRPr>
          </a:p>
          <a:p>
            <a:r>
              <a:rPr lang="en-GB" dirty="0">
                <a:cs typeface="Calibri"/>
              </a:rPr>
              <a:t>Identify where real time witnessing of activities can occur.</a:t>
            </a:r>
          </a:p>
          <a:p>
            <a:endParaRPr lang="en-GB" dirty="0">
              <a:cs typeface="Calibri"/>
            </a:endParaRPr>
          </a:p>
          <a:p>
            <a:r>
              <a:rPr lang="en-GB" dirty="0">
                <a:cs typeface="Calibri"/>
              </a:rPr>
              <a:t>Remote : discussing here any potential issues including logistics of witnessing activity.</a:t>
            </a:r>
          </a:p>
          <a:p>
            <a:endParaRPr lang="en-GB" dirty="0">
              <a:cs typeface="Calibri"/>
            </a:endParaRPr>
          </a:p>
          <a:p>
            <a:r>
              <a:rPr lang="en-GB" dirty="0">
                <a:cs typeface="Calibri"/>
              </a:rPr>
              <a:t>Pages 23-24 of guidance</a:t>
            </a:r>
          </a:p>
        </p:txBody>
      </p:sp>
      <p:sp>
        <p:nvSpPr>
          <p:cNvPr id="4" name="Slide Number Placeholder 3"/>
          <p:cNvSpPr>
            <a:spLocks noGrp="1"/>
          </p:cNvSpPr>
          <p:nvPr>
            <p:ph type="sldNum" sz="quarter" idx="10"/>
          </p:nvPr>
        </p:nvSpPr>
        <p:spPr/>
        <p:txBody>
          <a:bodyPr/>
          <a:lstStyle/>
          <a:p>
            <a:fld id="{F956A2C8-7101-4B3D-AEAF-CC2E9A96ED41}" type="slidenum">
              <a:rPr lang="en-GB" smtClean="0"/>
              <a:t>32</a:t>
            </a:fld>
            <a:endParaRPr lang="en-GB"/>
          </a:p>
        </p:txBody>
      </p:sp>
    </p:spTree>
    <p:extLst>
      <p:ext uri="{BB962C8B-B14F-4D97-AF65-F5344CB8AC3E}">
        <p14:creationId xmlns:p14="http://schemas.microsoft.com/office/powerpoint/2010/main" val="37221423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Important to restate that 100% review are not effective, sampling is a sensible alternative scaled to the needs at the time.</a:t>
            </a:r>
          </a:p>
          <a:p>
            <a:r>
              <a:rPr lang="en-US" dirty="0">
                <a:cs typeface="Calibri"/>
              </a:rPr>
              <a:t>Samples should be selected by the team, try not to be guided by the auditee.</a:t>
            </a:r>
          </a:p>
          <a:p>
            <a:endParaRPr lang="en-US" dirty="0">
              <a:cs typeface="Calibri"/>
            </a:endParaRPr>
          </a:p>
          <a:p>
            <a:r>
              <a:rPr lang="en-US" dirty="0">
                <a:cs typeface="Calibri"/>
              </a:rPr>
              <a:t>Question sets useful to ensure nothing is forgotten, but also to share if being conducted multi-site for consistency.</a:t>
            </a:r>
          </a:p>
          <a:p>
            <a:endParaRPr lang="en-US" dirty="0">
              <a:cs typeface="Calibri"/>
            </a:endParaRPr>
          </a:p>
          <a:p>
            <a:r>
              <a:rPr lang="en-US" dirty="0">
                <a:cs typeface="Calibri"/>
              </a:rPr>
              <a:t>When preparing consider soft barriers, including resource levels, competency etc.</a:t>
            </a:r>
          </a:p>
          <a:p>
            <a:endParaRPr lang="en-US" dirty="0">
              <a:cs typeface="Calibri"/>
            </a:endParaRPr>
          </a:p>
          <a:p>
            <a:r>
              <a:rPr lang="en-US" dirty="0">
                <a:cs typeface="Calibri"/>
              </a:rPr>
              <a:t>The thorough planning here will aid remote assurance.</a:t>
            </a:r>
          </a:p>
          <a:p>
            <a:endParaRPr lang="en-US" dirty="0">
              <a:cs typeface="Calibri"/>
            </a:endParaRPr>
          </a:p>
          <a:p>
            <a:r>
              <a:rPr lang="en-US" dirty="0">
                <a:cs typeface="Calibri"/>
              </a:rPr>
              <a:t>Pages 23-24 from Guidance (includes reference to National Audit Office – Practical Guide to Sampling)</a:t>
            </a:r>
          </a:p>
        </p:txBody>
      </p:sp>
      <p:sp>
        <p:nvSpPr>
          <p:cNvPr id="4" name="Slide Number Placeholder 3"/>
          <p:cNvSpPr>
            <a:spLocks noGrp="1"/>
          </p:cNvSpPr>
          <p:nvPr>
            <p:ph type="sldNum" sz="quarter" idx="5"/>
          </p:nvPr>
        </p:nvSpPr>
        <p:spPr/>
        <p:txBody>
          <a:bodyPr/>
          <a:lstStyle/>
          <a:p>
            <a:fld id="{F956A2C8-7101-4B3D-AEAF-CC2E9A96ED41}" type="slidenum">
              <a:rPr lang="en-GB" smtClean="0"/>
              <a:t>33</a:t>
            </a:fld>
            <a:endParaRPr lang="en-GB"/>
          </a:p>
        </p:txBody>
      </p:sp>
    </p:spTree>
    <p:extLst>
      <p:ext uri="{BB962C8B-B14F-4D97-AF65-F5344CB8AC3E}">
        <p14:creationId xmlns:p14="http://schemas.microsoft.com/office/powerpoint/2010/main" val="27599165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Blend the skills and experience of the team for a better outcome.</a:t>
            </a:r>
          </a:p>
          <a:p>
            <a:endParaRPr lang="en-US" dirty="0">
              <a:cs typeface="Calibri"/>
            </a:endParaRPr>
          </a:p>
          <a:p>
            <a:r>
              <a:rPr lang="en-US" dirty="0">
                <a:cs typeface="Calibri"/>
              </a:rPr>
              <a:t>Team is better than solo, one lead and (at least) on other, both who are familiar with the audit process.</a:t>
            </a:r>
          </a:p>
          <a:p>
            <a:endParaRPr lang="en-US" dirty="0">
              <a:cs typeface="Calibri"/>
            </a:endParaRPr>
          </a:p>
          <a:p>
            <a:r>
              <a:rPr lang="en-US" dirty="0">
                <a:cs typeface="Calibri"/>
              </a:rPr>
              <a:t>Team members able to ask pertinent questions.</a:t>
            </a:r>
          </a:p>
          <a:p>
            <a:endParaRPr lang="en-US" dirty="0">
              <a:cs typeface="Calibri"/>
            </a:endParaRPr>
          </a:p>
          <a:p>
            <a:r>
              <a:rPr lang="en-US" dirty="0">
                <a:cs typeface="Calibri"/>
              </a:rPr>
              <a:t>As an audit team, essential to keep engaged with the auditees.</a:t>
            </a:r>
          </a:p>
          <a:p>
            <a:endParaRPr lang="en-US" dirty="0">
              <a:cs typeface="Calibri"/>
            </a:endParaRPr>
          </a:p>
          <a:p>
            <a:r>
              <a:rPr lang="en-US" dirty="0">
                <a:cs typeface="Calibri"/>
              </a:rPr>
              <a:t>Page 24 in Guidance.</a:t>
            </a:r>
          </a:p>
        </p:txBody>
      </p:sp>
      <p:sp>
        <p:nvSpPr>
          <p:cNvPr id="4" name="Slide Number Placeholder 3"/>
          <p:cNvSpPr>
            <a:spLocks noGrp="1"/>
          </p:cNvSpPr>
          <p:nvPr>
            <p:ph type="sldNum" sz="quarter" idx="5"/>
          </p:nvPr>
        </p:nvSpPr>
        <p:spPr/>
        <p:txBody>
          <a:bodyPr/>
          <a:lstStyle/>
          <a:p>
            <a:fld id="{F956A2C8-7101-4B3D-AEAF-CC2E9A96ED41}" type="slidenum">
              <a:rPr lang="en-GB" smtClean="0"/>
              <a:t>34</a:t>
            </a:fld>
            <a:endParaRPr lang="en-GB"/>
          </a:p>
        </p:txBody>
      </p:sp>
    </p:spTree>
    <p:extLst>
      <p:ext uri="{BB962C8B-B14F-4D97-AF65-F5344CB8AC3E}">
        <p14:creationId xmlns:p14="http://schemas.microsoft.com/office/powerpoint/2010/main" val="39066404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Your prior communication and engagement will make this opening meeting go smoothly</a:t>
            </a:r>
          </a:p>
          <a:p>
            <a:endParaRPr lang="en-US" dirty="0">
              <a:cs typeface="Calibri"/>
            </a:endParaRPr>
          </a:p>
          <a:p>
            <a:r>
              <a:rPr lang="en-US" dirty="0">
                <a:cs typeface="Calibri"/>
              </a:rPr>
              <a:t>The opening meeting is a 2 way progress, sharing what will be done, but also an opportunity for the auditee to give an overview of the area to be audited.</a:t>
            </a:r>
          </a:p>
          <a:p>
            <a:endParaRPr lang="en-US" dirty="0">
              <a:cs typeface="Calibri"/>
            </a:endParaRPr>
          </a:p>
          <a:p>
            <a:r>
              <a:rPr lang="en-US" dirty="0">
                <a:cs typeface="Calibri"/>
              </a:rPr>
              <a:t>Agree timings, determine any activities to be actioned.</a:t>
            </a:r>
          </a:p>
          <a:p>
            <a:endParaRPr lang="en-US" dirty="0">
              <a:cs typeface="Calibri"/>
            </a:endParaRPr>
          </a:p>
          <a:p>
            <a:r>
              <a:rPr lang="en-US" dirty="0">
                <a:cs typeface="Calibri"/>
              </a:rPr>
              <a:t>Highlight how this will proceed day by day and the expected outcomes.</a:t>
            </a:r>
          </a:p>
          <a:p>
            <a:endParaRPr lang="en-US" dirty="0">
              <a:cs typeface="Calibri"/>
            </a:endParaRPr>
          </a:p>
          <a:p>
            <a:r>
              <a:rPr lang="en-US" dirty="0">
                <a:cs typeface="Calibri"/>
              </a:rPr>
              <a:t>Remote meetings – listen, give plenty opportunity for discussion and feedback</a:t>
            </a:r>
          </a:p>
          <a:p>
            <a:endParaRPr lang="en-US" dirty="0">
              <a:cs typeface="Calibri"/>
            </a:endParaRPr>
          </a:p>
          <a:p>
            <a:r>
              <a:rPr lang="en-US" dirty="0">
                <a:cs typeface="Calibri"/>
              </a:rPr>
              <a:t>Pages 24 and 25 of Guidance</a:t>
            </a: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F956A2C8-7101-4B3D-AEAF-CC2E9A96ED41}" type="slidenum">
              <a:rPr lang="en-GB" smtClean="0"/>
              <a:t>35</a:t>
            </a:fld>
            <a:endParaRPr lang="en-GB"/>
          </a:p>
        </p:txBody>
      </p:sp>
    </p:spTree>
    <p:extLst>
      <p:ext uri="{BB962C8B-B14F-4D97-AF65-F5344CB8AC3E}">
        <p14:creationId xmlns:p14="http://schemas.microsoft.com/office/powerpoint/2010/main" val="33084628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Good practice is to do this daily but remote auditing</a:t>
            </a:r>
            <a:r>
              <a:rPr lang="en-GB" baseline="0" dirty="0"/>
              <a:t> may require a different approach for practical reasons</a:t>
            </a:r>
            <a:r>
              <a:rPr lang="en-GB" dirty="0"/>
              <a:t>.</a:t>
            </a:r>
          </a:p>
          <a:p>
            <a:endParaRPr lang="en-GB" dirty="0">
              <a:cs typeface="Calibri"/>
            </a:endParaRPr>
          </a:p>
          <a:p>
            <a:r>
              <a:rPr lang="en-GB" dirty="0">
                <a:cs typeface="Calibri"/>
              </a:rPr>
              <a:t>Key aspects are to -</a:t>
            </a:r>
          </a:p>
          <a:p>
            <a:r>
              <a:rPr lang="en-GB" dirty="0">
                <a:cs typeface="Calibri"/>
              </a:rPr>
              <a:t>- Listen</a:t>
            </a:r>
          </a:p>
          <a:p>
            <a:r>
              <a:rPr lang="en-GB" dirty="0">
                <a:cs typeface="Calibri"/>
              </a:rPr>
              <a:t>- Witness</a:t>
            </a:r>
          </a:p>
          <a:p>
            <a:r>
              <a:rPr lang="en-GB" dirty="0">
                <a:cs typeface="Calibri"/>
              </a:rPr>
              <a:t>- Check and Verify</a:t>
            </a:r>
          </a:p>
          <a:p>
            <a:r>
              <a:rPr lang="en-GB" dirty="0">
                <a:cs typeface="Calibri"/>
              </a:rPr>
              <a:t>- Eyes open</a:t>
            </a:r>
          </a:p>
          <a:p>
            <a:r>
              <a:rPr lang="en-GB" dirty="0">
                <a:cs typeface="Calibri"/>
              </a:rPr>
              <a:t>- Situational awareness (out on site)</a:t>
            </a:r>
          </a:p>
          <a:p>
            <a:endParaRPr lang="en-GB" dirty="0">
              <a:cs typeface="Calibri"/>
            </a:endParaRPr>
          </a:p>
          <a:p>
            <a:r>
              <a:rPr lang="en-GB" dirty="0">
                <a:cs typeface="Calibri"/>
              </a:rPr>
              <a:t>Feedback at end if each session, summarise each day. Highlight positives as well as any negatives to provide balance.</a:t>
            </a:r>
          </a:p>
          <a:p>
            <a:endParaRPr lang="en-GB" dirty="0">
              <a:cs typeface="Calibri"/>
            </a:endParaRPr>
          </a:p>
          <a:p>
            <a:r>
              <a:rPr lang="en-GB" dirty="0">
                <a:cs typeface="Calibri"/>
              </a:rPr>
              <a:t>When engaging in the fieldwork, be mindful of the human barriers – are they effective or at risk of error. Are procedures clear or unwieldy?</a:t>
            </a:r>
          </a:p>
          <a:p>
            <a:endParaRPr lang="en-GB" dirty="0">
              <a:cs typeface="Calibri"/>
            </a:endParaRPr>
          </a:p>
          <a:p>
            <a:r>
              <a:rPr lang="en-GB" dirty="0">
                <a:cs typeface="Calibri"/>
              </a:rPr>
              <a:t>Page 25 in Guidance</a:t>
            </a:r>
          </a:p>
          <a:p>
            <a:endParaRPr lang="en-GB" dirty="0">
              <a:cs typeface="Calibri"/>
            </a:endParaRPr>
          </a:p>
        </p:txBody>
      </p:sp>
      <p:sp>
        <p:nvSpPr>
          <p:cNvPr id="4" name="Slide Number Placeholder 3"/>
          <p:cNvSpPr>
            <a:spLocks noGrp="1"/>
          </p:cNvSpPr>
          <p:nvPr>
            <p:ph type="sldNum" sz="quarter" idx="10"/>
          </p:nvPr>
        </p:nvSpPr>
        <p:spPr/>
        <p:txBody>
          <a:bodyPr/>
          <a:lstStyle/>
          <a:p>
            <a:fld id="{F956A2C8-7101-4B3D-AEAF-CC2E9A96ED41}" type="slidenum">
              <a:rPr lang="en-GB" smtClean="0"/>
              <a:t>36</a:t>
            </a:fld>
            <a:endParaRPr lang="en-GB"/>
          </a:p>
        </p:txBody>
      </p:sp>
    </p:spTree>
    <p:extLst>
      <p:ext uri="{BB962C8B-B14F-4D97-AF65-F5344CB8AC3E}">
        <p14:creationId xmlns:p14="http://schemas.microsoft.com/office/powerpoint/2010/main" val="42865851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Highlight positives and negatives.</a:t>
            </a:r>
          </a:p>
          <a:p>
            <a:endParaRPr lang="en-US" dirty="0">
              <a:cs typeface="Calibri"/>
            </a:endParaRPr>
          </a:p>
          <a:p>
            <a:r>
              <a:rPr lang="en-US" dirty="0">
                <a:cs typeface="Calibri"/>
              </a:rPr>
              <a:t>With regular updates have been given during the process there should be no surprises.</a:t>
            </a:r>
          </a:p>
          <a:p>
            <a:endParaRPr lang="en-US" dirty="0">
              <a:cs typeface="Calibri"/>
            </a:endParaRPr>
          </a:p>
          <a:p>
            <a:r>
              <a:rPr lang="en-US" dirty="0">
                <a:cs typeface="Calibri"/>
              </a:rPr>
              <a:t>Get agreement on any findings and receive any feedback in a positive manner.</a:t>
            </a:r>
          </a:p>
          <a:p>
            <a:endParaRPr lang="en-US" dirty="0">
              <a:cs typeface="Calibri"/>
            </a:endParaRPr>
          </a:p>
          <a:p>
            <a:r>
              <a:rPr lang="en-US" dirty="0">
                <a:cs typeface="Calibri"/>
              </a:rPr>
              <a:t>Additional follow up may be required due to remote efforts</a:t>
            </a:r>
          </a:p>
          <a:p>
            <a:endParaRPr lang="en-US" dirty="0">
              <a:cs typeface="Calibri"/>
            </a:endParaRPr>
          </a:p>
          <a:p>
            <a:r>
              <a:rPr lang="en-US" dirty="0"/>
              <a:t>Page 25 in Guidance</a:t>
            </a:r>
            <a:endParaRPr lang="en-US" dirty="0">
              <a:cs typeface="Calibri"/>
            </a:endParaRPr>
          </a:p>
        </p:txBody>
      </p:sp>
      <p:sp>
        <p:nvSpPr>
          <p:cNvPr id="4" name="Slide Number Placeholder 3"/>
          <p:cNvSpPr>
            <a:spLocks noGrp="1"/>
          </p:cNvSpPr>
          <p:nvPr>
            <p:ph type="sldNum" sz="quarter" idx="5"/>
          </p:nvPr>
        </p:nvSpPr>
        <p:spPr/>
        <p:txBody>
          <a:bodyPr/>
          <a:lstStyle/>
          <a:p>
            <a:fld id="{F956A2C8-7101-4B3D-AEAF-CC2E9A96ED41}" type="slidenum">
              <a:rPr lang="en-GB" smtClean="0"/>
              <a:t>37</a:t>
            </a:fld>
            <a:endParaRPr lang="en-GB"/>
          </a:p>
        </p:txBody>
      </p:sp>
    </p:spTree>
    <p:extLst>
      <p:ext uri="{BB962C8B-B14F-4D97-AF65-F5344CB8AC3E}">
        <p14:creationId xmlns:p14="http://schemas.microsoft.com/office/powerpoint/2010/main" val="1908838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Draft report in 7 days after closing meeting</a:t>
            </a:r>
          </a:p>
          <a:p>
            <a:r>
              <a:rPr lang="en-US" dirty="0">
                <a:cs typeface="Calibri"/>
              </a:rPr>
              <a:t>Report to be succinct, not a full download. A good summary highlight both good, findings and actions.</a:t>
            </a:r>
          </a:p>
          <a:p>
            <a:endParaRPr lang="en-US" dirty="0">
              <a:cs typeface="Calibri"/>
            </a:endParaRPr>
          </a:p>
          <a:p>
            <a:r>
              <a:rPr lang="en-US" dirty="0"/>
              <a:t>Page 26 in Guidance</a:t>
            </a:r>
          </a:p>
        </p:txBody>
      </p:sp>
      <p:sp>
        <p:nvSpPr>
          <p:cNvPr id="4" name="Slide Number Placeholder 3"/>
          <p:cNvSpPr>
            <a:spLocks noGrp="1"/>
          </p:cNvSpPr>
          <p:nvPr>
            <p:ph type="sldNum" sz="quarter" idx="5"/>
          </p:nvPr>
        </p:nvSpPr>
        <p:spPr/>
        <p:txBody>
          <a:bodyPr/>
          <a:lstStyle/>
          <a:p>
            <a:fld id="{F956A2C8-7101-4B3D-AEAF-CC2E9A96ED41}" type="slidenum">
              <a:rPr lang="en-GB" smtClean="0"/>
              <a:t>38</a:t>
            </a:fld>
            <a:endParaRPr lang="en-GB"/>
          </a:p>
        </p:txBody>
      </p:sp>
    </p:spTree>
    <p:extLst>
      <p:ext uri="{BB962C8B-B14F-4D97-AF65-F5344CB8AC3E}">
        <p14:creationId xmlns:p14="http://schemas.microsoft.com/office/powerpoint/2010/main" val="1120817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Assurance is a key element of effective process safety management</a:t>
            </a:r>
          </a:p>
          <a:p>
            <a:r>
              <a:rPr lang="en-GB" dirty="0"/>
              <a:t>It allows us to monitor performance, share good practice and engage the whole organisation with the support and involvement of senior leadership</a:t>
            </a:r>
          </a:p>
          <a:p>
            <a:r>
              <a:rPr lang="en-GB" dirty="0"/>
              <a:t>While a key activity is auditing, an effective assurance program is made up of many elements, including periodic activities such as audits along with ongoing monitoring and activities</a:t>
            </a:r>
          </a:p>
          <a:p>
            <a:r>
              <a:rPr lang="en-GB" dirty="0"/>
              <a:t>It should be a process of constant vigilance - Don’t wait for the auditors, maintain a chronic sense of unease</a:t>
            </a:r>
          </a:p>
        </p:txBody>
      </p:sp>
      <p:sp>
        <p:nvSpPr>
          <p:cNvPr id="4" name="Slide Number Placeholder 3"/>
          <p:cNvSpPr>
            <a:spLocks noGrp="1"/>
          </p:cNvSpPr>
          <p:nvPr>
            <p:ph type="sldNum" sz="quarter" idx="10"/>
          </p:nvPr>
        </p:nvSpPr>
        <p:spPr/>
        <p:txBody>
          <a:bodyPr/>
          <a:lstStyle/>
          <a:p>
            <a:fld id="{F956A2C8-7101-4B3D-AEAF-CC2E9A96ED41}" type="slidenum">
              <a:rPr lang="en-GB" smtClean="0"/>
              <a:t>4</a:t>
            </a:fld>
            <a:endParaRPr lang="en-GB"/>
          </a:p>
        </p:txBody>
      </p:sp>
    </p:spTree>
    <p:extLst>
      <p:ext uri="{BB962C8B-B14F-4D97-AF65-F5344CB8AC3E}">
        <p14:creationId xmlns:p14="http://schemas.microsoft.com/office/powerpoint/2010/main" val="32570895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What - are they addressing</a:t>
            </a:r>
          </a:p>
          <a:p>
            <a:r>
              <a:rPr lang="en-GB" dirty="0">
                <a:cs typeface="Calibri"/>
              </a:rPr>
              <a:t>When – Priority</a:t>
            </a:r>
          </a:p>
          <a:p>
            <a:r>
              <a:rPr lang="en-GB" dirty="0">
                <a:cs typeface="Calibri"/>
              </a:rPr>
              <a:t>Who- Capacity and resource, do they have time to address the actions</a:t>
            </a:r>
          </a:p>
          <a:p>
            <a:endParaRPr lang="en-GB" dirty="0">
              <a:cs typeface="Calibri"/>
            </a:endParaRPr>
          </a:p>
          <a:p>
            <a:r>
              <a:rPr lang="en-GB" dirty="0">
                <a:cs typeface="Calibri"/>
              </a:rPr>
              <a:t>Ensure there is clarity on the actions and how they address the findings</a:t>
            </a:r>
          </a:p>
          <a:p>
            <a:endParaRPr lang="en-GB" dirty="0">
              <a:cs typeface="Calibri"/>
            </a:endParaRPr>
          </a:p>
          <a:p>
            <a:r>
              <a:rPr lang="en-GB" dirty="0"/>
              <a:t>Page 26 in Guidance</a:t>
            </a:r>
          </a:p>
        </p:txBody>
      </p:sp>
      <p:sp>
        <p:nvSpPr>
          <p:cNvPr id="4" name="Slide Number Placeholder 3"/>
          <p:cNvSpPr>
            <a:spLocks noGrp="1"/>
          </p:cNvSpPr>
          <p:nvPr>
            <p:ph type="sldNum" sz="quarter" idx="10"/>
          </p:nvPr>
        </p:nvSpPr>
        <p:spPr/>
        <p:txBody>
          <a:bodyPr/>
          <a:lstStyle/>
          <a:p>
            <a:fld id="{F956A2C8-7101-4B3D-AEAF-CC2E9A96ED41}" type="slidenum">
              <a:rPr lang="en-GB" smtClean="0"/>
              <a:t>39</a:t>
            </a:fld>
            <a:endParaRPr lang="en-GB"/>
          </a:p>
        </p:txBody>
      </p:sp>
    </p:spTree>
    <p:extLst>
      <p:ext uri="{BB962C8B-B14F-4D97-AF65-F5344CB8AC3E}">
        <p14:creationId xmlns:p14="http://schemas.microsoft.com/office/powerpoint/2010/main" val="4368569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60045" lvl="1" indent="0">
              <a:spcAft>
                <a:spcPts val="400"/>
              </a:spcAft>
              <a:buFont typeface="Wingdings" panose="05000000000000000000" pitchFamily="2" charset="2"/>
              <a:buNone/>
            </a:pPr>
            <a:r>
              <a:rPr lang="en-GB" sz="1400" kern="1200" dirty="0">
                <a:solidFill>
                  <a:schemeClr val="tx1"/>
                </a:solidFill>
                <a:latin typeface="+mn-lt"/>
                <a:ea typeface="+mn-ea"/>
                <a:cs typeface="+mn-cs"/>
              </a:rPr>
              <a:t>SMART </a:t>
            </a:r>
            <a:r>
              <a:rPr lang="en-GB" sz="1400" kern="1200" dirty="0">
                <a:solidFill>
                  <a:srgbClr val="FF0000"/>
                </a:solidFill>
                <a:latin typeface="+mn-lt"/>
                <a:ea typeface="+mn-ea"/>
                <a:cs typeface="+mn-cs"/>
              </a:rPr>
              <a:t>(specific, measurable, achievable, realistic, time bound)</a:t>
            </a:r>
            <a:endParaRPr lang="en-GB" sz="1400" kern="1200" dirty="0">
              <a:solidFill>
                <a:srgbClr val="FF0000"/>
              </a:solidFill>
              <a:latin typeface="+mn-lt"/>
              <a:cs typeface="Calibri"/>
            </a:endParaRPr>
          </a:p>
          <a:p>
            <a:pPr marL="360045" lvl="1">
              <a:spcAft>
                <a:spcPts val="400"/>
              </a:spcAft>
            </a:pPr>
            <a:endParaRPr lang="en-GB" sz="1400" dirty="0">
              <a:solidFill>
                <a:srgbClr val="FF0000"/>
              </a:solidFill>
              <a:cs typeface="Calibri"/>
            </a:endParaRPr>
          </a:p>
          <a:p>
            <a:pPr marL="360045" lvl="1">
              <a:spcAft>
                <a:spcPts val="400"/>
              </a:spcAft>
            </a:pPr>
            <a:r>
              <a:rPr lang="en-GB" sz="1400" dirty="0">
                <a:solidFill>
                  <a:srgbClr val="FF0000"/>
                </a:solidFill>
                <a:cs typeface="Calibri"/>
              </a:rPr>
              <a:t>Some findings may need to be escalated, possibly to board level</a:t>
            </a:r>
          </a:p>
          <a:p>
            <a:pPr marL="360045" lvl="1">
              <a:spcAft>
                <a:spcPts val="400"/>
              </a:spcAft>
            </a:pPr>
            <a:endParaRPr lang="en-GB" sz="1400" dirty="0">
              <a:solidFill>
                <a:srgbClr val="FF0000"/>
              </a:solidFill>
              <a:cs typeface="Calibri"/>
            </a:endParaRPr>
          </a:p>
          <a:p>
            <a:pPr marL="360045" lvl="1">
              <a:spcAft>
                <a:spcPts val="400"/>
              </a:spcAft>
            </a:pPr>
            <a:r>
              <a:rPr lang="en-GB" sz="1400" dirty="0">
                <a:solidFill>
                  <a:srgbClr val="FF0000"/>
                </a:solidFill>
                <a:cs typeface="Calibri"/>
              </a:rPr>
              <a:t>Human barriers are weak and errors can be made. Where possible try to improve procedures , processes etc.</a:t>
            </a:r>
          </a:p>
          <a:p>
            <a:pPr marL="360045" lvl="1">
              <a:spcAft>
                <a:spcPts val="400"/>
              </a:spcAft>
            </a:pPr>
            <a:endParaRPr lang="en-GB" sz="1400" dirty="0">
              <a:solidFill>
                <a:srgbClr val="FF0000"/>
              </a:solidFill>
              <a:cs typeface="Calibri"/>
            </a:endParaRPr>
          </a:p>
          <a:p>
            <a:pPr marL="360045" lvl="1">
              <a:spcAft>
                <a:spcPts val="400"/>
              </a:spcAft>
            </a:pPr>
            <a:r>
              <a:rPr lang="en-GB" sz="1400" dirty="0">
                <a:solidFill>
                  <a:srgbClr val="FF0000"/>
                </a:solidFill>
                <a:cs typeface="Calibri"/>
              </a:rPr>
              <a:t>Too many actions can dilute their benefit, 4 good actions can be better than (say) 20 general actions</a:t>
            </a:r>
          </a:p>
          <a:p>
            <a:pPr marL="360045" lvl="1">
              <a:spcAft>
                <a:spcPts val="400"/>
              </a:spcAft>
            </a:pPr>
            <a:endParaRPr lang="en-GB" sz="1400" dirty="0">
              <a:solidFill>
                <a:srgbClr val="FF0000"/>
              </a:solidFill>
              <a:cs typeface="Calibri"/>
            </a:endParaRPr>
          </a:p>
          <a:p>
            <a:pPr marL="360045" lvl="1">
              <a:spcAft>
                <a:spcPts val="400"/>
              </a:spcAft>
            </a:pPr>
            <a:r>
              <a:rPr lang="en-GB" dirty="0"/>
              <a:t>Page 26 in Guidance</a:t>
            </a:r>
          </a:p>
        </p:txBody>
      </p:sp>
      <p:sp>
        <p:nvSpPr>
          <p:cNvPr id="4" name="Slide Number Placeholder 3"/>
          <p:cNvSpPr>
            <a:spLocks noGrp="1"/>
          </p:cNvSpPr>
          <p:nvPr>
            <p:ph type="sldNum" sz="quarter" idx="10"/>
          </p:nvPr>
        </p:nvSpPr>
        <p:spPr/>
        <p:txBody>
          <a:bodyPr/>
          <a:lstStyle/>
          <a:p>
            <a:fld id="{F956A2C8-7101-4B3D-AEAF-CC2E9A96ED41}" type="slidenum">
              <a:rPr lang="en-GB" smtClean="0"/>
              <a:t>40</a:t>
            </a:fld>
            <a:endParaRPr lang="en-GB"/>
          </a:p>
        </p:txBody>
      </p:sp>
    </p:spTree>
    <p:extLst>
      <p:ext uri="{BB962C8B-B14F-4D97-AF65-F5344CB8AC3E}">
        <p14:creationId xmlns:p14="http://schemas.microsoft.com/office/powerpoint/2010/main" val="18000759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See findings from both sides, auditor &amp; auditee</a:t>
            </a:r>
          </a:p>
          <a:p>
            <a:endParaRPr lang="en-GB" dirty="0">
              <a:cs typeface="Calibri"/>
            </a:endParaRPr>
          </a:p>
          <a:p>
            <a:r>
              <a:rPr lang="en-GB" dirty="0">
                <a:cs typeface="Calibri"/>
              </a:rPr>
              <a:t>Help focus actions to address the key findings</a:t>
            </a:r>
            <a:endParaRPr lang="en-GB" dirty="0"/>
          </a:p>
          <a:p>
            <a:r>
              <a:rPr lang="en-GB" dirty="0">
                <a:cs typeface="Calibri"/>
              </a:rPr>
              <a:t>- can be useful to adopt the "less is more" approach</a:t>
            </a:r>
          </a:p>
          <a:p>
            <a:endParaRPr lang="en-GB" dirty="0">
              <a:cs typeface="Calibri"/>
            </a:endParaRPr>
          </a:p>
          <a:p>
            <a:r>
              <a:rPr lang="en-GB" dirty="0">
                <a:cs typeface="Calibri"/>
              </a:rPr>
              <a:t>&gt; </a:t>
            </a:r>
            <a:r>
              <a:rPr lang="en-GB" b="1" dirty="0">
                <a:cs typeface="Calibri"/>
              </a:rPr>
              <a:t>SMART</a:t>
            </a:r>
            <a:r>
              <a:rPr lang="en-GB" dirty="0">
                <a:cs typeface="Calibri"/>
              </a:rPr>
              <a:t> &lt;</a:t>
            </a:r>
          </a:p>
          <a:p>
            <a:endParaRPr lang="en-GB" dirty="0">
              <a:cs typeface="Calibri"/>
            </a:endParaRPr>
          </a:p>
          <a:p>
            <a:r>
              <a:rPr lang="en-GB" dirty="0"/>
              <a:t>Page 33 in Guidance</a:t>
            </a:r>
          </a:p>
        </p:txBody>
      </p:sp>
      <p:sp>
        <p:nvSpPr>
          <p:cNvPr id="4" name="Slide Number Placeholder 3"/>
          <p:cNvSpPr>
            <a:spLocks noGrp="1"/>
          </p:cNvSpPr>
          <p:nvPr>
            <p:ph type="sldNum" sz="quarter" idx="10"/>
          </p:nvPr>
        </p:nvSpPr>
        <p:spPr/>
        <p:txBody>
          <a:bodyPr/>
          <a:lstStyle/>
          <a:p>
            <a:fld id="{F956A2C8-7101-4B3D-AEAF-CC2E9A96ED41}" type="slidenum">
              <a:rPr lang="en-GB" smtClean="0"/>
              <a:t>42</a:t>
            </a:fld>
            <a:endParaRPr lang="en-GB"/>
          </a:p>
        </p:txBody>
      </p:sp>
    </p:spTree>
    <p:extLst>
      <p:ext uri="{BB962C8B-B14F-4D97-AF65-F5344CB8AC3E}">
        <p14:creationId xmlns:p14="http://schemas.microsoft.com/office/powerpoint/2010/main" val="1924265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Have data, information to support findings and be prepared to follow up in more detail if needed (especially around weak signals)</a:t>
            </a:r>
          </a:p>
          <a:p>
            <a:endParaRPr lang="en-US" dirty="0">
              <a:cs typeface="Calibri"/>
            </a:endParaRPr>
          </a:p>
          <a:p>
            <a:r>
              <a:rPr lang="en-US" dirty="0"/>
              <a:t>Page 33 in Guidance</a:t>
            </a:r>
          </a:p>
        </p:txBody>
      </p:sp>
      <p:sp>
        <p:nvSpPr>
          <p:cNvPr id="4" name="Slide Number Placeholder 3"/>
          <p:cNvSpPr>
            <a:spLocks noGrp="1"/>
          </p:cNvSpPr>
          <p:nvPr>
            <p:ph type="sldNum" sz="quarter" idx="5"/>
          </p:nvPr>
        </p:nvSpPr>
        <p:spPr/>
        <p:txBody>
          <a:bodyPr/>
          <a:lstStyle/>
          <a:p>
            <a:fld id="{F956A2C8-7101-4B3D-AEAF-CC2E9A96ED41}" type="slidenum">
              <a:rPr lang="en-GB" smtClean="0"/>
              <a:t>43</a:t>
            </a:fld>
            <a:endParaRPr lang="en-GB"/>
          </a:p>
        </p:txBody>
      </p:sp>
    </p:spTree>
    <p:extLst>
      <p:ext uri="{BB962C8B-B14F-4D97-AF65-F5344CB8AC3E}">
        <p14:creationId xmlns:p14="http://schemas.microsoft.com/office/powerpoint/2010/main" val="37847890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Process overview – Health check.</a:t>
            </a:r>
          </a:p>
        </p:txBody>
      </p:sp>
      <p:sp>
        <p:nvSpPr>
          <p:cNvPr id="4" name="Slide Number Placeholder 3"/>
          <p:cNvSpPr>
            <a:spLocks noGrp="1"/>
          </p:cNvSpPr>
          <p:nvPr>
            <p:ph type="sldNum" sz="quarter" idx="5"/>
          </p:nvPr>
        </p:nvSpPr>
        <p:spPr/>
        <p:txBody>
          <a:bodyPr/>
          <a:lstStyle/>
          <a:p>
            <a:fld id="{F956A2C8-7101-4B3D-AEAF-CC2E9A96ED41}" type="slidenum">
              <a:rPr lang="en-GB" smtClean="0"/>
              <a:t>44</a:t>
            </a:fld>
            <a:endParaRPr lang="en-GB"/>
          </a:p>
        </p:txBody>
      </p:sp>
    </p:spTree>
    <p:extLst>
      <p:ext uri="{BB962C8B-B14F-4D97-AF65-F5344CB8AC3E}">
        <p14:creationId xmlns:p14="http://schemas.microsoft.com/office/powerpoint/2010/main" val="38670111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lvl="2" indent="-193675" fontAlgn="base">
              <a:spcAft>
                <a:spcPts val="600"/>
              </a:spcAft>
              <a:buFont typeface="Arial" panose="020B0604020202020204" pitchFamily="34" charset="0"/>
              <a:buChar char="•"/>
            </a:pPr>
            <a:r>
              <a:rPr lang="en-GB" sz="1400" kern="1200" dirty="0">
                <a:solidFill>
                  <a:schemeClr val="tx1"/>
                </a:solidFill>
                <a:latin typeface="+mn-lt"/>
                <a:ea typeface="+mn-ea"/>
                <a:cs typeface="+mn-cs"/>
              </a:rPr>
              <a:t>Are audits identifying true weaknesses? </a:t>
            </a:r>
            <a:r>
              <a:rPr lang="en-GB" sz="1400" kern="1200" dirty="0">
                <a:solidFill>
                  <a:srgbClr val="FF0000"/>
                </a:solidFill>
                <a:latin typeface="+mn-lt"/>
                <a:ea typeface="+mn-ea"/>
                <a:cs typeface="+mn-cs"/>
              </a:rPr>
              <a:t>or has the exercise become a tick-box exercise? </a:t>
            </a:r>
          </a:p>
          <a:p>
            <a:pPr marL="285750" lvl="1" indent="-193675" fontAlgn="base">
              <a:spcAft>
                <a:spcPts val="600"/>
              </a:spcAft>
              <a:buFont typeface="Arial" panose="020B0604020202020204" pitchFamily="34" charset="0"/>
              <a:buChar char="•"/>
            </a:pPr>
            <a:r>
              <a:rPr lang="en-GB" sz="1400" kern="1200" dirty="0">
                <a:solidFill>
                  <a:schemeClr val="tx1"/>
                </a:solidFill>
                <a:latin typeface="+mn-lt"/>
                <a:ea typeface="+mn-ea"/>
                <a:cs typeface="+mn-cs"/>
              </a:rPr>
              <a:t>Reminder of the 4 different types of audit </a:t>
            </a:r>
            <a:r>
              <a:rPr lang="en-GB" sz="1400" kern="1200" dirty="0">
                <a:solidFill>
                  <a:srgbClr val="FF0000"/>
                </a:solidFill>
                <a:latin typeface="+mn-lt"/>
                <a:ea typeface="+mn-ea"/>
                <a:cs typeface="+mn-cs"/>
              </a:rPr>
              <a:t>(System, Technical, Compliance, Regulatory)</a:t>
            </a:r>
          </a:p>
          <a:p>
            <a:pPr marL="285750" lvl="1" indent="-193675" fontAlgn="base">
              <a:spcAft>
                <a:spcPts val="600"/>
              </a:spcAft>
              <a:buFont typeface="Arial" panose="020B0604020202020204" pitchFamily="34" charset="0"/>
              <a:buChar char="•"/>
            </a:pPr>
            <a:r>
              <a:rPr lang="en-GB" sz="1400" kern="1200" dirty="0">
                <a:solidFill>
                  <a:srgbClr val="FF0000"/>
                </a:solidFill>
                <a:latin typeface="+mn-lt"/>
                <a:ea typeface="+mn-ea"/>
                <a:cs typeface="+mn-cs"/>
              </a:rPr>
              <a:t>Confirm</a:t>
            </a:r>
            <a:r>
              <a:rPr lang="en-GB" sz="1400" kern="1200" baseline="0" dirty="0">
                <a:solidFill>
                  <a:srgbClr val="FF0000"/>
                </a:solidFill>
                <a:latin typeface="+mn-lt"/>
                <a:ea typeface="+mn-ea"/>
                <a:cs typeface="+mn-cs"/>
              </a:rPr>
              <a:t> we are using the correct type of audit at the right time</a:t>
            </a:r>
            <a:endParaRPr lang="en-GB" sz="1400" kern="1200" dirty="0">
              <a:solidFill>
                <a:srgbClr val="FF0000"/>
              </a:solidFill>
              <a:latin typeface="+mn-lt"/>
              <a:ea typeface="+mn-ea"/>
              <a:cs typeface="+mn-cs"/>
            </a:endParaRPr>
          </a:p>
          <a:p>
            <a:endParaRPr lang="en-GB" dirty="0"/>
          </a:p>
          <a:p>
            <a:r>
              <a:rPr lang="en-GB" dirty="0">
                <a:cs typeface="Calibri"/>
              </a:rPr>
              <a:t>As we progress through schedule keep an eye on the health of the program</a:t>
            </a:r>
          </a:p>
          <a:p>
            <a:endParaRPr lang="en-GB" dirty="0">
              <a:cs typeface="Calibri"/>
            </a:endParaRPr>
          </a:p>
          <a:p>
            <a:r>
              <a:rPr lang="en-GB" dirty="0">
                <a:cs typeface="Calibri"/>
              </a:rPr>
              <a:t>An ongoing check and balance on what we set out to achieve vs what has been achieved.</a:t>
            </a:r>
          </a:p>
          <a:p>
            <a:r>
              <a:rPr lang="en-GB" dirty="0">
                <a:cs typeface="Calibri"/>
              </a:rPr>
              <a:t>Ensure value is gained from the activity</a:t>
            </a:r>
          </a:p>
          <a:p>
            <a:endParaRPr lang="en-GB" dirty="0">
              <a:cs typeface="Calibri"/>
            </a:endParaRPr>
          </a:p>
          <a:p>
            <a:r>
              <a:rPr lang="en-GB" dirty="0"/>
              <a:t>Page 32 in Guidance</a:t>
            </a:r>
          </a:p>
        </p:txBody>
      </p:sp>
      <p:sp>
        <p:nvSpPr>
          <p:cNvPr id="4" name="Slide Number Placeholder 3"/>
          <p:cNvSpPr>
            <a:spLocks noGrp="1"/>
          </p:cNvSpPr>
          <p:nvPr>
            <p:ph type="sldNum" sz="quarter" idx="10"/>
          </p:nvPr>
        </p:nvSpPr>
        <p:spPr/>
        <p:txBody>
          <a:bodyPr/>
          <a:lstStyle/>
          <a:p>
            <a:fld id="{F956A2C8-7101-4B3D-AEAF-CC2E9A96ED41}" type="slidenum">
              <a:rPr lang="en-GB" smtClean="0"/>
              <a:t>45</a:t>
            </a:fld>
            <a:endParaRPr lang="en-GB"/>
          </a:p>
        </p:txBody>
      </p:sp>
    </p:spTree>
    <p:extLst>
      <p:ext uri="{BB962C8B-B14F-4D97-AF65-F5344CB8AC3E}">
        <p14:creationId xmlns:p14="http://schemas.microsoft.com/office/powerpoint/2010/main" val="19442186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MAH – Major Accident Hazard</a:t>
            </a:r>
          </a:p>
          <a:p>
            <a:r>
              <a:rPr lang="en-GB" dirty="0"/>
              <a:t>SEMS – Safety Environmental Management System</a:t>
            </a:r>
          </a:p>
          <a:p>
            <a:r>
              <a:rPr lang="en-GB" dirty="0"/>
              <a:t>KPI – Key Performance Indicator</a:t>
            </a:r>
          </a:p>
          <a:p>
            <a:endParaRPr lang="en-GB" dirty="0">
              <a:cs typeface="Calibri"/>
            </a:endParaRPr>
          </a:p>
          <a:p>
            <a:r>
              <a:rPr lang="en-GB" dirty="0">
                <a:cs typeface="Calibri"/>
              </a:rPr>
              <a:t>Ensure a clear view of barriers, sharing what is found and making improvements.</a:t>
            </a:r>
          </a:p>
          <a:p>
            <a:endParaRPr lang="en-GB" dirty="0">
              <a:cs typeface="Calibri"/>
            </a:endParaRPr>
          </a:p>
          <a:p>
            <a:r>
              <a:rPr lang="en-GB" dirty="0">
                <a:cs typeface="Calibri"/>
              </a:rPr>
              <a:t>Any changes that could mean adjusting the schedule or scopes based on feedback and /or weak signals.</a:t>
            </a:r>
          </a:p>
          <a:p>
            <a:endParaRPr lang="en-GB" dirty="0">
              <a:cs typeface="Calibri"/>
            </a:endParaRPr>
          </a:p>
          <a:p>
            <a:r>
              <a:rPr lang="en-GB" dirty="0"/>
              <a:t>Page 32 in Guidance</a:t>
            </a:r>
          </a:p>
        </p:txBody>
      </p:sp>
      <p:sp>
        <p:nvSpPr>
          <p:cNvPr id="4" name="Slide Number Placeholder 3"/>
          <p:cNvSpPr>
            <a:spLocks noGrp="1"/>
          </p:cNvSpPr>
          <p:nvPr>
            <p:ph type="sldNum" sz="quarter" idx="10"/>
          </p:nvPr>
        </p:nvSpPr>
        <p:spPr/>
        <p:txBody>
          <a:bodyPr/>
          <a:lstStyle/>
          <a:p>
            <a:fld id="{F956A2C8-7101-4B3D-AEAF-CC2E9A96ED41}" type="slidenum">
              <a:rPr lang="en-GB" smtClean="0"/>
              <a:t>46</a:t>
            </a:fld>
            <a:endParaRPr lang="en-GB"/>
          </a:p>
        </p:txBody>
      </p:sp>
    </p:spTree>
    <p:extLst>
      <p:ext uri="{BB962C8B-B14F-4D97-AF65-F5344CB8AC3E}">
        <p14:creationId xmlns:p14="http://schemas.microsoft.com/office/powerpoint/2010/main" val="25011740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Keep engagement throughout.</a:t>
            </a:r>
            <a:endParaRPr lang="en-GB" dirty="0"/>
          </a:p>
          <a:p>
            <a:r>
              <a:rPr lang="en-GB" dirty="0">
                <a:cs typeface="Calibri"/>
              </a:rPr>
              <a:t>Keep in touch with the site as resolution of findings progress, being mindful of other sites / locations for Lessons Learned.</a:t>
            </a:r>
          </a:p>
          <a:p>
            <a:endParaRPr lang="en-GB" dirty="0">
              <a:cs typeface="Calibri"/>
            </a:endParaRPr>
          </a:p>
          <a:p>
            <a:endParaRPr lang="en-GB" dirty="0">
              <a:cs typeface="Calibri"/>
            </a:endParaRPr>
          </a:p>
          <a:p>
            <a:r>
              <a:rPr lang="en-GB" dirty="0"/>
              <a:t>Page 27 in Guidance</a:t>
            </a:r>
          </a:p>
        </p:txBody>
      </p:sp>
      <p:sp>
        <p:nvSpPr>
          <p:cNvPr id="4" name="Slide Number Placeholder 3"/>
          <p:cNvSpPr>
            <a:spLocks noGrp="1"/>
          </p:cNvSpPr>
          <p:nvPr>
            <p:ph type="sldNum" sz="quarter" idx="10"/>
          </p:nvPr>
        </p:nvSpPr>
        <p:spPr/>
        <p:txBody>
          <a:bodyPr/>
          <a:lstStyle/>
          <a:p>
            <a:fld id="{F956A2C8-7101-4B3D-AEAF-CC2E9A96ED41}" type="slidenum">
              <a:rPr lang="en-GB" smtClean="0"/>
              <a:t>48</a:t>
            </a:fld>
            <a:endParaRPr lang="en-GB"/>
          </a:p>
        </p:txBody>
      </p:sp>
    </p:spTree>
    <p:extLst>
      <p:ext uri="{BB962C8B-B14F-4D97-AF65-F5344CB8AC3E}">
        <p14:creationId xmlns:p14="http://schemas.microsoft.com/office/powerpoint/2010/main" val="87885296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mentioned before that assurance needs to be an embedded process – part of the management cycle. </a:t>
            </a:r>
          </a:p>
          <a:p>
            <a:endParaRPr lang="en-GB" dirty="0"/>
          </a:p>
          <a:p>
            <a:r>
              <a:rPr lang="en-GB" dirty="0"/>
              <a:t>A key part of this is to continue to review how effective the assurance program itself is.</a:t>
            </a:r>
          </a:p>
          <a:p>
            <a:pPr marL="171450" indent="-171450">
              <a:buFont typeface="Arial" panose="020B0604020202020204" pitchFamily="34" charset="0"/>
              <a:buChar char="•"/>
            </a:pPr>
            <a:r>
              <a:rPr lang="en-GB" dirty="0"/>
              <a:t>Are we looking at the right things?</a:t>
            </a:r>
          </a:p>
          <a:p>
            <a:pPr marL="171450" indent="-171450">
              <a:buFont typeface="Arial" panose="020B0604020202020204" pitchFamily="34" charset="0"/>
              <a:buChar char="•"/>
            </a:pPr>
            <a:r>
              <a:rPr lang="en-GB" dirty="0"/>
              <a:t>Are we involving the right people?</a:t>
            </a:r>
          </a:p>
          <a:p>
            <a:pPr marL="171450" indent="-171450">
              <a:buFont typeface="Arial" panose="020B0604020202020204" pitchFamily="34" charset="0"/>
              <a:buChar char="•"/>
            </a:pPr>
            <a:r>
              <a:rPr lang="en-GB" dirty="0"/>
              <a:t>Are we actually completing the program as planned?</a:t>
            </a:r>
          </a:p>
          <a:p>
            <a:pPr marL="171450" indent="-171450">
              <a:buFont typeface="Arial" panose="020B0604020202020204" pitchFamily="34" charset="0"/>
              <a:buChar char="•"/>
            </a:pPr>
            <a:r>
              <a:rPr lang="en-GB" dirty="0"/>
              <a:t>What are we finding?</a:t>
            </a:r>
          </a:p>
          <a:p>
            <a:pPr marL="171450" indent="-171450">
              <a:buFont typeface="Arial" panose="020B0604020202020204" pitchFamily="34" charset="0"/>
              <a:buChar char="•"/>
            </a:pPr>
            <a:r>
              <a:rPr lang="en-GB" dirty="0"/>
              <a:t>What are we doing about the findings?</a:t>
            </a:r>
          </a:p>
        </p:txBody>
      </p:sp>
      <p:sp>
        <p:nvSpPr>
          <p:cNvPr id="4" name="Slide Number Placeholder 3"/>
          <p:cNvSpPr>
            <a:spLocks noGrp="1"/>
          </p:cNvSpPr>
          <p:nvPr>
            <p:ph type="sldNum" sz="quarter" idx="5"/>
          </p:nvPr>
        </p:nvSpPr>
        <p:spPr/>
        <p:txBody>
          <a:bodyPr/>
          <a:lstStyle/>
          <a:p>
            <a:fld id="{F956A2C8-7101-4B3D-AEAF-CC2E9A96ED41}" type="slidenum">
              <a:rPr lang="en-GB" smtClean="0"/>
              <a:t>49</a:t>
            </a:fld>
            <a:endParaRPr lang="en-GB"/>
          </a:p>
        </p:txBody>
      </p:sp>
    </p:spTree>
    <p:extLst>
      <p:ext uri="{BB962C8B-B14F-4D97-AF65-F5344CB8AC3E}">
        <p14:creationId xmlns:p14="http://schemas.microsoft.com/office/powerpoint/2010/main" val="2781410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presentation has covered a lot of material, so let’s remind ourselves that fundamentally what it is all for is to make sure we continue to effectively manage process safety</a:t>
            </a:r>
          </a:p>
          <a:p>
            <a:endParaRPr lang="en-GB" dirty="0"/>
          </a:p>
          <a:p>
            <a:r>
              <a:rPr lang="en-GB" dirty="0"/>
              <a:t>Assurance is about</a:t>
            </a:r>
          </a:p>
          <a:p>
            <a:pPr marL="171450" indent="-171450">
              <a:buFont typeface="Arial" panose="020B0604020202020204" pitchFamily="34" charset="0"/>
              <a:buChar char="•"/>
            </a:pPr>
            <a:r>
              <a:rPr lang="en-GB" dirty="0"/>
              <a:t>Building confidence in our controls</a:t>
            </a:r>
          </a:p>
          <a:p>
            <a:pPr marL="171450" indent="-171450">
              <a:buFont typeface="Arial" panose="020B0604020202020204" pitchFamily="34" charset="0"/>
              <a:buChar char="•"/>
            </a:pPr>
            <a:r>
              <a:rPr lang="en-GB" dirty="0"/>
              <a:t>Using weak signals to identify issues early</a:t>
            </a:r>
          </a:p>
          <a:p>
            <a:pPr marL="171450" indent="-171450">
              <a:buFont typeface="Arial" panose="020B0604020202020204" pitchFamily="34" charset="0"/>
              <a:buChar char="•"/>
            </a:pPr>
            <a:r>
              <a:rPr lang="en-GB" dirty="0"/>
              <a:t>Building engagement through all parts of the organisation</a:t>
            </a:r>
          </a:p>
          <a:p>
            <a:pPr marL="171450" indent="-171450">
              <a:buFont typeface="Arial" panose="020B0604020202020204" pitchFamily="34" charset="0"/>
              <a:buChar char="•"/>
            </a:pPr>
            <a:endParaRPr lang="en-GB" dirty="0"/>
          </a:p>
          <a:p>
            <a:pPr marL="0" indent="0">
              <a:buFont typeface="Arial" panose="020B0604020202020204" pitchFamily="34" charset="0"/>
              <a:buNone/>
            </a:pPr>
            <a:r>
              <a:rPr lang="en-GB" dirty="0"/>
              <a:t>Assurance provides a framework to:</a:t>
            </a:r>
          </a:p>
          <a:p>
            <a:pPr marL="171450" indent="-171450">
              <a:buFont typeface="Arial" panose="020B0604020202020204" pitchFamily="34" charset="0"/>
              <a:buChar char="•"/>
            </a:pPr>
            <a:r>
              <a:rPr lang="en-GB" dirty="0"/>
              <a:t>Share performance, lessons and good practice</a:t>
            </a:r>
          </a:p>
          <a:p>
            <a:pPr marL="171450" indent="-171450">
              <a:buFont typeface="Arial" panose="020B0604020202020204" pitchFamily="34" charset="0"/>
              <a:buChar char="•"/>
            </a:pPr>
            <a:r>
              <a:rPr lang="en-GB" dirty="0"/>
              <a:t>Correct issues and drive improvement</a:t>
            </a:r>
          </a:p>
          <a:p>
            <a:pPr marL="171450" indent="-171450">
              <a:buFont typeface="Arial" panose="020B0604020202020204" pitchFamily="34" charset="0"/>
              <a:buChar char="•"/>
            </a:pPr>
            <a:endParaRPr lang="en-GB" dirty="0"/>
          </a:p>
          <a:p>
            <a:pPr marL="0" indent="0">
              <a:buFont typeface="Arial" panose="020B0604020202020204" pitchFamily="34" charset="0"/>
              <a:buNone/>
            </a:pPr>
            <a:r>
              <a:rPr lang="en-GB" dirty="0"/>
              <a:t>But it doesn’t come for free, and it is not just something that is done to us. </a:t>
            </a:r>
          </a:p>
          <a:p>
            <a:pPr marL="0" indent="0">
              <a:buFont typeface="Arial" panose="020B0604020202020204" pitchFamily="34" charset="0"/>
              <a:buNone/>
            </a:pPr>
            <a:r>
              <a:rPr lang="en-GB" dirty="0"/>
              <a:t>We should not treat it as a threat, a culture which welcomes “bad news” or weak signals as an opportunity to correct an issue early is in the long term going to be more successful than one which waits for the problem to occur</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It is above all a collaborative effort across an organisation to protect its people, our environment and the business</a:t>
            </a:r>
          </a:p>
        </p:txBody>
      </p:sp>
      <p:sp>
        <p:nvSpPr>
          <p:cNvPr id="4" name="Slide Number Placeholder 3"/>
          <p:cNvSpPr>
            <a:spLocks noGrp="1"/>
          </p:cNvSpPr>
          <p:nvPr>
            <p:ph type="sldNum" sz="quarter" idx="10"/>
          </p:nvPr>
        </p:nvSpPr>
        <p:spPr/>
        <p:txBody>
          <a:bodyPr/>
          <a:lstStyle/>
          <a:p>
            <a:fld id="{F956A2C8-7101-4B3D-AEAF-CC2E9A96ED41}" type="slidenum">
              <a:rPr lang="en-GB" smtClean="0"/>
              <a:t>51</a:t>
            </a:fld>
            <a:endParaRPr lang="en-GB"/>
          </a:p>
        </p:txBody>
      </p:sp>
    </p:spTree>
    <p:extLst>
      <p:ext uri="{BB962C8B-B14F-4D97-AF65-F5344CB8AC3E}">
        <p14:creationId xmlns:p14="http://schemas.microsoft.com/office/powerpoint/2010/main" val="13104960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7</a:t>
            </a:fld>
            <a:endParaRPr lang="en-GB"/>
          </a:p>
        </p:txBody>
      </p:sp>
    </p:spTree>
    <p:extLst>
      <p:ext uri="{BB962C8B-B14F-4D97-AF65-F5344CB8AC3E}">
        <p14:creationId xmlns:p14="http://schemas.microsoft.com/office/powerpoint/2010/main" val="20801890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GB" sz="1200" dirty="0"/>
          </a:p>
        </p:txBody>
      </p:sp>
      <p:sp>
        <p:nvSpPr>
          <p:cNvPr id="4" name="Slide Number Placeholder 3"/>
          <p:cNvSpPr>
            <a:spLocks noGrp="1"/>
          </p:cNvSpPr>
          <p:nvPr>
            <p:ph type="sldNum" sz="quarter" idx="10"/>
          </p:nvPr>
        </p:nvSpPr>
        <p:spPr/>
        <p:txBody>
          <a:bodyPr/>
          <a:lstStyle/>
          <a:p>
            <a:fld id="{F956A2C8-7101-4B3D-AEAF-CC2E9A96ED41}" type="slidenum">
              <a:rPr lang="en-GB" smtClean="0"/>
              <a:t>52</a:t>
            </a:fld>
            <a:endParaRPr lang="en-GB"/>
          </a:p>
        </p:txBody>
      </p:sp>
    </p:spTree>
    <p:extLst>
      <p:ext uri="{BB962C8B-B14F-4D97-AF65-F5344CB8AC3E}">
        <p14:creationId xmlns:p14="http://schemas.microsoft.com/office/powerpoint/2010/main" val="392955772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956A2C8-7101-4B3D-AEAF-CC2E9A96ED41}" type="slidenum">
              <a:rPr lang="en-GB" smtClean="0"/>
              <a:t>54</a:t>
            </a:fld>
            <a:endParaRPr lang="en-GB"/>
          </a:p>
        </p:txBody>
      </p:sp>
    </p:spTree>
    <p:extLst>
      <p:ext uri="{BB962C8B-B14F-4D97-AF65-F5344CB8AC3E}">
        <p14:creationId xmlns:p14="http://schemas.microsoft.com/office/powerpoint/2010/main" val="3420849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Assurance requires buy-in throughout the organisation.</a:t>
            </a:r>
          </a:p>
          <a:p>
            <a:r>
              <a:rPr lang="en-GB" dirty="0"/>
              <a:t>If done properly is underpins everything we do to protect people environment asset and reputation.</a:t>
            </a:r>
          </a:p>
          <a:p>
            <a:r>
              <a:rPr lang="en-GB" dirty="0"/>
              <a:t>It allows us to confirm that the measures we have put in place to protect us from risks are effective and to drive improvements</a:t>
            </a:r>
          </a:p>
          <a:p>
            <a:r>
              <a:rPr lang="en-GB" dirty="0"/>
              <a:t>It is an essential part of the management system</a:t>
            </a:r>
          </a:p>
          <a:p>
            <a:endParaRPr lang="en-GB" dirty="0"/>
          </a:p>
          <a:p>
            <a:r>
              <a:rPr lang="en-GB" dirty="0"/>
              <a:t>However it will only be successful with </a:t>
            </a:r>
          </a:p>
          <a:p>
            <a:pPr marL="171450" indent="-171450">
              <a:buFont typeface="Arial" panose="020B0604020202020204" pitchFamily="34" charset="0"/>
              <a:buChar char="•"/>
            </a:pPr>
            <a:r>
              <a:rPr lang="en-GB" dirty="0"/>
              <a:t>proactive sponsorship by management, </a:t>
            </a:r>
          </a:p>
          <a:p>
            <a:pPr marL="171450" indent="-171450">
              <a:buFont typeface="Arial" panose="020B0604020202020204" pitchFamily="34" charset="0"/>
              <a:buChar char="•"/>
            </a:pPr>
            <a:r>
              <a:rPr lang="en-GB" dirty="0"/>
              <a:t>buy-in from the organisation and </a:t>
            </a:r>
          </a:p>
          <a:p>
            <a:pPr marL="171450" indent="-171450">
              <a:buFont typeface="Arial" panose="020B0604020202020204" pitchFamily="34" charset="0"/>
              <a:buChar char="•"/>
            </a:pPr>
            <a:r>
              <a:rPr lang="en-GB" dirty="0"/>
              <a:t>clear ownership of the process and resources dedicated to delivering the program</a:t>
            </a:r>
          </a:p>
          <a:p>
            <a:endParaRPr lang="en-GB" dirty="0"/>
          </a:p>
        </p:txBody>
      </p:sp>
      <p:sp>
        <p:nvSpPr>
          <p:cNvPr id="4" name="Slide Number Placeholder 3"/>
          <p:cNvSpPr>
            <a:spLocks noGrp="1"/>
          </p:cNvSpPr>
          <p:nvPr>
            <p:ph type="sldNum" sz="quarter" idx="5"/>
          </p:nvPr>
        </p:nvSpPr>
        <p:spPr/>
        <p:txBody>
          <a:bodyPr/>
          <a:lstStyle/>
          <a:p>
            <a:fld id="{F956A2C8-7101-4B3D-AEAF-CC2E9A96ED41}" type="slidenum">
              <a:rPr lang="en-GB" smtClean="0"/>
              <a:t>9</a:t>
            </a:fld>
            <a:endParaRPr lang="en-GB"/>
          </a:p>
        </p:txBody>
      </p:sp>
    </p:spTree>
    <p:extLst>
      <p:ext uri="{BB962C8B-B14F-4D97-AF65-F5344CB8AC3E}">
        <p14:creationId xmlns:p14="http://schemas.microsoft.com/office/powerpoint/2010/main" val="10158454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effectLst/>
              </a:rPr>
              <a:t>Assurance affects and requires engagement from the whole organisation</a:t>
            </a:r>
          </a:p>
          <a:p>
            <a:r>
              <a:rPr lang="en-GB" sz="1200" dirty="0">
                <a:effectLst/>
              </a:rPr>
              <a:t>From board members through to senior management </a:t>
            </a:r>
          </a:p>
          <a:p>
            <a:r>
              <a:rPr lang="en-GB" sz="1200" dirty="0">
                <a:effectLst/>
              </a:rPr>
              <a:t>And From corporate HQ through regional, asset and workplace management</a:t>
            </a:r>
          </a:p>
          <a:p>
            <a:endParaRPr lang="en-GB" sz="1200" dirty="0">
              <a:effectLst/>
            </a:endParaRPr>
          </a:p>
          <a:p>
            <a:r>
              <a:rPr lang="en-GB" sz="1200" dirty="0">
                <a:effectLst/>
              </a:rPr>
              <a:t>It requires a clear focal point to own and drive the program, with active management support</a:t>
            </a:r>
          </a:p>
          <a:p>
            <a:endParaRPr lang="en-GB" sz="1200" dirty="0">
              <a:effectLst/>
            </a:endParaRPr>
          </a:p>
          <a:p>
            <a:r>
              <a:rPr lang="en-GB" sz="1200" dirty="0">
                <a:effectLst/>
              </a:rPr>
              <a:t>Delivery of assurance activities may engage many people throughout the organisation. </a:t>
            </a:r>
          </a:p>
          <a:p>
            <a:r>
              <a:rPr lang="en-GB" sz="1200" dirty="0">
                <a:effectLst/>
              </a:rPr>
              <a:t>From specialist auditors, through to technical authorities or site managers, who may be asked to lead or participate in assurance activities. </a:t>
            </a:r>
          </a:p>
          <a:p>
            <a:r>
              <a:rPr lang="en-GB" sz="1200" dirty="0">
                <a:effectLst/>
              </a:rPr>
              <a:t>And of course the whole organisation may be asked to engage with the audit process</a:t>
            </a:r>
          </a:p>
          <a:p>
            <a:endParaRPr lang="en-GB" sz="1200" dirty="0">
              <a:effectLst/>
            </a:endParaRPr>
          </a:p>
        </p:txBody>
      </p:sp>
      <p:sp>
        <p:nvSpPr>
          <p:cNvPr id="4" name="Slide Number Placeholder 3"/>
          <p:cNvSpPr>
            <a:spLocks noGrp="1"/>
          </p:cNvSpPr>
          <p:nvPr>
            <p:ph type="sldNum" sz="quarter" idx="10"/>
          </p:nvPr>
        </p:nvSpPr>
        <p:spPr/>
        <p:txBody>
          <a:bodyPr/>
          <a:lstStyle/>
          <a:p>
            <a:fld id="{F956A2C8-7101-4B3D-AEAF-CC2E9A96ED41}" type="slidenum">
              <a:rPr lang="en-GB" smtClean="0"/>
              <a:t>10</a:t>
            </a:fld>
            <a:endParaRPr lang="en-GB"/>
          </a:p>
        </p:txBody>
      </p:sp>
    </p:spTree>
    <p:extLst>
      <p:ext uri="{BB962C8B-B14F-4D97-AF65-F5344CB8AC3E}">
        <p14:creationId xmlns:p14="http://schemas.microsoft.com/office/powerpoint/2010/main" val="1590360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is important to develop a clear plan for assurance activities.</a:t>
            </a:r>
          </a:p>
          <a:p>
            <a:endParaRPr lang="en-GB" dirty="0"/>
          </a:p>
          <a:p>
            <a:r>
              <a:rPr lang="en-GB" dirty="0"/>
              <a:t>The starting point is to decide what we want our assurance program to check. </a:t>
            </a:r>
          </a:p>
          <a:p>
            <a:endParaRPr lang="en-GB" dirty="0"/>
          </a:p>
          <a:p>
            <a:r>
              <a:rPr lang="en-GB" dirty="0"/>
              <a:t>This shows a range of things we might want our assurance activity to check, this in turn will derive the type of assurance activities we include in the plan</a:t>
            </a:r>
          </a:p>
        </p:txBody>
      </p:sp>
      <p:sp>
        <p:nvSpPr>
          <p:cNvPr id="4" name="Slide Number Placeholder 3"/>
          <p:cNvSpPr>
            <a:spLocks noGrp="1"/>
          </p:cNvSpPr>
          <p:nvPr>
            <p:ph type="sldNum" sz="quarter" idx="5"/>
          </p:nvPr>
        </p:nvSpPr>
        <p:spPr/>
        <p:txBody>
          <a:bodyPr/>
          <a:lstStyle/>
          <a:p>
            <a:fld id="{F956A2C8-7101-4B3D-AEAF-CC2E9A96ED41}" type="slidenum">
              <a:rPr lang="en-GB" smtClean="0"/>
              <a:t>12</a:t>
            </a:fld>
            <a:endParaRPr lang="en-GB"/>
          </a:p>
        </p:txBody>
      </p:sp>
    </p:spTree>
    <p:extLst>
      <p:ext uri="{BB962C8B-B14F-4D97-AF65-F5344CB8AC3E}">
        <p14:creationId xmlns:p14="http://schemas.microsoft.com/office/powerpoint/2010/main" val="40366495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Obviously we can’t monitor everything. So how do we decide where to focus our effort?</a:t>
            </a:r>
          </a:p>
          <a:p>
            <a:endParaRPr lang="en-GB" dirty="0"/>
          </a:p>
          <a:p>
            <a:r>
              <a:rPr lang="en-GB" dirty="0"/>
              <a:t>As part of our operations, we capture a wide range of data and information. Making this available at the planning phase can allow us to develop an initial picture of where our risk areas lie and allow us to use this in developing our assurance program – what we look at and how often</a:t>
            </a:r>
          </a:p>
          <a:p>
            <a:endParaRPr lang="en-GB" dirty="0"/>
          </a:p>
          <a:p>
            <a:r>
              <a:rPr lang="en-GB" dirty="0"/>
              <a:t>In addition to looking at what the “what is” data is telling us about the status of our controls and barriers, it is frequently useful to consider the “what if” scenarios – how much would our controls and barriers need to degrade to give us a serious problem. </a:t>
            </a:r>
          </a:p>
        </p:txBody>
      </p:sp>
      <p:sp>
        <p:nvSpPr>
          <p:cNvPr id="4" name="Slide Number Placeholder 3"/>
          <p:cNvSpPr>
            <a:spLocks noGrp="1"/>
          </p:cNvSpPr>
          <p:nvPr>
            <p:ph type="sldNum" sz="quarter" idx="5"/>
          </p:nvPr>
        </p:nvSpPr>
        <p:spPr/>
        <p:txBody>
          <a:bodyPr/>
          <a:lstStyle/>
          <a:p>
            <a:fld id="{F956A2C8-7101-4B3D-AEAF-CC2E9A96ED41}" type="slidenum">
              <a:rPr lang="en-GB" smtClean="0"/>
              <a:t>13</a:t>
            </a:fld>
            <a:endParaRPr lang="en-GB"/>
          </a:p>
        </p:txBody>
      </p:sp>
    </p:spTree>
    <p:extLst>
      <p:ext uri="{BB962C8B-B14F-4D97-AF65-F5344CB8AC3E}">
        <p14:creationId xmlns:p14="http://schemas.microsoft.com/office/powerpoint/2010/main" val="25123971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dirty="0"/>
              <a:t>Effective assurance isn’t a one time activity. We need to develop and embed an ongoing assurance cycle as part of our wider management systems.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8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dirty="0"/>
              <a:t>The process starts with the initial identification of the risk picture using available information and data.</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8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dirty="0"/>
              <a:t>The assurance program and audit scope can be developed based on this. This needs to consider the use of the wide range of assurance tools available and the multiple levels at which assurance activities can be performed.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8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dirty="0"/>
              <a:t>A key element in MAH risk management is to ensure the program addresses the key process safety barriers.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8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dirty="0"/>
              <a:t>The priority and frequency of each activity needs to be set to address the perceived risk, but also taking into account what is reasonably achievable. This needs to consider the range of activities, so worksite checks may be on a daily or weekly frequency, while formal audits may be once every year or every few years.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8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dirty="0"/>
              <a:t>The issued plan needs to be agreed by the key stakeholders and supported by senior management.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8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dirty="0"/>
              <a:t>As the activities in the plan are completed, this will generate new information, which can be used to update the risk picture and modify the assurance scope moving forward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800" dirty="0"/>
          </a:p>
          <a:p>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14</a:t>
            </a:fld>
            <a:endParaRPr lang="en-GB"/>
          </a:p>
        </p:txBody>
      </p:sp>
    </p:spTree>
    <p:extLst>
      <p:ext uri="{BB962C8B-B14F-4D97-AF65-F5344CB8AC3E}">
        <p14:creationId xmlns:p14="http://schemas.microsoft.com/office/powerpoint/2010/main" val="507301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099011F-B264-4971-8505-F6432B45B152}"/>
              </a:ext>
            </a:extLst>
          </p:cNvPr>
          <p:cNvSpPr/>
          <p:nvPr userDrawn="1"/>
        </p:nvSpPr>
        <p:spPr bwMode="gray">
          <a:xfrm>
            <a:off x="0" y="1636162"/>
            <a:ext cx="9144000" cy="1188371"/>
          </a:xfrm>
          <a:prstGeom prst="rect">
            <a:avLst/>
          </a:prstGeom>
          <a:gradFill flip="none" rotWithShape="1">
            <a:gsLst>
              <a:gs pos="54000">
                <a:srgbClr val="662483"/>
              </a:gs>
              <a:gs pos="0">
                <a:srgbClr val="44257D"/>
              </a:gs>
              <a:gs pos="100000">
                <a:srgbClr val="00A19A"/>
              </a:gs>
            </a:gsLst>
            <a:lin ang="18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bwMode="white">
          <a:xfrm>
            <a:off x="539750" y="1636163"/>
            <a:ext cx="8064000" cy="1188000"/>
          </a:xfrm>
        </p:spPr>
        <p:txBody>
          <a:bodyPr anchor="ctr" anchorCtr="0">
            <a:noAutofit/>
          </a:bodyPr>
          <a:lstStyle>
            <a:lvl1pPr algn="l">
              <a:lnSpc>
                <a:spcPct val="85000"/>
              </a:lnSpc>
              <a:defRPr sz="3200" b="0">
                <a:solidFill>
                  <a:schemeClr val="bg1"/>
                </a:solidFill>
              </a:defRPr>
            </a:lvl1pPr>
          </a:lstStyle>
          <a:p>
            <a:r>
              <a:rPr lang="en-US"/>
              <a:t>Click to edit Master title style</a:t>
            </a:r>
          </a:p>
        </p:txBody>
      </p:sp>
      <p:sp>
        <p:nvSpPr>
          <p:cNvPr id="3" name="Subtitle 2"/>
          <p:cNvSpPr>
            <a:spLocks noGrp="1"/>
          </p:cNvSpPr>
          <p:nvPr>
            <p:ph type="subTitle" idx="1"/>
          </p:nvPr>
        </p:nvSpPr>
        <p:spPr>
          <a:xfrm>
            <a:off x="539750" y="2967038"/>
            <a:ext cx="8064501" cy="432000"/>
          </a:xfrm>
        </p:spPr>
        <p:txBody>
          <a:bodyPr/>
          <a:lstStyle>
            <a:lvl1pPr marL="0" indent="0" algn="l">
              <a:buNone/>
              <a:defRPr sz="14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540000" y="4659982"/>
            <a:ext cx="3960000" cy="212993"/>
          </a:xfrm>
          <a:prstGeom prst="rect">
            <a:avLst/>
          </a:prstGeom>
        </p:spPr>
        <p:txBody>
          <a:bodyPr lIns="0" tIns="0" rIns="0" bIns="0"/>
          <a:lstStyle>
            <a:lvl1pPr algn="l">
              <a:defRPr sz="1400">
                <a:solidFill>
                  <a:schemeClr val="tx1"/>
                </a:solidFill>
              </a:defRPr>
            </a:lvl1pPr>
          </a:lstStyle>
          <a:p>
            <a:endParaRPr lang="en-GB"/>
          </a:p>
        </p:txBody>
      </p:sp>
      <p:pic>
        <p:nvPicPr>
          <p:cNvPr id="11" name="Picture 10" descr="A close up of a logo&#10;&#10;Description automatically generated">
            <a:extLst>
              <a:ext uri="{FF2B5EF4-FFF2-40B4-BE49-F238E27FC236}">
                <a16:creationId xmlns:a16="http://schemas.microsoft.com/office/drawing/2014/main" id="{FBEE61FB-7912-4B79-BB15-91F26BBF770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87524" y="182665"/>
            <a:ext cx="1889545" cy="968998"/>
          </a:xfrm>
          <a:prstGeom prst="rect">
            <a:avLst/>
          </a:prstGeom>
        </p:spPr>
      </p:pic>
    </p:spTree>
    <p:extLst>
      <p:ext uri="{BB962C8B-B14F-4D97-AF65-F5344CB8AC3E}">
        <p14:creationId xmlns:p14="http://schemas.microsoft.com/office/powerpoint/2010/main" val="1012301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GB"/>
              <a:t>Insert Footer from Insert | Header &amp; Footer menu</a:t>
            </a:r>
          </a:p>
        </p:txBody>
      </p:sp>
      <p:sp>
        <p:nvSpPr>
          <p:cNvPr id="5" name="Slide Number Placeholder 4"/>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Tree>
    <p:extLst>
      <p:ext uri="{BB962C8B-B14F-4D97-AF65-F5344CB8AC3E}">
        <p14:creationId xmlns:p14="http://schemas.microsoft.com/office/powerpoint/2010/main" val="2573653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Insert Footer from Insert | Header &amp; Footer menu</a:t>
            </a:r>
          </a:p>
        </p:txBody>
      </p:sp>
      <p:sp>
        <p:nvSpPr>
          <p:cNvPr id="4" name="Slide Number Placeholder 3"/>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Tree>
    <p:extLst>
      <p:ext uri="{BB962C8B-B14F-4D97-AF65-F5344CB8AC3E}">
        <p14:creationId xmlns:p14="http://schemas.microsoft.com/office/powerpoint/2010/main" val="20333302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4" name="Picture Placeholder 13"/>
          <p:cNvSpPr>
            <a:spLocks noGrp="1"/>
          </p:cNvSpPr>
          <p:nvPr>
            <p:ph type="pic" sz="quarter" idx="13" hasCustomPrompt="1"/>
          </p:nvPr>
        </p:nvSpPr>
        <p:spPr>
          <a:xfrm>
            <a:off x="0" y="0"/>
            <a:ext cx="4500000" cy="5144400"/>
          </a:xfrm>
          <a:solidFill>
            <a:schemeClr val="accent2"/>
          </a:solidFill>
          <a:ln>
            <a:noFill/>
          </a:ln>
        </p:spPr>
        <p:txBody>
          <a:bodyPr/>
          <a:lstStyle>
            <a:lvl1pPr marL="0" indent="0">
              <a:buNone/>
              <a:defRPr/>
            </a:lvl1pPr>
          </a:lstStyle>
          <a:p>
            <a:r>
              <a:rPr lang="en-GB"/>
              <a:t> </a:t>
            </a:r>
          </a:p>
        </p:txBody>
      </p:sp>
      <p:sp>
        <p:nvSpPr>
          <p:cNvPr id="3" name="Subtitle 2"/>
          <p:cNvSpPr>
            <a:spLocks noGrp="1"/>
          </p:cNvSpPr>
          <p:nvPr>
            <p:ph type="subTitle" idx="1"/>
          </p:nvPr>
        </p:nvSpPr>
        <p:spPr>
          <a:xfrm>
            <a:off x="4643438" y="2967038"/>
            <a:ext cx="3960312" cy="720000"/>
          </a:xfrm>
        </p:spPr>
        <p:txBody>
          <a:bodyPr/>
          <a:lstStyle>
            <a:lvl1pPr marL="0" indent="0" algn="r">
              <a:buNone/>
              <a:defRPr sz="1600" b="0">
                <a:solidFill>
                  <a:schemeClr val="tx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p:ph type="ftr" sz="quarter" idx="11"/>
          </p:nvPr>
        </p:nvSpPr>
        <p:spPr>
          <a:xfrm>
            <a:off x="538634" y="5380062"/>
            <a:ext cx="5400000" cy="135000"/>
          </a:xfrm>
        </p:spPr>
        <p:txBody>
          <a:bodyPr/>
          <a:lstStyle/>
          <a:p>
            <a:r>
              <a:rPr lang="en-GB"/>
              <a:t>Insert Footer from Insert | Header &amp; Footer menu</a:t>
            </a:r>
          </a:p>
        </p:txBody>
      </p:sp>
      <p:sp>
        <p:nvSpPr>
          <p:cNvPr id="6" name="Slide Number Placeholder 5"/>
          <p:cNvSpPr>
            <a:spLocks noGrp="1"/>
          </p:cNvSpPr>
          <p:nvPr>
            <p:ph type="sldNum" sz="quarter" idx="12"/>
          </p:nvPr>
        </p:nvSpPr>
        <p:spPr>
          <a:xfrm>
            <a:off x="8602634" y="5380062"/>
            <a:ext cx="540000" cy="135000"/>
          </a:xfrm>
        </p:spPr>
        <p:txBody>
          <a:bodyPr/>
          <a:lstStyle/>
          <a:p>
            <a:fld id="{B1249AB1-AB30-4DB9-BB9C-D847817A3AC3}" type="slidenum">
              <a:rPr lang="en-GB" smtClean="0"/>
              <a:t>‹#›</a:t>
            </a:fld>
            <a:endParaRPr lang="en-GB"/>
          </a:p>
        </p:txBody>
      </p:sp>
      <p:sp>
        <p:nvSpPr>
          <p:cNvPr id="2" name="Title 1"/>
          <p:cNvSpPr>
            <a:spLocks noGrp="1"/>
          </p:cNvSpPr>
          <p:nvPr>
            <p:ph type="ctrTitle"/>
          </p:nvPr>
        </p:nvSpPr>
        <p:spPr>
          <a:xfrm>
            <a:off x="0" y="1626638"/>
            <a:ext cx="9142634" cy="1188000"/>
          </a:xfrm>
          <a:gradFill>
            <a:gsLst>
              <a:gs pos="54000">
                <a:srgbClr val="662483"/>
              </a:gs>
              <a:gs pos="0">
                <a:srgbClr val="44257D"/>
              </a:gs>
              <a:gs pos="100000">
                <a:srgbClr val="00A19A"/>
              </a:gs>
            </a:gsLst>
            <a:lin ang="18000000" scaled="0"/>
          </a:gradFill>
        </p:spPr>
        <p:txBody>
          <a:bodyPr lIns="540000" tIns="90000" rIns="540000" bIns="90000" anchor="ctr" anchorCtr="0">
            <a:noAutofit/>
          </a:bodyPr>
          <a:lstStyle>
            <a:lvl1pPr algn="r">
              <a:lnSpc>
                <a:spcPct val="85000"/>
              </a:lnSpc>
              <a:defRPr sz="3200" b="0">
                <a:solidFill>
                  <a:schemeClr val="bg1"/>
                </a:solidFill>
              </a:defRPr>
            </a:lvl1pPr>
          </a:lstStyle>
          <a:p>
            <a:r>
              <a:rPr lang="en-US"/>
              <a:t>Click to edit Master title style</a:t>
            </a:r>
          </a:p>
        </p:txBody>
      </p:sp>
      <p:sp>
        <p:nvSpPr>
          <p:cNvPr id="15" name="Text Placeholder 10"/>
          <p:cNvSpPr>
            <a:spLocks noGrp="1"/>
          </p:cNvSpPr>
          <p:nvPr>
            <p:ph type="body" sz="quarter" idx="15" hasCustomPrompt="1"/>
          </p:nvPr>
        </p:nvSpPr>
        <p:spPr>
          <a:xfrm>
            <a:off x="0" y="0"/>
            <a:ext cx="540000" cy="5143500"/>
          </a:xfrm>
          <a:solidFill>
            <a:schemeClr val="accent1"/>
          </a:solidFill>
        </p:spPr>
        <p:txBody>
          <a:bodyPr/>
          <a:lstStyle>
            <a:lvl1pPr marL="0" indent="0">
              <a:buNone/>
              <a:defRPr/>
            </a:lvl1pPr>
          </a:lstStyle>
          <a:p>
            <a:pPr lvl="0"/>
            <a:r>
              <a:rPr lang="en-GB"/>
              <a:t> </a:t>
            </a:r>
          </a:p>
        </p:txBody>
      </p:sp>
      <p:sp>
        <p:nvSpPr>
          <p:cNvPr id="13" name="Date Placeholder 3"/>
          <p:cNvSpPr>
            <a:spLocks noGrp="1"/>
          </p:cNvSpPr>
          <p:nvPr>
            <p:ph type="dt" sz="half" idx="10"/>
          </p:nvPr>
        </p:nvSpPr>
        <p:spPr>
          <a:xfrm>
            <a:off x="4643438" y="3903898"/>
            <a:ext cx="3960312" cy="288000"/>
          </a:xfrm>
          <a:prstGeom prst="rect">
            <a:avLst/>
          </a:prstGeom>
        </p:spPr>
        <p:txBody>
          <a:bodyPr lIns="0" tIns="0" rIns="0" bIns="0"/>
          <a:lstStyle>
            <a:lvl1pPr algn="r">
              <a:defRPr sz="1400">
                <a:solidFill>
                  <a:schemeClr val="tx1"/>
                </a:solidFill>
              </a:defRPr>
            </a:lvl1pPr>
          </a:lstStyle>
          <a:p>
            <a:endParaRPr lang="en-GB"/>
          </a:p>
        </p:txBody>
      </p:sp>
      <p:sp>
        <p:nvSpPr>
          <p:cNvPr id="16" name="Rectangle 15"/>
          <p:cNvSpPr/>
          <p:nvPr userDrawn="1"/>
        </p:nvSpPr>
        <p:spPr>
          <a:xfrm>
            <a:off x="9360532" y="230833"/>
            <a:ext cx="2304256" cy="359517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spAutoFit/>
          </a:bodyPr>
          <a:lstStyle/>
          <a:p>
            <a:pPr algn="l"/>
            <a:r>
              <a:rPr lang="en-GB" sz="1000" b="1" noProof="0">
                <a:solidFill>
                  <a:schemeClr val="tx1"/>
                </a:solidFill>
              </a:rPr>
              <a:t>Please Note: </a:t>
            </a:r>
            <a:r>
              <a:rPr lang="en-GB" sz="1000" b="0" noProof="0">
                <a:solidFill>
                  <a:schemeClr val="tx1"/>
                </a:solidFill>
              </a:rPr>
              <a:t>The image on this slide sits behind the two coloured shapes.</a:t>
            </a:r>
            <a:r>
              <a:rPr lang="en-GB" sz="1000" b="0" baseline="0" noProof="0">
                <a:solidFill>
                  <a:schemeClr val="tx1"/>
                </a:solidFill>
              </a:rPr>
              <a:t> </a:t>
            </a:r>
          </a:p>
          <a:p>
            <a:pPr algn="l"/>
            <a:endParaRPr lang="en-GB" sz="1000" b="0" baseline="0" noProof="0">
              <a:solidFill>
                <a:schemeClr val="tx1"/>
              </a:solidFill>
            </a:endParaRPr>
          </a:p>
          <a:p>
            <a:pPr algn="l"/>
            <a:r>
              <a:rPr lang="en-GB" sz="1000" b="0" baseline="0" noProof="0">
                <a:solidFill>
                  <a:schemeClr val="tx1"/>
                </a:solidFill>
              </a:rPr>
              <a:t>When any existing image is replaced or, the overlapping coloured shapes will disappear (hide behind image).</a:t>
            </a:r>
          </a:p>
          <a:p>
            <a:pPr algn="l"/>
            <a:endParaRPr lang="en-GB" sz="1000" b="0" baseline="0" noProof="0">
              <a:solidFill>
                <a:schemeClr val="tx1"/>
              </a:solidFill>
            </a:endParaRPr>
          </a:p>
          <a:p>
            <a:pPr algn="l"/>
            <a:r>
              <a:rPr lang="en-GB" sz="1000" b="0" baseline="0" noProof="0">
                <a:solidFill>
                  <a:schemeClr val="tx1"/>
                </a:solidFill>
              </a:rPr>
              <a:t>Reset the slide layout to bring the overlapping shape back on top.  </a:t>
            </a:r>
          </a:p>
          <a:p>
            <a:pPr algn="l"/>
            <a:endParaRPr lang="en-GB" sz="1000" b="0" baseline="0" noProof="0">
              <a:solidFill>
                <a:schemeClr val="tx1"/>
              </a:solidFill>
            </a:endParaRPr>
          </a:p>
          <a:p>
            <a:pPr algn="l"/>
            <a:r>
              <a:rPr lang="en-GB" sz="1000" b="0" baseline="0" noProof="0">
                <a:solidFill>
                  <a:schemeClr val="tx1"/>
                </a:solidFill>
              </a:rPr>
              <a:t>To change the image to greyscale go to click on the image, go to Picture Tools on the Ribbon (this will only appear when an image is selected) and go to the </a:t>
            </a:r>
            <a:r>
              <a:rPr lang="en-GB" sz="1000" b="0" baseline="0" noProof="0" err="1">
                <a:solidFill>
                  <a:schemeClr val="tx1"/>
                </a:solidFill>
              </a:rPr>
              <a:t>Color</a:t>
            </a:r>
            <a:r>
              <a:rPr lang="en-GB" sz="1000" b="0" baseline="0" noProof="0">
                <a:solidFill>
                  <a:schemeClr val="tx1"/>
                </a:solidFill>
              </a:rPr>
              <a:t> option and under Recolour select the second option in which is Greyscale.</a:t>
            </a:r>
          </a:p>
          <a:p>
            <a:pPr algn="l"/>
            <a:endParaRPr lang="en-GB" sz="1000" b="1" baseline="0" noProof="0">
              <a:solidFill>
                <a:schemeClr val="tx1"/>
              </a:solidFill>
            </a:endParaRPr>
          </a:p>
          <a:p>
            <a:pPr algn="l"/>
            <a:r>
              <a:rPr lang="en-GB" sz="1000" b="1" baseline="0" noProof="0">
                <a:solidFill>
                  <a:schemeClr val="tx1"/>
                </a:solidFill>
              </a:rPr>
              <a:t>Note: If the overlapping shape disappears behind the image, click on Reset slide on the Home Ribbon</a:t>
            </a:r>
            <a:endParaRPr lang="en-GB" sz="1000" b="1" noProof="0">
              <a:solidFill>
                <a:schemeClr val="tx1"/>
              </a:solidFill>
            </a:endParaRPr>
          </a:p>
        </p:txBody>
      </p:sp>
      <p:pic>
        <p:nvPicPr>
          <p:cNvPr id="19" name="Picture 18" descr="A close up of a logo&#10;&#10;Description automatically generated">
            <a:extLst>
              <a:ext uri="{FF2B5EF4-FFF2-40B4-BE49-F238E27FC236}">
                <a16:creationId xmlns:a16="http://schemas.microsoft.com/office/drawing/2014/main" id="{AE019904-598A-4150-8BC6-DF1D0E54444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092280" y="182665"/>
            <a:ext cx="1889545" cy="968998"/>
          </a:xfrm>
          <a:prstGeom prst="rect">
            <a:avLst/>
          </a:prstGeom>
        </p:spPr>
      </p:pic>
    </p:spTree>
    <p:extLst>
      <p:ext uri="{BB962C8B-B14F-4D97-AF65-F5344CB8AC3E}">
        <p14:creationId xmlns:p14="http://schemas.microsoft.com/office/powerpoint/2010/main" val="2778938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Back Page">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22049C0-0C24-4679-ACBE-445B353D423E}"/>
              </a:ext>
            </a:extLst>
          </p:cNvPr>
          <p:cNvSpPr/>
          <p:nvPr userDrawn="1"/>
        </p:nvSpPr>
        <p:spPr bwMode="gray">
          <a:xfrm>
            <a:off x="0" y="0"/>
            <a:ext cx="9144000" cy="5143500"/>
          </a:xfrm>
          <a:prstGeom prst="rect">
            <a:avLst/>
          </a:prstGeom>
          <a:gradFill flip="none" rotWithShape="1">
            <a:gsLst>
              <a:gs pos="54000">
                <a:srgbClr val="662483"/>
              </a:gs>
              <a:gs pos="0">
                <a:srgbClr val="44257D"/>
              </a:gs>
              <a:gs pos="100000">
                <a:srgbClr val="00A19A"/>
              </a:gs>
            </a:gsLst>
            <a:lin ang="18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userDrawn="1"/>
        </p:nvSpPr>
        <p:spPr>
          <a:xfrm>
            <a:off x="535510" y="4070390"/>
            <a:ext cx="8064500" cy="553998"/>
          </a:xfrm>
          <a:prstGeom prst="rect">
            <a:avLst/>
          </a:prstGeom>
        </p:spPr>
        <p:txBody>
          <a:bodyPr wrap="square" lIns="0" tIns="0" rIns="0" bIns="0" anchor="b" anchorCtr="0">
            <a:spAutoFit/>
          </a:bodyPr>
          <a:lstStyle/>
          <a:p>
            <a:r>
              <a:rPr lang="en-GB" sz="1200" dirty="0">
                <a:solidFill>
                  <a:schemeClr val="bg1"/>
                </a:solidFill>
              </a:rPr>
              <a:t>www.oguk.org.uk</a:t>
            </a:r>
            <a:br>
              <a:rPr lang="en-GB" sz="1200" dirty="0">
                <a:solidFill>
                  <a:schemeClr val="bg1"/>
                </a:solidFill>
              </a:rPr>
            </a:br>
            <a:r>
              <a:rPr lang="en-GB" sz="1200" dirty="0">
                <a:solidFill>
                  <a:schemeClr val="bg1"/>
                </a:solidFill>
              </a:rPr>
              <a:t>info@oguk.org.uk</a:t>
            </a:r>
          </a:p>
          <a:p>
            <a:r>
              <a:rPr lang="en-GB" sz="1200" dirty="0">
                <a:solidFill>
                  <a:schemeClr val="bg1"/>
                </a:solidFill>
              </a:rPr>
              <a:t>#OGUK</a:t>
            </a:r>
          </a:p>
        </p:txBody>
      </p:sp>
      <p:sp>
        <p:nvSpPr>
          <p:cNvPr id="5" name="Rectangle 4"/>
          <p:cNvSpPr/>
          <p:nvPr userDrawn="1"/>
        </p:nvSpPr>
        <p:spPr>
          <a:xfrm>
            <a:off x="539750" y="4692309"/>
            <a:ext cx="8064500" cy="184666"/>
          </a:xfrm>
          <a:prstGeom prst="rect">
            <a:avLst/>
          </a:prstGeom>
        </p:spPr>
        <p:txBody>
          <a:bodyPr wrap="square" lIns="0" tIns="0" rIns="0" bIns="0" anchor="b" anchorCtr="0">
            <a:spAutoFit/>
          </a:bodyPr>
          <a:lstStyle/>
          <a:p>
            <a:r>
              <a:rPr lang="en-GB" sz="1200" dirty="0">
                <a:solidFill>
                  <a:schemeClr val="bg1"/>
                </a:solidFill>
              </a:rPr>
              <a:t>© 2021 The UK Oil and Gas Industry Association Limited, trading as OGUK</a:t>
            </a:r>
          </a:p>
        </p:txBody>
      </p:sp>
      <p:pic>
        <p:nvPicPr>
          <p:cNvPr id="8" name="Picture 7">
            <a:extLst>
              <a:ext uri="{FF2B5EF4-FFF2-40B4-BE49-F238E27FC236}">
                <a16:creationId xmlns:a16="http://schemas.microsoft.com/office/drawing/2014/main" id="{6415ECA6-81FA-4AA4-AC01-A01E781582C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b="25531"/>
          <a:stretch/>
        </p:blipFill>
        <p:spPr>
          <a:xfrm>
            <a:off x="522211" y="-416582"/>
            <a:ext cx="8020050" cy="4220447"/>
          </a:xfrm>
          <a:prstGeom prst="rect">
            <a:avLst/>
          </a:prstGeom>
        </p:spPr>
      </p:pic>
    </p:spTree>
    <p:extLst>
      <p:ext uri="{BB962C8B-B14F-4D97-AF65-F5344CB8AC3E}">
        <p14:creationId xmlns:p14="http://schemas.microsoft.com/office/powerpoint/2010/main" val="1728800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Footer Placeholder 4"/>
          <p:cNvSpPr>
            <a:spLocks noGrp="1"/>
          </p:cNvSpPr>
          <p:nvPr>
            <p:ph type="ftr" sz="quarter" idx="11"/>
          </p:nvPr>
        </p:nvSpPr>
        <p:spPr/>
        <p:txBody>
          <a:bodyPr/>
          <a:lstStyle/>
          <a:p>
            <a:r>
              <a:rPr lang="en-GB"/>
              <a:t>Insert Footer from Insert | Header &amp; Footer menu</a:t>
            </a:r>
          </a:p>
        </p:txBody>
      </p:sp>
      <p:sp>
        <p:nvSpPr>
          <p:cNvPr id="6" name="Slide Number Placeholder 5"/>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7" name="Content Placeholder 6"/>
          <p:cNvSpPr>
            <a:spLocks noGrp="1"/>
          </p:cNvSpPr>
          <p:nvPr>
            <p:ph sz="quarter" idx="13"/>
          </p:nvPr>
        </p:nvSpPr>
        <p:spPr>
          <a:xfrm>
            <a:off x="539750" y="1095375"/>
            <a:ext cx="8064500" cy="3600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2658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Thirds, One-Thir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532765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ontent Placeholder 10"/>
          <p:cNvSpPr>
            <a:spLocks noGrp="1"/>
          </p:cNvSpPr>
          <p:nvPr>
            <p:ph sz="quarter" idx="15"/>
          </p:nvPr>
        </p:nvSpPr>
        <p:spPr>
          <a:xfrm>
            <a:off x="601200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568957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8C83C28-6698-425A-BE01-E35A30DAE904}"/>
              </a:ext>
            </a:extLst>
          </p:cNvPr>
          <p:cNvSpPr/>
          <p:nvPr userDrawn="1"/>
        </p:nvSpPr>
        <p:spPr>
          <a:xfrm>
            <a:off x="0" y="1626638"/>
            <a:ext cx="9144000" cy="1188000"/>
          </a:xfrm>
          <a:prstGeom prst="rect">
            <a:avLst/>
          </a:prstGeom>
          <a:gradFill>
            <a:gsLst>
              <a:gs pos="24000">
                <a:srgbClr val="662483"/>
              </a:gs>
              <a:gs pos="100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bwMode="white">
          <a:xfrm>
            <a:off x="755650" y="1626638"/>
            <a:ext cx="7848600" cy="1188000"/>
          </a:xfrm>
        </p:spPr>
        <p:txBody>
          <a:bodyPr anchor="ctr"/>
          <a:lstStyle>
            <a:lvl1pPr>
              <a:defRPr sz="3200">
                <a:solidFill>
                  <a:schemeClr val="bg1"/>
                </a:solidFill>
              </a:defRPr>
            </a:lvl1pPr>
          </a:lstStyle>
          <a:p>
            <a:r>
              <a:rPr lang="en-US"/>
              <a:t>Click to edit Master title style</a:t>
            </a:r>
          </a:p>
        </p:txBody>
      </p:sp>
      <p:sp>
        <p:nvSpPr>
          <p:cNvPr id="3" name="Text Placeholder 2"/>
          <p:cNvSpPr>
            <a:spLocks noGrp="1"/>
          </p:cNvSpPr>
          <p:nvPr>
            <p:ph type="body" idx="1"/>
          </p:nvPr>
        </p:nvSpPr>
        <p:spPr>
          <a:xfrm>
            <a:off x="755650" y="2967038"/>
            <a:ext cx="7848600" cy="1008000"/>
          </a:xfrm>
        </p:spPr>
        <p:txBody>
          <a:bodyPr/>
          <a:lstStyle>
            <a:lvl1pPr marL="0" indent="0">
              <a:buNone/>
              <a:defRPr sz="16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Picture 7" descr="A close up of a logo&#10;&#10;Description automatically generated">
            <a:extLst>
              <a:ext uri="{FF2B5EF4-FFF2-40B4-BE49-F238E27FC236}">
                <a16:creationId xmlns:a16="http://schemas.microsoft.com/office/drawing/2014/main" id="{ACE9CC3D-284A-4C1C-AA7B-12ACC39FEA6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67801" y="4745815"/>
            <a:ext cx="748484" cy="261969"/>
          </a:xfrm>
          <a:prstGeom prst="rect">
            <a:avLst/>
          </a:prstGeom>
        </p:spPr>
      </p:pic>
    </p:spTree>
    <p:extLst>
      <p:ext uri="{BB962C8B-B14F-4D97-AF65-F5344CB8AC3E}">
        <p14:creationId xmlns:p14="http://schemas.microsoft.com/office/powerpoint/2010/main" val="3080565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3960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Content Placeholder 10"/>
          <p:cNvSpPr>
            <a:spLocks noGrp="1"/>
          </p:cNvSpPr>
          <p:nvPr>
            <p:ph sz="quarter" idx="14"/>
          </p:nvPr>
        </p:nvSpPr>
        <p:spPr>
          <a:xfrm>
            <a:off x="4643438" y="1095375"/>
            <a:ext cx="3960000" cy="3600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234950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40563" y="1095374"/>
            <a:ext cx="3960000" cy="1728000"/>
          </a:xfrm>
        </p:spPr>
        <p:txBody>
          <a:bodyPr/>
          <a:lstStyle/>
          <a:p>
            <a:pPr lvl="0"/>
            <a:r>
              <a:rPr lang="en-US"/>
              <a:t>Click to edit Master text styles</a:t>
            </a:r>
          </a:p>
          <a:p>
            <a:pPr lvl="1"/>
            <a:r>
              <a:rPr lang="en-US"/>
              <a:t>Second level</a:t>
            </a:r>
          </a:p>
          <a:p>
            <a:pPr lvl="2"/>
            <a:r>
              <a:rPr lang="en-US"/>
              <a:t>Third level</a:t>
            </a:r>
          </a:p>
        </p:txBody>
      </p:sp>
      <p:sp>
        <p:nvSpPr>
          <p:cNvPr id="11" name="Content Placeholder 10"/>
          <p:cNvSpPr>
            <a:spLocks noGrp="1"/>
          </p:cNvSpPr>
          <p:nvPr>
            <p:ph sz="quarter" idx="14"/>
          </p:nvPr>
        </p:nvSpPr>
        <p:spPr>
          <a:xfrm>
            <a:off x="4643438" y="1095375"/>
            <a:ext cx="3960812" cy="1728788"/>
          </a:xfrm>
        </p:spPr>
        <p:txBody>
          <a:bodyPr/>
          <a:lstStyle/>
          <a:p>
            <a:pPr lvl="0"/>
            <a:r>
              <a:rPr lang="en-US"/>
              <a:t>Click to edit Master text styles</a:t>
            </a:r>
          </a:p>
          <a:p>
            <a:pPr lvl="1"/>
            <a:r>
              <a:rPr lang="en-US"/>
              <a:t>Second level</a:t>
            </a:r>
          </a:p>
          <a:p>
            <a:pPr lvl="2"/>
            <a:r>
              <a:rPr lang="en-US"/>
              <a:t>Third level</a:t>
            </a:r>
          </a:p>
        </p:txBody>
      </p:sp>
      <p:sp>
        <p:nvSpPr>
          <p:cNvPr id="8" name="Content Placeholder 8"/>
          <p:cNvSpPr>
            <a:spLocks noGrp="1"/>
          </p:cNvSpPr>
          <p:nvPr>
            <p:ph sz="quarter" idx="15"/>
          </p:nvPr>
        </p:nvSpPr>
        <p:spPr>
          <a:xfrm>
            <a:off x="539750" y="2967825"/>
            <a:ext cx="3960000" cy="1728000"/>
          </a:xfrm>
        </p:spPr>
        <p:txBody>
          <a:bodyPr/>
          <a:lstStyle/>
          <a:p>
            <a:pPr lvl="0"/>
            <a:r>
              <a:rPr lang="en-US"/>
              <a:t>Click to edit Master text styles</a:t>
            </a:r>
          </a:p>
          <a:p>
            <a:pPr lvl="1"/>
            <a:r>
              <a:rPr lang="en-US"/>
              <a:t>Second level</a:t>
            </a:r>
          </a:p>
          <a:p>
            <a:pPr lvl="2"/>
            <a:r>
              <a:rPr lang="en-US"/>
              <a:t>Third level</a:t>
            </a:r>
          </a:p>
        </p:txBody>
      </p:sp>
      <p:sp>
        <p:nvSpPr>
          <p:cNvPr id="10" name="Content Placeholder 10"/>
          <p:cNvSpPr>
            <a:spLocks noGrp="1"/>
          </p:cNvSpPr>
          <p:nvPr>
            <p:ph sz="quarter" idx="16"/>
          </p:nvPr>
        </p:nvSpPr>
        <p:spPr>
          <a:xfrm>
            <a:off x="4644008" y="2967825"/>
            <a:ext cx="3960242" cy="1728000"/>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80711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Content Placeholder 10"/>
          <p:cNvSpPr>
            <a:spLocks noGrp="1"/>
          </p:cNvSpPr>
          <p:nvPr>
            <p:ph sz="quarter" idx="14"/>
          </p:nvPr>
        </p:nvSpPr>
        <p:spPr>
          <a:xfrm>
            <a:off x="3275875"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ontent Placeholder 10"/>
          <p:cNvSpPr>
            <a:spLocks noGrp="1"/>
          </p:cNvSpPr>
          <p:nvPr>
            <p:ph sz="quarter" idx="15"/>
          </p:nvPr>
        </p:nvSpPr>
        <p:spPr>
          <a:xfrm>
            <a:off x="601200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338369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Third, Two-Thirds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ontent Placeholder 10"/>
          <p:cNvSpPr>
            <a:spLocks noGrp="1"/>
          </p:cNvSpPr>
          <p:nvPr>
            <p:ph sz="quarter" idx="15"/>
          </p:nvPr>
        </p:nvSpPr>
        <p:spPr>
          <a:xfrm>
            <a:off x="3276600" y="1095375"/>
            <a:ext cx="5327400" cy="3600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187732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ix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2592000" cy="1728788"/>
          </a:xfrm>
        </p:spPr>
        <p:txBody>
          <a:bodyPr/>
          <a:lstStyle/>
          <a:p>
            <a:pPr lvl="0"/>
            <a:r>
              <a:rPr lang="en-US"/>
              <a:t>Click to edit Master text styles</a:t>
            </a:r>
          </a:p>
          <a:p>
            <a:pPr lvl="1"/>
            <a:r>
              <a:rPr lang="en-US"/>
              <a:t>Second level</a:t>
            </a:r>
          </a:p>
          <a:p>
            <a:pPr lvl="2"/>
            <a:r>
              <a:rPr lang="en-US"/>
              <a:t>Third level</a:t>
            </a:r>
          </a:p>
        </p:txBody>
      </p:sp>
      <p:sp>
        <p:nvSpPr>
          <p:cNvPr id="11" name="Content Placeholder 10"/>
          <p:cNvSpPr>
            <a:spLocks noGrp="1"/>
          </p:cNvSpPr>
          <p:nvPr>
            <p:ph sz="quarter" idx="14"/>
          </p:nvPr>
        </p:nvSpPr>
        <p:spPr>
          <a:xfrm>
            <a:off x="3275875" y="1095375"/>
            <a:ext cx="2592000" cy="1728788"/>
          </a:xfrm>
        </p:spPr>
        <p:txBody>
          <a:bodyPr/>
          <a:lstStyle/>
          <a:p>
            <a:pPr lvl="0"/>
            <a:r>
              <a:rPr lang="en-US"/>
              <a:t>Click to edit Master text styles</a:t>
            </a:r>
          </a:p>
          <a:p>
            <a:pPr lvl="1"/>
            <a:r>
              <a:rPr lang="en-US"/>
              <a:t>Second level</a:t>
            </a:r>
          </a:p>
          <a:p>
            <a:pPr lvl="2"/>
            <a:r>
              <a:rPr lang="en-US"/>
              <a:t>Third level</a:t>
            </a:r>
          </a:p>
        </p:txBody>
      </p:sp>
      <p:sp>
        <p:nvSpPr>
          <p:cNvPr id="8" name="Content Placeholder 10"/>
          <p:cNvSpPr>
            <a:spLocks noGrp="1"/>
          </p:cNvSpPr>
          <p:nvPr>
            <p:ph sz="quarter" idx="15"/>
          </p:nvPr>
        </p:nvSpPr>
        <p:spPr>
          <a:xfrm>
            <a:off x="6012000" y="1095375"/>
            <a:ext cx="2592000" cy="1728788"/>
          </a:xfrm>
        </p:spPr>
        <p:txBody>
          <a:bodyPr/>
          <a:lstStyle/>
          <a:p>
            <a:pPr lvl="0"/>
            <a:r>
              <a:rPr lang="en-US"/>
              <a:t>Click to edit Master text styles</a:t>
            </a:r>
          </a:p>
          <a:p>
            <a:pPr lvl="1"/>
            <a:r>
              <a:rPr lang="en-US"/>
              <a:t>Second level</a:t>
            </a:r>
          </a:p>
          <a:p>
            <a:pPr lvl="2"/>
            <a:r>
              <a:rPr lang="en-US"/>
              <a:t>Third level</a:t>
            </a:r>
          </a:p>
        </p:txBody>
      </p:sp>
      <p:sp>
        <p:nvSpPr>
          <p:cNvPr id="10" name="Content Placeholder 8"/>
          <p:cNvSpPr>
            <a:spLocks noGrp="1"/>
          </p:cNvSpPr>
          <p:nvPr>
            <p:ph sz="quarter" idx="16"/>
          </p:nvPr>
        </p:nvSpPr>
        <p:spPr>
          <a:xfrm>
            <a:off x="539750" y="2967037"/>
            <a:ext cx="2592000" cy="1728787"/>
          </a:xfrm>
        </p:spPr>
        <p:txBody>
          <a:bodyPr/>
          <a:lstStyle/>
          <a:p>
            <a:pPr lvl="0"/>
            <a:r>
              <a:rPr lang="en-US"/>
              <a:t>Click to edit Master text styles</a:t>
            </a:r>
          </a:p>
          <a:p>
            <a:pPr lvl="1"/>
            <a:r>
              <a:rPr lang="en-US"/>
              <a:t>Second level</a:t>
            </a:r>
          </a:p>
          <a:p>
            <a:pPr lvl="2"/>
            <a:r>
              <a:rPr lang="en-US"/>
              <a:t>Third level</a:t>
            </a:r>
          </a:p>
        </p:txBody>
      </p:sp>
      <p:sp>
        <p:nvSpPr>
          <p:cNvPr id="12" name="Content Placeholder 10"/>
          <p:cNvSpPr>
            <a:spLocks noGrp="1"/>
          </p:cNvSpPr>
          <p:nvPr>
            <p:ph sz="quarter" idx="17"/>
          </p:nvPr>
        </p:nvSpPr>
        <p:spPr>
          <a:xfrm>
            <a:off x="3275875" y="2967037"/>
            <a:ext cx="2592000" cy="1728787"/>
          </a:xfrm>
        </p:spPr>
        <p:txBody>
          <a:bodyPr/>
          <a:lstStyle/>
          <a:p>
            <a:pPr lvl="0"/>
            <a:r>
              <a:rPr lang="en-US"/>
              <a:t>Click to edit Master text styles</a:t>
            </a:r>
          </a:p>
          <a:p>
            <a:pPr lvl="1"/>
            <a:r>
              <a:rPr lang="en-US"/>
              <a:t>Second level</a:t>
            </a:r>
          </a:p>
          <a:p>
            <a:pPr lvl="2"/>
            <a:r>
              <a:rPr lang="en-US"/>
              <a:t>Third level</a:t>
            </a:r>
          </a:p>
        </p:txBody>
      </p:sp>
      <p:sp>
        <p:nvSpPr>
          <p:cNvPr id="13" name="Content Placeholder 10"/>
          <p:cNvSpPr>
            <a:spLocks noGrp="1"/>
          </p:cNvSpPr>
          <p:nvPr>
            <p:ph sz="quarter" idx="18"/>
          </p:nvPr>
        </p:nvSpPr>
        <p:spPr>
          <a:xfrm>
            <a:off x="6012000" y="2967037"/>
            <a:ext cx="2592000" cy="17287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28418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tags" Target="../tags/tag3.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F7B5068-240B-4C1D-A910-00F7B74566BC}"/>
              </a:ext>
            </a:extLst>
          </p:cNvPr>
          <p:cNvGraphicFramePr>
            <a:graphicFrameLocks noChangeAspect="1"/>
          </p:cNvGraphicFramePr>
          <p:nvPr userDrawn="1">
            <p:custDataLst>
              <p:tags r:id="rId15"/>
            </p:custDataLst>
            <p:extLst>
              <p:ext uri="{D42A27DB-BD31-4B8C-83A1-F6EECF244321}">
                <p14:modId xmlns:p14="http://schemas.microsoft.com/office/powerpoint/2010/main" val="3582575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7" imgW="351" imgH="351" progId="TCLayout.ActiveDocument.1">
                  <p:embed/>
                </p:oleObj>
              </mc:Choice>
              <mc:Fallback>
                <p:oleObj name="think-cell Slide" r:id="rId17" imgW="351" imgH="351" progId="TCLayout.ActiveDocument.1">
                  <p:embed/>
                  <p:pic>
                    <p:nvPicPr>
                      <p:cNvPr id="7" name="Object 6" hidden="1">
                        <a:extLst>
                          <a:ext uri="{FF2B5EF4-FFF2-40B4-BE49-F238E27FC236}">
                            <a16:creationId xmlns:a16="http://schemas.microsoft.com/office/drawing/2014/main" id="{0F7B5068-240B-4C1D-A910-00F7B74566BC}"/>
                          </a:ext>
                        </a:extLst>
                      </p:cNvPr>
                      <p:cNvPicPr/>
                      <p:nvPr/>
                    </p:nvPicPr>
                    <p:blipFill>
                      <a:blip r:embed="rId18"/>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1FF1C285-6B7C-49BB-94E2-3322CB81D801}"/>
              </a:ext>
            </a:extLst>
          </p:cNvPr>
          <p:cNvSpPr/>
          <p:nvPr userDrawn="1">
            <p:custDataLst>
              <p:tags r:id="rId16"/>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800" b="0" i="0" baseline="0" err="1">
              <a:latin typeface="Calibri" panose="020F0502020204030204" pitchFamily="34" charset="0"/>
              <a:ea typeface="+mj-ea"/>
              <a:cs typeface="+mj-cs"/>
              <a:sym typeface="Calibri" panose="020F0502020204030204" pitchFamily="34" charset="0"/>
            </a:endParaRPr>
          </a:p>
        </p:txBody>
      </p:sp>
      <p:sp>
        <p:nvSpPr>
          <p:cNvPr id="3" name="Text Placeholder 2"/>
          <p:cNvSpPr>
            <a:spLocks noGrp="1"/>
          </p:cNvSpPr>
          <p:nvPr>
            <p:ph type="body" idx="1"/>
          </p:nvPr>
        </p:nvSpPr>
        <p:spPr>
          <a:xfrm>
            <a:off x="540250" y="1095375"/>
            <a:ext cx="8064000" cy="360045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1690688" y="4876800"/>
            <a:ext cx="6481112" cy="111368"/>
          </a:xfrm>
          <a:prstGeom prst="rect">
            <a:avLst/>
          </a:prstGeom>
        </p:spPr>
        <p:txBody>
          <a:bodyPr vert="horz" lIns="0" tIns="0" rIns="0" bIns="0" rtlCol="0" anchor="ctr"/>
          <a:lstStyle>
            <a:lvl1pPr algn="r">
              <a:defRPr sz="900">
                <a:solidFill>
                  <a:schemeClr val="tx1"/>
                </a:solidFill>
                <a:latin typeface="+mj-lt"/>
              </a:defRPr>
            </a:lvl1pPr>
          </a:lstStyle>
          <a:p>
            <a:r>
              <a:rPr lang="en-GB"/>
              <a:t>Insert Footer from Insert | Header &amp; Footer menu</a:t>
            </a:r>
          </a:p>
        </p:txBody>
      </p:sp>
      <p:sp>
        <p:nvSpPr>
          <p:cNvPr id="6" name="Slide Number Placeholder 5"/>
          <p:cNvSpPr>
            <a:spLocks noGrp="1"/>
          </p:cNvSpPr>
          <p:nvPr>
            <p:ph type="sldNum" sz="quarter" idx="4"/>
          </p:nvPr>
        </p:nvSpPr>
        <p:spPr>
          <a:xfrm>
            <a:off x="8244000" y="4876800"/>
            <a:ext cx="360000" cy="108000"/>
          </a:xfrm>
          <a:prstGeom prst="rect">
            <a:avLst/>
          </a:prstGeom>
        </p:spPr>
        <p:txBody>
          <a:bodyPr vert="horz" lIns="0" tIns="0" rIns="0" bIns="0" rtlCol="0" anchor="ctr"/>
          <a:lstStyle>
            <a:lvl1pPr algn="ctr">
              <a:defRPr sz="900" b="1">
                <a:solidFill>
                  <a:schemeClr val="bg2"/>
                </a:solidFill>
                <a:latin typeface="+mj-lt"/>
              </a:defRPr>
            </a:lvl1pPr>
          </a:lstStyle>
          <a:p>
            <a:pPr algn="r"/>
            <a:fld id="{B1249AB1-AB30-4DB9-BB9C-D847817A3AC3}" type="slidenum">
              <a:rPr lang="en-GB" smtClean="0"/>
              <a:pPr algn="r"/>
              <a:t>‹#›</a:t>
            </a:fld>
            <a:endParaRPr lang="en-GB"/>
          </a:p>
        </p:txBody>
      </p:sp>
      <p:sp>
        <p:nvSpPr>
          <p:cNvPr id="2" name="Title Placeholder 1"/>
          <p:cNvSpPr>
            <a:spLocks noGrp="1"/>
          </p:cNvSpPr>
          <p:nvPr>
            <p:ph type="title"/>
          </p:nvPr>
        </p:nvSpPr>
        <p:spPr>
          <a:xfrm>
            <a:off x="540000" y="231775"/>
            <a:ext cx="8064250" cy="647700"/>
          </a:xfrm>
          <a:prstGeom prst="rect">
            <a:avLst/>
          </a:prstGeom>
        </p:spPr>
        <p:txBody>
          <a:bodyPr vert="horz" lIns="0" tIns="0" rIns="0" bIns="0" rtlCol="0" anchor="ctr" anchorCtr="0">
            <a:noAutofit/>
          </a:bodyPr>
          <a:lstStyle/>
          <a:p>
            <a:r>
              <a:rPr lang="en-US"/>
              <a:t>Click to edit Master title style</a:t>
            </a:r>
          </a:p>
        </p:txBody>
      </p:sp>
      <p:pic>
        <p:nvPicPr>
          <p:cNvPr id="9" name="Picture 8" descr="A close up of a logo&#10;&#10;Description automatically generated">
            <a:extLst>
              <a:ext uri="{FF2B5EF4-FFF2-40B4-BE49-F238E27FC236}">
                <a16:creationId xmlns:a16="http://schemas.microsoft.com/office/drawing/2014/main" id="{B67514D3-AFBD-41F9-B824-1D6B68576696}"/>
              </a:ext>
            </a:extLst>
          </p:cNvPr>
          <p:cNvPicPr>
            <a:picLocks noChangeAspect="1"/>
          </p:cNvPicPr>
          <p:nvPr userDrawn="1"/>
        </p:nvPicPr>
        <p:blipFill rotWithShape="1">
          <a:blip r:embed="rId19" cstate="screen">
            <a:extLst>
              <a:ext uri="{28A0092B-C50C-407E-A947-70E740481C1C}">
                <a14:useLocalDpi xmlns:a14="http://schemas.microsoft.com/office/drawing/2010/main"/>
              </a:ext>
            </a:extLst>
          </a:blip>
          <a:srcRect/>
          <a:stretch/>
        </p:blipFill>
        <p:spPr>
          <a:xfrm>
            <a:off x="467801" y="4745815"/>
            <a:ext cx="748484" cy="261969"/>
          </a:xfrm>
          <a:prstGeom prst="rect">
            <a:avLst/>
          </a:prstGeom>
        </p:spPr>
      </p:pic>
    </p:spTree>
    <p:extLst>
      <p:ext uri="{BB962C8B-B14F-4D97-AF65-F5344CB8AC3E}">
        <p14:creationId xmlns:p14="http://schemas.microsoft.com/office/powerpoint/2010/main" val="470176930"/>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Lst>
  <p:hf hdr="0" ftr="0" dt="0"/>
  <p:txStyles>
    <p:titleStyle>
      <a:lvl1pPr algn="l" defTabSz="914400" rtl="0" eaLnBrk="1" latinLnBrk="0" hangingPunct="1">
        <a:lnSpc>
          <a:spcPct val="90000"/>
        </a:lnSpc>
        <a:spcBef>
          <a:spcPct val="0"/>
        </a:spcBef>
        <a:buNone/>
        <a:defRPr sz="2800" kern="1200">
          <a:solidFill>
            <a:schemeClr val="bg2"/>
          </a:solidFill>
          <a:latin typeface="+mj-lt"/>
          <a:ea typeface="+mj-ea"/>
          <a:cs typeface="+mj-cs"/>
        </a:defRPr>
      </a:lvl1pPr>
    </p:titleStyle>
    <p:body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tx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tx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tx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 Id="rId14" Type="http://schemas.openxmlformats.org/officeDocument/2006/relationships/image" Target="../media/image19.sv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36.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8EBC4917-6771-4ECC-9E84-A49C0AD587C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1" imgH="351" progId="TCLayout.ActiveDocument.1">
                  <p:embed/>
                </p:oleObj>
              </mc:Choice>
              <mc:Fallback>
                <p:oleObj name="think-cell Slide" r:id="rId5" imgW="351" imgH="351" progId="TCLayout.ActiveDocument.1">
                  <p:embed/>
                  <p:pic>
                    <p:nvPicPr>
                      <p:cNvPr id="4" name="Object 3" hidden="1">
                        <a:extLst>
                          <a:ext uri="{FF2B5EF4-FFF2-40B4-BE49-F238E27FC236}">
                            <a16:creationId xmlns:a16="http://schemas.microsoft.com/office/drawing/2014/main" id="{8EBC4917-6771-4ECC-9E84-A49C0AD587C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909A220B-1A07-4179-B8F0-8D993FBA8555}"/>
              </a:ext>
            </a:extLst>
          </p:cNvPr>
          <p:cNvSpPr/>
          <p:nvPr>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0" i="0" u="none" strike="noStrike" kern="1200" cap="none" spc="0" normalizeH="0" baseline="0" noProof="0" err="1">
              <a:ln>
                <a:noFill/>
              </a:ln>
              <a:solidFill>
                <a:prstClr val="white"/>
              </a:solidFill>
              <a:effectLst/>
              <a:uLnTx/>
              <a:uFillTx/>
              <a:latin typeface="Calibri" panose="020F0502020204030204" pitchFamily="34" charset="0"/>
              <a:ea typeface="+mn-ea"/>
              <a:cs typeface="+mn-cs"/>
              <a:sym typeface="Calibri" panose="020F0502020204030204" pitchFamily="34" charset="0"/>
            </a:endParaRPr>
          </a:p>
        </p:txBody>
      </p:sp>
      <p:sp>
        <p:nvSpPr>
          <p:cNvPr id="2" name="Title 1">
            <a:extLst>
              <a:ext uri="{FF2B5EF4-FFF2-40B4-BE49-F238E27FC236}">
                <a16:creationId xmlns:a16="http://schemas.microsoft.com/office/drawing/2014/main" id="{F7F68C5D-EBFD-468A-AB0B-042B21E2A6D1}"/>
              </a:ext>
            </a:extLst>
          </p:cNvPr>
          <p:cNvSpPr>
            <a:spLocks noGrp="1"/>
          </p:cNvSpPr>
          <p:nvPr>
            <p:ph type="ctrTitle"/>
          </p:nvPr>
        </p:nvSpPr>
        <p:spPr>
          <a:xfrm>
            <a:off x="559457" y="1628280"/>
            <a:ext cx="8549542" cy="1188000"/>
          </a:xfrm>
        </p:spPr>
        <p:txBody>
          <a:bodyPr/>
          <a:lstStyle/>
          <a:p>
            <a:r>
              <a:rPr lang="en-GB" dirty="0"/>
              <a:t>Assurance – A Practitioners Guide</a:t>
            </a:r>
          </a:p>
        </p:txBody>
      </p:sp>
    </p:spTree>
    <p:extLst>
      <p:ext uri="{BB962C8B-B14F-4D97-AF65-F5344CB8AC3E}">
        <p14:creationId xmlns:p14="http://schemas.microsoft.com/office/powerpoint/2010/main" val="35988537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Roles and Responsibilities</a:t>
            </a:r>
          </a:p>
        </p:txBody>
      </p:sp>
      <p:sp>
        <p:nvSpPr>
          <p:cNvPr id="3" name="Slide Number Placeholder 2"/>
          <p:cNvSpPr>
            <a:spLocks noGrp="1"/>
          </p:cNvSpPr>
          <p:nvPr>
            <p:ph type="sldNum" sz="quarter" idx="12"/>
          </p:nvPr>
        </p:nvSpPr>
        <p:spPr/>
        <p:txBody>
          <a:bodyPr/>
          <a:lstStyle/>
          <a:p>
            <a:fld id="{B1249AB1-AB30-4DB9-BB9C-D847817A3AC3}" type="slidenum">
              <a:rPr lang="en-GB" smtClean="0"/>
              <a:pPr/>
              <a:t>10</a:t>
            </a:fld>
            <a:endParaRPr lang="en-GB"/>
          </a:p>
        </p:txBody>
      </p:sp>
      <p:sp>
        <p:nvSpPr>
          <p:cNvPr id="8" name="Oval 7" descr="Second Tier Hierarchy Color Large Circle">
            <a:extLst>
              <a:ext uri="{FF2B5EF4-FFF2-40B4-BE49-F238E27FC236}">
                <a16:creationId xmlns:a16="http://schemas.microsoft.com/office/drawing/2014/main" id="{44864D6A-CDDD-4D60-8619-C1AD786F3FBA}"/>
              </a:ext>
            </a:extLst>
          </p:cNvPr>
          <p:cNvSpPr/>
          <p:nvPr/>
        </p:nvSpPr>
        <p:spPr>
          <a:xfrm>
            <a:off x="5158264" y="2202293"/>
            <a:ext cx="1485000" cy="1485000"/>
          </a:xfrm>
          <a:prstGeom prst="ellipse">
            <a:avLst/>
          </a:prstGeom>
          <a:solidFill>
            <a:srgbClr val="A6B727">
              <a:alpha val="20000"/>
            </a:srgbClr>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9" name="Oval 8" descr="Second Tier Hierarchy Color Large Circle">
            <a:extLst>
              <a:ext uri="{FF2B5EF4-FFF2-40B4-BE49-F238E27FC236}">
                <a16:creationId xmlns:a16="http://schemas.microsoft.com/office/drawing/2014/main" id="{9CD1768A-EC26-4C6A-A57C-E2300589049F}"/>
              </a:ext>
            </a:extLst>
          </p:cNvPr>
          <p:cNvSpPr/>
          <p:nvPr/>
        </p:nvSpPr>
        <p:spPr>
          <a:xfrm>
            <a:off x="4713854" y="3241329"/>
            <a:ext cx="1485000" cy="1485000"/>
          </a:xfrm>
          <a:prstGeom prst="ellipse">
            <a:avLst/>
          </a:prstGeom>
          <a:solidFill>
            <a:srgbClr val="418AB3">
              <a:alpha val="20000"/>
            </a:srgbClr>
          </a:solidFill>
          <a:ln w="19050" cap="flat" cmpd="sng" algn="ctr">
            <a:noFill/>
            <a:prstDash val="solid"/>
          </a:ln>
          <a:effectLst/>
        </p:spPr>
        <p:txBody>
          <a:bodyPr rtlCol="0" anchor="ctr"/>
          <a:lstStyle/>
          <a:p>
            <a:pPr algn="ctr" defTabSz="685800">
              <a:defRPr/>
            </a:pPr>
            <a:endParaRPr lang="en-US" sz="1350" kern="0" dirty="0">
              <a:solidFill>
                <a:srgbClr val="FFFFFF"/>
              </a:solidFill>
              <a:latin typeface="Corbel" panose="020B0503020204020204"/>
            </a:endParaRPr>
          </a:p>
        </p:txBody>
      </p:sp>
      <p:sp>
        <p:nvSpPr>
          <p:cNvPr id="10" name="Oval 9" descr="Second Tier Hierarchy Color Large Circle">
            <a:extLst>
              <a:ext uri="{FF2B5EF4-FFF2-40B4-BE49-F238E27FC236}">
                <a16:creationId xmlns:a16="http://schemas.microsoft.com/office/drawing/2014/main" id="{99530F13-2430-4DB9-9637-7708CFDD87D8}"/>
              </a:ext>
            </a:extLst>
          </p:cNvPr>
          <p:cNvSpPr/>
          <p:nvPr/>
        </p:nvSpPr>
        <p:spPr>
          <a:xfrm>
            <a:off x="4713854" y="1244651"/>
            <a:ext cx="1485000" cy="1485000"/>
          </a:xfrm>
          <a:prstGeom prst="ellipse">
            <a:avLst/>
          </a:prstGeom>
          <a:solidFill>
            <a:srgbClr val="FE9E00">
              <a:alpha val="20000"/>
            </a:srgbClr>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11" name="Oval 10" descr="Second Tier Hierarchy Color Large Circle">
            <a:extLst>
              <a:ext uri="{FF2B5EF4-FFF2-40B4-BE49-F238E27FC236}">
                <a16:creationId xmlns:a16="http://schemas.microsoft.com/office/drawing/2014/main" id="{A4F69744-BE77-4CA9-862A-54E574EE8336}"/>
              </a:ext>
            </a:extLst>
          </p:cNvPr>
          <p:cNvSpPr/>
          <p:nvPr/>
        </p:nvSpPr>
        <p:spPr>
          <a:xfrm>
            <a:off x="2761571" y="3248473"/>
            <a:ext cx="1485000" cy="1485000"/>
          </a:xfrm>
          <a:prstGeom prst="ellipse">
            <a:avLst/>
          </a:prstGeom>
          <a:solidFill>
            <a:srgbClr val="DF5327">
              <a:alpha val="20000"/>
            </a:srgbClr>
          </a:solidFill>
          <a:ln w="19050" cap="flat" cmpd="sng" algn="ctr">
            <a:noFill/>
            <a:prstDash val="solid"/>
          </a:ln>
          <a:effectLst/>
        </p:spPr>
        <p:txBody>
          <a:bodyPr rtlCol="0" anchor="ctr"/>
          <a:lstStyle/>
          <a:p>
            <a:pPr algn="ctr" defTabSz="685800">
              <a:defRPr/>
            </a:pPr>
            <a:endParaRPr lang="en-US" sz="1350" kern="0" dirty="0">
              <a:solidFill>
                <a:srgbClr val="FFFFFF"/>
              </a:solidFill>
              <a:latin typeface="Corbel" panose="020B0503020204020204"/>
            </a:endParaRPr>
          </a:p>
        </p:txBody>
      </p:sp>
      <p:sp>
        <p:nvSpPr>
          <p:cNvPr id="12" name="Oval 11" descr="Second Tier Hierarchy Color Large Circle">
            <a:extLst>
              <a:ext uri="{FF2B5EF4-FFF2-40B4-BE49-F238E27FC236}">
                <a16:creationId xmlns:a16="http://schemas.microsoft.com/office/drawing/2014/main" id="{D8B7D5AE-8D15-48A8-BF79-863756AB2273}"/>
              </a:ext>
            </a:extLst>
          </p:cNvPr>
          <p:cNvSpPr/>
          <p:nvPr/>
        </p:nvSpPr>
        <p:spPr>
          <a:xfrm>
            <a:off x="2761571" y="1287664"/>
            <a:ext cx="1485000" cy="1485000"/>
          </a:xfrm>
          <a:prstGeom prst="ellipse">
            <a:avLst/>
          </a:prstGeom>
          <a:solidFill>
            <a:srgbClr val="D7D447">
              <a:alpha val="20000"/>
            </a:srgbClr>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13" name="Oval 12" descr="Mid Tier Circle">
            <a:extLst>
              <a:ext uri="{FF2B5EF4-FFF2-40B4-BE49-F238E27FC236}">
                <a16:creationId xmlns:a16="http://schemas.microsoft.com/office/drawing/2014/main" id="{0E26D681-9D60-4729-9BAF-8F1BC982F3C1}"/>
              </a:ext>
            </a:extLst>
          </p:cNvPr>
          <p:cNvSpPr/>
          <p:nvPr/>
        </p:nvSpPr>
        <p:spPr>
          <a:xfrm>
            <a:off x="2683895" y="1239504"/>
            <a:ext cx="3479006" cy="3479006"/>
          </a:xfrm>
          <a:prstGeom prst="ellipse">
            <a:avLst/>
          </a:prstGeom>
          <a:solidFill>
            <a:srgbClr val="FFFFFF">
              <a:lumMod val="95000"/>
              <a:alpha val="68000"/>
            </a:srgbClr>
          </a:solidFill>
          <a:ln w="19050" cap="flat" cmpd="sng" algn="ctr">
            <a:solidFill>
              <a:srgbClr val="FFFFFF"/>
            </a:solidFill>
            <a:prstDash val="solid"/>
          </a:ln>
          <a:effectLst/>
        </p:spPr>
        <p:txBody>
          <a:bodyPr rtlCol="0" anchor="ctr"/>
          <a:lstStyle/>
          <a:p>
            <a:pPr algn="ctr" defTabSz="685800">
              <a:defRPr/>
            </a:pPr>
            <a:endParaRPr lang="en-US" sz="1350" kern="0" dirty="0">
              <a:solidFill>
                <a:srgbClr val="FFFFFF"/>
              </a:solidFill>
              <a:latin typeface="Corbel" panose="020B0503020204020204"/>
            </a:endParaRPr>
          </a:p>
        </p:txBody>
      </p:sp>
      <p:sp>
        <p:nvSpPr>
          <p:cNvPr id="14" name="Oval 13" descr="High Tier Cricle">
            <a:extLst>
              <a:ext uri="{FF2B5EF4-FFF2-40B4-BE49-F238E27FC236}">
                <a16:creationId xmlns:a16="http://schemas.microsoft.com/office/drawing/2014/main" id="{EFD3B067-A626-42D5-A3BC-823CE088FD62}"/>
              </a:ext>
            </a:extLst>
          </p:cNvPr>
          <p:cNvSpPr/>
          <p:nvPr/>
        </p:nvSpPr>
        <p:spPr>
          <a:xfrm>
            <a:off x="3360456" y="1940140"/>
            <a:ext cx="2189559" cy="2189559"/>
          </a:xfrm>
          <a:prstGeom prst="ellipse">
            <a:avLst/>
          </a:prstGeom>
          <a:solidFill>
            <a:srgbClr val="FFFFFF">
              <a:lumMod val="85000"/>
            </a:srgbClr>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15" name="Rectangle 14">
            <a:extLst>
              <a:ext uri="{FF2B5EF4-FFF2-40B4-BE49-F238E27FC236}">
                <a16:creationId xmlns:a16="http://schemas.microsoft.com/office/drawing/2014/main" id="{99267414-C32D-40FE-972B-255FF1A8576C}"/>
              </a:ext>
            </a:extLst>
          </p:cNvPr>
          <p:cNvSpPr/>
          <p:nvPr/>
        </p:nvSpPr>
        <p:spPr>
          <a:xfrm>
            <a:off x="4065707" y="2784264"/>
            <a:ext cx="1094122" cy="513000"/>
          </a:xfrm>
          <a:prstGeom prst="rect">
            <a:avLst/>
          </a:prstGeom>
          <a:noFill/>
          <a:ln w="19050" cap="flat" cmpd="sng" algn="ctr">
            <a:noFill/>
            <a:prstDash val="solid"/>
          </a:ln>
          <a:effectLst/>
        </p:spPr>
        <p:txBody>
          <a:bodyPr spcFirstLastPara="0" vert="horz" wrap="square" lIns="0" tIns="0" rIns="0" bIns="0" numCol="1" spcCol="1270" anchor="ctr" anchorCtr="0">
            <a:noAutofit/>
          </a:bodyPr>
          <a:lstStyle/>
          <a:p>
            <a:pPr>
              <a:lnSpc>
                <a:spcPct val="110000"/>
              </a:lnSpc>
              <a:spcBef>
                <a:spcPts val="300"/>
              </a:spcBef>
              <a:spcAft>
                <a:spcPts val="300"/>
              </a:spcAft>
            </a:pPr>
            <a:r>
              <a:rPr lang="en-GB" sz="900" b="1" dirty="0">
                <a:latin typeface="+mj-lt"/>
              </a:rPr>
              <a:t>Risk &amp; Assurance Lead </a:t>
            </a:r>
            <a:r>
              <a:rPr lang="en-GB" sz="900" dirty="0">
                <a:latin typeface="+mj-lt"/>
              </a:rPr>
              <a:t>(Assurance Focal Point)</a:t>
            </a:r>
            <a:endParaRPr lang="en-GB" sz="900" dirty="0">
              <a:solidFill>
                <a:srgbClr val="000000"/>
              </a:solidFill>
              <a:latin typeface="+mj-lt"/>
              <a:ea typeface="SimSun" panose="02010600030101010101" pitchFamily="2" charset="-122"/>
              <a:cs typeface="Times New Roman" panose="02020603050405020304" pitchFamily="18" charset="0"/>
            </a:endParaRPr>
          </a:p>
        </p:txBody>
      </p:sp>
      <p:sp>
        <p:nvSpPr>
          <p:cNvPr id="16" name="Rectangle 15">
            <a:extLst>
              <a:ext uri="{FF2B5EF4-FFF2-40B4-BE49-F238E27FC236}">
                <a16:creationId xmlns:a16="http://schemas.microsoft.com/office/drawing/2014/main" id="{2448265B-D934-4BC5-8F2B-2322214922F8}"/>
              </a:ext>
            </a:extLst>
          </p:cNvPr>
          <p:cNvSpPr/>
          <p:nvPr/>
        </p:nvSpPr>
        <p:spPr>
          <a:xfrm>
            <a:off x="1236747" y="1273623"/>
            <a:ext cx="1088309" cy="513000"/>
          </a:xfrm>
          <a:prstGeom prst="rect">
            <a:avLst/>
          </a:prstGeom>
          <a:noFill/>
          <a:ln w="19050" cap="flat" cmpd="sng" algn="ctr">
            <a:noFill/>
            <a:prstDash val="solid"/>
          </a:ln>
          <a:effectLst/>
        </p:spPr>
        <p:txBody>
          <a:bodyPr spcFirstLastPara="0" vert="horz" wrap="square" lIns="0" tIns="0" rIns="0" bIns="0" numCol="1" spcCol="1270" anchor="ctr" anchorCtr="0">
            <a:noAutofit/>
          </a:bodyPr>
          <a:lstStyle/>
          <a:p>
            <a:pPr algn="ctr">
              <a:lnSpc>
                <a:spcPct val="110000"/>
              </a:lnSpc>
              <a:spcBef>
                <a:spcPts val="300"/>
              </a:spcBef>
              <a:spcAft>
                <a:spcPts val="300"/>
              </a:spcAft>
            </a:pPr>
            <a:r>
              <a:rPr lang="en-GB" sz="900" b="1" dirty="0">
                <a:latin typeface="+mj-lt"/>
              </a:rPr>
              <a:t>Board Members </a:t>
            </a:r>
            <a:r>
              <a:rPr lang="en-GB" sz="900" dirty="0">
                <a:latin typeface="+mj-lt"/>
              </a:rPr>
              <a:t>(discharged to the CEO/ MD) </a:t>
            </a:r>
            <a:endParaRPr lang="en-GB" sz="900" dirty="0">
              <a:solidFill>
                <a:srgbClr val="000000"/>
              </a:solidFill>
              <a:latin typeface="+mj-lt"/>
              <a:ea typeface="SimSun" panose="02010600030101010101" pitchFamily="2" charset="-122"/>
              <a:cs typeface="Times New Roman" panose="02020603050405020304" pitchFamily="18" charset="0"/>
            </a:endParaRPr>
          </a:p>
        </p:txBody>
      </p:sp>
      <p:sp>
        <p:nvSpPr>
          <p:cNvPr id="17" name="Rectangle 16">
            <a:extLst>
              <a:ext uri="{FF2B5EF4-FFF2-40B4-BE49-F238E27FC236}">
                <a16:creationId xmlns:a16="http://schemas.microsoft.com/office/drawing/2014/main" id="{27D54CB4-0066-4140-96B8-95930CD77276}"/>
              </a:ext>
            </a:extLst>
          </p:cNvPr>
          <p:cNvSpPr/>
          <p:nvPr/>
        </p:nvSpPr>
        <p:spPr>
          <a:xfrm>
            <a:off x="6133828" y="1715868"/>
            <a:ext cx="810000" cy="405000"/>
          </a:xfrm>
          <a:prstGeom prst="rect">
            <a:avLst/>
          </a:prstGeom>
          <a:noFill/>
          <a:ln w="19050" cap="flat" cmpd="sng" algn="ctr">
            <a:noFill/>
            <a:prstDash val="solid"/>
          </a:ln>
          <a:effectLst/>
        </p:spPr>
        <p:txBody>
          <a:bodyPr spcFirstLastPara="0" vert="horz" wrap="square" lIns="0" tIns="0" rIns="0" bIns="0" numCol="1" spcCol="1270" anchor="ctr" anchorCtr="0">
            <a:noAutofit/>
          </a:bodyPr>
          <a:lstStyle/>
          <a:p>
            <a:pPr algn="r" defTabSz="466725">
              <a:lnSpc>
                <a:spcPct val="90000"/>
              </a:lnSpc>
              <a:spcBef>
                <a:spcPct val="0"/>
              </a:spcBef>
              <a:spcAft>
                <a:spcPct val="35000"/>
              </a:spcAft>
              <a:defRPr/>
            </a:pPr>
            <a:r>
              <a:rPr lang="en-US" sz="900" b="1" kern="0" dirty="0">
                <a:solidFill>
                  <a:srgbClr val="000000">
                    <a:lumMod val="75000"/>
                    <a:lumOff val="25000"/>
                  </a:srgbClr>
                </a:solidFill>
                <a:latin typeface="+mj-lt"/>
              </a:rPr>
              <a:t>Asset Manager </a:t>
            </a:r>
            <a:endParaRPr lang="en-US" sz="900" kern="0" dirty="0">
              <a:solidFill>
                <a:srgbClr val="000000">
                  <a:lumMod val="75000"/>
                  <a:lumOff val="25000"/>
                </a:srgbClr>
              </a:solidFill>
              <a:latin typeface="+mj-lt"/>
            </a:endParaRPr>
          </a:p>
        </p:txBody>
      </p:sp>
      <p:sp>
        <p:nvSpPr>
          <p:cNvPr id="18" name="Rectangle 17">
            <a:extLst>
              <a:ext uri="{FF2B5EF4-FFF2-40B4-BE49-F238E27FC236}">
                <a16:creationId xmlns:a16="http://schemas.microsoft.com/office/drawing/2014/main" id="{128E41E6-B0BF-44BC-98F9-F8F486ABC7F1}"/>
              </a:ext>
            </a:extLst>
          </p:cNvPr>
          <p:cNvSpPr/>
          <p:nvPr/>
        </p:nvSpPr>
        <p:spPr>
          <a:xfrm>
            <a:off x="2597497" y="3847751"/>
            <a:ext cx="1022561" cy="405000"/>
          </a:xfrm>
          <a:prstGeom prst="rect">
            <a:avLst/>
          </a:prstGeom>
          <a:noFill/>
          <a:ln w="19050" cap="flat" cmpd="sng" algn="ctr">
            <a:noFill/>
            <a:prstDash val="solid"/>
          </a:ln>
          <a:effectLst/>
        </p:spPr>
        <p:txBody>
          <a:bodyPr spcFirstLastPara="0" vert="horz" wrap="square" lIns="0" tIns="0" rIns="0" bIns="0" numCol="1" spcCol="1270" anchor="ctr" anchorCtr="0">
            <a:noAutofit/>
          </a:bodyPr>
          <a:lstStyle/>
          <a:p>
            <a:pPr algn="ctr" defTabSz="466725">
              <a:lnSpc>
                <a:spcPct val="90000"/>
              </a:lnSpc>
              <a:spcBef>
                <a:spcPct val="0"/>
              </a:spcBef>
              <a:spcAft>
                <a:spcPct val="35000"/>
              </a:spcAft>
              <a:defRPr/>
            </a:pPr>
            <a:r>
              <a:rPr lang="en-US" sz="900" b="1" kern="0" dirty="0">
                <a:solidFill>
                  <a:srgbClr val="000000">
                    <a:lumMod val="75000"/>
                    <a:lumOff val="25000"/>
                  </a:srgbClr>
                </a:solidFill>
                <a:latin typeface="+mj-lt"/>
              </a:rPr>
              <a:t>Technical Director</a:t>
            </a:r>
          </a:p>
        </p:txBody>
      </p:sp>
      <p:sp>
        <p:nvSpPr>
          <p:cNvPr id="19" name="Rectangle 18">
            <a:extLst>
              <a:ext uri="{FF2B5EF4-FFF2-40B4-BE49-F238E27FC236}">
                <a16:creationId xmlns:a16="http://schemas.microsoft.com/office/drawing/2014/main" id="{BDCA2203-78D4-4184-A8B1-8D6E3C28C889}"/>
              </a:ext>
            </a:extLst>
          </p:cNvPr>
          <p:cNvSpPr/>
          <p:nvPr/>
        </p:nvSpPr>
        <p:spPr>
          <a:xfrm>
            <a:off x="7442422" y="1477979"/>
            <a:ext cx="1115174" cy="405000"/>
          </a:xfrm>
          <a:prstGeom prst="rect">
            <a:avLst/>
          </a:prstGeom>
          <a:noFill/>
          <a:ln w="19050" cap="flat" cmpd="sng" algn="ctr">
            <a:noFill/>
            <a:prstDash val="solid"/>
          </a:ln>
          <a:effectLst/>
        </p:spPr>
        <p:txBody>
          <a:bodyPr spcFirstLastPara="0" vert="horz" wrap="square" lIns="0" tIns="0" rIns="0" bIns="0" numCol="1" spcCol="1270" anchor="ctr" anchorCtr="0">
            <a:noAutofit/>
          </a:bodyPr>
          <a:lstStyle/>
          <a:p>
            <a:pPr>
              <a:lnSpc>
                <a:spcPct val="110000"/>
              </a:lnSpc>
              <a:spcBef>
                <a:spcPts val="300"/>
              </a:spcBef>
              <a:spcAft>
                <a:spcPts val="300"/>
              </a:spcAft>
            </a:pPr>
            <a:r>
              <a:rPr lang="en-GB" sz="900" b="1" dirty="0">
                <a:latin typeface="+mj-lt"/>
              </a:rPr>
              <a:t>OIM / Site Manager</a:t>
            </a:r>
            <a:endParaRPr lang="en-GB" sz="900" b="1" dirty="0">
              <a:solidFill>
                <a:srgbClr val="000000"/>
              </a:solidFill>
              <a:latin typeface="+mj-lt"/>
              <a:ea typeface="SimSun" panose="02010600030101010101" pitchFamily="2" charset="-122"/>
              <a:cs typeface="Times New Roman" panose="02020603050405020304" pitchFamily="18" charset="0"/>
            </a:endParaRPr>
          </a:p>
        </p:txBody>
      </p:sp>
      <p:sp>
        <p:nvSpPr>
          <p:cNvPr id="20" name="Rectangle 19">
            <a:extLst>
              <a:ext uri="{FF2B5EF4-FFF2-40B4-BE49-F238E27FC236}">
                <a16:creationId xmlns:a16="http://schemas.microsoft.com/office/drawing/2014/main" id="{E306DAE2-9434-42D9-B876-2B856348AD4A}"/>
              </a:ext>
            </a:extLst>
          </p:cNvPr>
          <p:cNvSpPr/>
          <p:nvPr/>
        </p:nvSpPr>
        <p:spPr>
          <a:xfrm>
            <a:off x="5380993" y="2896717"/>
            <a:ext cx="904873" cy="547160"/>
          </a:xfrm>
          <a:prstGeom prst="rect">
            <a:avLst/>
          </a:prstGeom>
          <a:noFill/>
          <a:ln w="19050" cap="flat" cmpd="sng" algn="ctr">
            <a:noFill/>
            <a:prstDash val="solid"/>
          </a:ln>
          <a:effectLst/>
        </p:spPr>
        <p:txBody>
          <a:bodyPr spcFirstLastPara="0" vert="horz" wrap="square" lIns="0" tIns="0" rIns="0" bIns="0" numCol="1" spcCol="1270" anchor="ctr" anchorCtr="0">
            <a:noAutofit/>
          </a:bodyPr>
          <a:lstStyle/>
          <a:p>
            <a:pPr defTabSz="466725">
              <a:lnSpc>
                <a:spcPct val="90000"/>
              </a:lnSpc>
              <a:spcBef>
                <a:spcPct val="0"/>
              </a:spcBef>
              <a:spcAft>
                <a:spcPct val="35000"/>
              </a:spcAft>
              <a:defRPr/>
            </a:pPr>
            <a:r>
              <a:rPr lang="en-US" sz="900" b="1" kern="0" dirty="0">
                <a:solidFill>
                  <a:srgbClr val="000000">
                    <a:lumMod val="75000"/>
                    <a:lumOff val="25000"/>
                  </a:srgbClr>
                </a:solidFill>
                <a:latin typeface="+mj-lt"/>
              </a:rPr>
              <a:t>Lead Auditor</a:t>
            </a:r>
            <a:endParaRPr lang="en-US" sz="900" kern="0" dirty="0">
              <a:solidFill>
                <a:srgbClr val="000000">
                  <a:lumMod val="75000"/>
                  <a:lumOff val="25000"/>
                </a:srgbClr>
              </a:solidFill>
              <a:latin typeface="+mj-lt"/>
            </a:endParaRPr>
          </a:p>
        </p:txBody>
      </p:sp>
      <p:sp>
        <p:nvSpPr>
          <p:cNvPr id="21" name="Rectangle 20">
            <a:extLst>
              <a:ext uri="{FF2B5EF4-FFF2-40B4-BE49-F238E27FC236}">
                <a16:creationId xmlns:a16="http://schemas.microsoft.com/office/drawing/2014/main" id="{758C1A8A-DB3C-4362-B041-C35C08C0195F}"/>
              </a:ext>
            </a:extLst>
          </p:cNvPr>
          <p:cNvSpPr/>
          <p:nvPr/>
        </p:nvSpPr>
        <p:spPr>
          <a:xfrm>
            <a:off x="5301931" y="3816756"/>
            <a:ext cx="1055325" cy="405000"/>
          </a:xfrm>
          <a:prstGeom prst="rect">
            <a:avLst/>
          </a:prstGeom>
          <a:noFill/>
          <a:ln w="19050" cap="flat" cmpd="sng" algn="ctr">
            <a:noFill/>
            <a:prstDash val="solid"/>
          </a:ln>
          <a:effectLst/>
        </p:spPr>
        <p:txBody>
          <a:bodyPr spcFirstLastPara="0" vert="horz" wrap="square" lIns="0" tIns="0" rIns="0" bIns="0" numCol="1" spcCol="1270" anchor="ctr" anchorCtr="0">
            <a:noAutofit/>
          </a:bodyPr>
          <a:lstStyle/>
          <a:p>
            <a:pPr>
              <a:lnSpc>
                <a:spcPct val="110000"/>
              </a:lnSpc>
              <a:spcBef>
                <a:spcPts val="900"/>
              </a:spcBef>
            </a:pPr>
            <a:r>
              <a:rPr lang="en-GB" sz="900" b="1" kern="0" dirty="0">
                <a:solidFill>
                  <a:srgbClr val="000000">
                    <a:lumMod val="75000"/>
                    <a:lumOff val="25000"/>
                  </a:srgbClr>
                </a:solidFill>
                <a:latin typeface="+mj-lt"/>
              </a:rPr>
              <a:t>Technical Authority / Subject Matter Expert</a:t>
            </a:r>
          </a:p>
        </p:txBody>
      </p:sp>
      <p:sp>
        <p:nvSpPr>
          <p:cNvPr id="22" name="Rectangle 21">
            <a:extLst>
              <a:ext uri="{FF2B5EF4-FFF2-40B4-BE49-F238E27FC236}">
                <a16:creationId xmlns:a16="http://schemas.microsoft.com/office/drawing/2014/main" id="{DC6E30C7-762E-4337-B852-3A7938FA969D}"/>
              </a:ext>
            </a:extLst>
          </p:cNvPr>
          <p:cNvSpPr/>
          <p:nvPr/>
        </p:nvSpPr>
        <p:spPr>
          <a:xfrm>
            <a:off x="5053387" y="1649449"/>
            <a:ext cx="904727" cy="513000"/>
          </a:xfrm>
          <a:prstGeom prst="rect">
            <a:avLst/>
          </a:prstGeom>
          <a:noFill/>
          <a:ln w="19050" cap="flat" cmpd="sng" algn="ctr">
            <a:noFill/>
            <a:prstDash val="solid"/>
          </a:ln>
          <a:effectLst/>
        </p:spPr>
        <p:txBody>
          <a:bodyPr spcFirstLastPara="0" vert="horz" wrap="square" lIns="0" tIns="0" rIns="0" bIns="0" numCol="1" spcCol="1270" anchor="ctr" anchorCtr="0">
            <a:noAutofit/>
          </a:bodyPr>
          <a:lstStyle/>
          <a:p>
            <a:pPr defTabSz="466725">
              <a:lnSpc>
                <a:spcPct val="90000"/>
              </a:lnSpc>
              <a:spcBef>
                <a:spcPct val="0"/>
              </a:spcBef>
              <a:spcAft>
                <a:spcPct val="35000"/>
              </a:spcAft>
              <a:defRPr/>
            </a:pPr>
            <a:r>
              <a:rPr lang="en-US" sz="900" b="1" kern="0" dirty="0">
                <a:solidFill>
                  <a:srgbClr val="000000">
                    <a:lumMod val="75000"/>
                    <a:lumOff val="25000"/>
                  </a:srgbClr>
                </a:solidFill>
                <a:latin typeface="+mj-lt"/>
              </a:rPr>
              <a:t>Operations Manager</a:t>
            </a:r>
          </a:p>
        </p:txBody>
      </p:sp>
      <p:sp>
        <p:nvSpPr>
          <p:cNvPr id="23" name="Rectangle 22">
            <a:extLst>
              <a:ext uri="{FF2B5EF4-FFF2-40B4-BE49-F238E27FC236}">
                <a16:creationId xmlns:a16="http://schemas.microsoft.com/office/drawing/2014/main" id="{DF0C271F-C24A-4E69-9D4E-298D827B8460}"/>
              </a:ext>
            </a:extLst>
          </p:cNvPr>
          <p:cNvSpPr/>
          <p:nvPr/>
        </p:nvSpPr>
        <p:spPr>
          <a:xfrm>
            <a:off x="2818157" y="2661760"/>
            <a:ext cx="1136986" cy="292946"/>
          </a:xfrm>
          <a:prstGeom prst="rect">
            <a:avLst/>
          </a:prstGeom>
          <a:noFill/>
          <a:ln w="19050" cap="flat" cmpd="sng" algn="ctr">
            <a:noFill/>
            <a:prstDash val="solid"/>
          </a:ln>
          <a:effectLst/>
        </p:spPr>
        <p:txBody>
          <a:bodyPr spcFirstLastPara="0" vert="horz" wrap="square" lIns="0" tIns="0" rIns="0" bIns="0" numCol="1" spcCol="1270" anchor="t" anchorCtr="0">
            <a:noAutofit/>
          </a:bodyPr>
          <a:lstStyle/>
          <a:p>
            <a:pPr algn="ctr" defTabSz="466725">
              <a:lnSpc>
                <a:spcPct val="90000"/>
              </a:lnSpc>
              <a:spcBef>
                <a:spcPct val="0"/>
              </a:spcBef>
              <a:spcAft>
                <a:spcPct val="35000"/>
              </a:spcAft>
              <a:defRPr/>
            </a:pPr>
            <a:r>
              <a:rPr lang="en-US" sz="900" b="1" kern="0" dirty="0">
                <a:solidFill>
                  <a:srgbClr val="000000">
                    <a:lumMod val="75000"/>
                    <a:lumOff val="25000"/>
                  </a:srgbClr>
                </a:solidFill>
                <a:latin typeface="+mj-lt"/>
              </a:rPr>
              <a:t>HSE Director / Manager</a:t>
            </a:r>
          </a:p>
          <a:p>
            <a:pPr algn="ctr" defTabSz="466725">
              <a:lnSpc>
                <a:spcPct val="90000"/>
              </a:lnSpc>
              <a:spcBef>
                <a:spcPct val="0"/>
              </a:spcBef>
              <a:spcAft>
                <a:spcPct val="35000"/>
              </a:spcAft>
              <a:defRPr/>
            </a:pPr>
            <a:r>
              <a:rPr lang="en-US" sz="900" kern="0" dirty="0">
                <a:solidFill>
                  <a:srgbClr val="000000">
                    <a:lumMod val="75000"/>
                    <a:lumOff val="25000"/>
                  </a:srgbClr>
                </a:solidFill>
                <a:latin typeface="+mj-lt"/>
              </a:rPr>
              <a:t>Assurance Process Owner</a:t>
            </a:r>
          </a:p>
        </p:txBody>
      </p:sp>
      <p:sp>
        <p:nvSpPr>
          <p:cNvPr id="24" name="Oval 23" descr="Second Tier Hierarchy Color Small Circle">
            <a:extLst>
              <a:ext uri="{FF2B5EF4-FFF2-40B4-BE49-F238E27FC236}">
                <a16:creationId xmlns:a16="http://schemas.microsoft.com/office/drawing/2014/main" id="{4B1786F3-631A-4BEE-8323-68AB581BC49E}"/>
              </a:ext>
            </a:extLst>
          </p:cNvPr>
          <p:cNvSpPr/>
          <p:nvPr/>
        </p:nvSpPr>
        <p:spPr>
          <a:xfrm>
            <a:off x="3579442" y="2108431"/>
            <a:ext cx="160118" cy="160118"/>
          </a:xfrm>
          <a:prstGeom prst="ellipse">
            <a:avLst/>
          </a:prstGeom>
          <a:solidFill>
            <a:srgbClr val="D7D447"/>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25" name="Oval 24" descr="Second Tier Hierarchy Color Small Circle">
            <a:extLst>
              <a:ext uri="{FF2B5EF4-FFF2-40B4-BE49-F238E27FC236}">
                <a16:creationId xmlns:a16="http://schemas.microsoft.com/office/drawing/2014/main" id="{D13F3AC2-C134-452A-A575-2AEDD5FDD44A}"/>
              </a:ext>
            </a:extLst>
          </p:cNvPr>
          <p:cNvSpPr/>
          <p:nvPr/>
        </p:nvSpPr>
        <p:spPr>
          <a:xfrm>
            <a:off x="5150683" y="2133915"/>
            <a:ext cx="160118" cy="160118"/>
          </a:xfrm>
          <a:prstGeom prst="ellipse">
            <a:avLst/>
          </a:prstGeom>
          <a:solidFill>
            <a:srgbClr val="FE9E00"/>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26" name="Oval 25" descr="Second Tier Hierarchy Color Small Circle">
            <a:extLst>
              <a:ext uri="{FF2B5EF4-FFF2-40B4-BE49-F238E27FC236}">
                <a16:creationId xmlns:a16="http://schemas.microsoft.com/office/drawing/2014/main" id="{F74C5EF9-9647-43F7-B54F-97E136BDC2F4}"/>
              </a:ext>
            </a:extLst>
          </p:cNvPr>
          <p:cNvSpPr/>
          <p:nvPr/>
        </p:nvSpPr>
        <p:spPr>
          <a:xfrm>
            <a:off x="5145947" y="3675877"/>
            <a:ext cx="160118" cy="160118"/>
          </a:xfrm>
          <a:prstGeom prst="ellipse">
            <a:avLst/>
          </a:prstGeom>
          <a:solidFill>
            <a:srgbClr val="418AB3"/>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27" name="Oval 26" descr="Second Tier Hierarchy Color Small Circle">
            <a:extLst>
              <a:ext uri="{FF2B5EF4-FFF2-40B4-BE49-F238E27FC236}">
                <a16:creationId xmlns:a16="http://schemas.microsoft.com/office/drawing/2014/main" id="{B6143EC5-1312-45C8-8A63-08B7FD81AEEC}"/>
              </a:ext>
            </a:extLst>
          </p:cNvPr>
          <p:cNvSpPr/>
          <p:nvPr/>
        </p:nvSpPr>
        <p:spPr>
          <a:xfrm>
            <a:off x="5467177" y="2898713"/>
            <a:ext cx="160118" cy="160118"/>
          </a:xfrm>
          <a:prstGeom prst="ellipse">
            <a:avLst/>
          </a:prstGeom>
          <a:solidFill>
            <a:srgbClr val="A6B727"/>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28" name="Oval 27" descr="Second Tier Hierarchy Color Small Circle">
            <a:extLst>
              <a:ext uri="{FF2B5EF4-FFF2-40B4-BE49-F238E27FC236}">
                <a16:creationId xmlns:a16="http://schemas.microsoft.com/office/drawing/2014/main" id="{E95005B3-E7A9-43A7-9097-E5C0B12D0AF3}"/>
              </a:ext>
            </a:extLst>
          </p:cNvPr>
          <p:cNvSpPr/>
          <p:nvPr/>
        </p:nvSpPr>
        <p:spPr>
          <a:xfrm>
            <a:off x="3594622" y="3675877"/>
            <a:ext cx="160118" cy="160118"/>
          </a:xfrm>
          <a:prstGeom prst="ellipse">
            <a:avLst/>
          </a:prstGeom>
          <a:solidFill>
            <a:srgbClr val="DF5327"/>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30" name="Oval 29" descr="Third Tier Hierarchy Color Connectors">
            <a:extLst>
              <a:ext uri="{FF2B5EF4-FFF2-40B4-BE49-F238E27FC236}">
                <a16:creationId xmlns:a16="http://schemas.microsoft.com/office/drawing/2014/main" id="{2E67447B-A1BE-4C7F-841C-1D52C3E335AD}"/>
              </a:ext>
            </a:extLst>
          </p:cNvPr>
          <p:cNvSpPr/>
          <p:nvPr/>
        </p:nvSpPr>
        <p:spPr>
          <a:xfrm>
            <a:off x="2048459" y="1862323"/>
            <a:ext cx="61733" cy="61733"/>
          </a:xfrm>
          <a:prstGeom prst="ellipse">
            <a:avLst/>
          </a:prstGeom>
          <a:solidFill>
            <a:srgbClr val="D7D447"/>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cxnSp>
        <p:nvCxnSpPr>
          <p:cNvPr id="32" name="Connector: Elbow 114" descr="Connector Lines">
            <a:extLst>
              <a:ext uri="{FF2B5EF4-FFF2-40B4-BE49-F238E27FC236}">
                <a16:creationId xmlns:a16="http://schemas.microsoft.com/office/drawing/2014/main" id="{3776E844-35AA-4B61-8A75-6DA7A2EE915E}"/>
              </a:ext>
            </a:extLst>
          </p:cNvPr>
          <p:cNvCxnSpPr>
            <a:cxnSpLocks/>
            <a:stCxn id="24" idx="4"/>
            <a:endCxn id="30" idx="4"/>
          </p:cNvCxnSpPr>
          <p:nvPr/>
        </p:nvCxnSpPr>
        <p:spPr>
          <a:xfrm rot="5400000" flipH="1">
            <a:off x="2697167" y="1306216"/>
            <a:ext cx="344493" cy="1580175"/>
          </a:xfrm>
          <a:prstGeom prst="bentConnector3">
            <a:avLst>
              <a:gd name="adj1" fmla="val -66358"/>
            </a:avLst>
          </a:prstGeom>
          <a:noFill/>
          <a:ln w="10000" cap="flat" cmpd="sng" algn="ctr">
            <a:solidFill>
              <a:srgbClr val="D7D447"/>
            </a:solidFill>
            <a:prstDash val="solid"/>
          </a:ln>
          <a:effectLst/>
        </p:spPr>
      </p:cxnSp>
      <p:sp>
        <p:nvSpPr>
          <p:cNvPr id="33" name="Oval 32" descr="Third Tier Hierarchy Color Connectors">
            <a:extLst>
              <a:ext uri="{FF2B5EF4-FFF2-40B4-BE49-F238E27FC236}">
                <a16:creationId xmlns:a16="http://schemas.microsoft.com/office/drawing/2014/main" id="{8A0D58C4-E3D8-4575-8BF0-37F45BB95AE4}"/>
              </a:ext>
            </a:extLst>
          </p:cNvPr>
          <p:cNvSpPr/>
          <p:nvPr/>
        </p:nvSpPr>
        <p:spPr>
          <a:xfrm>
            <a:off x="6485278" y="2069410"/>
            <a:ext cx="61733" cy="61733"/>
          </a:xfrm>
          <a:prstGeom prst="ellipse">
            <a:avLst/>
          </a:prstGeom>
          <a:solidFill>
            <a:srgbClr val="FE9E00"/>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cxnSp>
        <p:nvCxnSpPr>
          <p:cNvPr id="34" name="Connector: Elbow 129" descr="Connector Lines">
            <a:extLst>
              <a:ext uri="{FF2B5EF4-FFF2-40B4-BE49-F238E27FC236}">
                <a16:creationId xmlns:a16="http://schemas.microsoft.com/office/drawing/2014/main" id="{FE82DF5B-C60E-4257-B370-A4B302DC12A0}"/>
              </a:ext>
            </a:extLst>
          </p:cNvPr>
          <p:cNvCxnSpPr>
            <a:cxnSpLocks/>
            <a:stCxn id="25" idx="4"/>
            <a:endCxn id="33" idx="4"/>
          </p:cNvCxnSpPr>
          <p:nvPr/>
        </p:nvCxnSpPr>
        <p:spPr>
          <a:xfrm rot="5400000" flipH="1" flipV="1">
            <a:off x="5791998" y="1569886"/>
            <a:ext cx="162890" cy="1285403"/>
          </a:xfrm>
          <a:prstGeom prst="bentConnector3">
            <a:avLst>
              <a:gd name="adj1" fmla="val -140340"/>
            </a:avLst>
          </a:prstGeom>
          <a:noFill/>
          <a:ln w="10000" cap="flat" cmpd="sng" algn="ctr">
            <a:solidFill>
              <a:srgbClr val="FE9E00"/>
            </a:solidFill>
            <a:prstDash val="solid"/>
          </a:ln>
          <a:effectLst/>
        </p:spPr>
      </p:cxnSp>
      <p:sp>
        <p:nvSpPr>
          <p:cNvPr id="35" name="Rectangle 34">
            <a:extLst>
              <a:ext uri="{FF2B5EF4-FFF2-40B4-BE49-F238E27FC236}">
                <a16:creationId xmlns:a16="http://schemas.microsoft.com/office/drawing/2014/main" id="{2448265B-D934-4BC5-8F2B-2322214922F8}"/>
              </a:ext>
            </a:extLst>
          </p:cNvPr>
          <p:cNvSpPr/>
          <p:nvPr/>
        </p:nvSpPr>
        <p:spPr>
          <a:xfrm>
            <a:off x="3004539" y="1712142"/>
            <a:ext cx="810000" cy="513000"/>
          </a:xfrm>
          <a:prstGeom prst="rect">
            <a:avLst/>
          </a:prstGeom>
          <a:noFill/>
          <a:ln w="19050" cap="flat" cmpd="sng" algn="ctr">
            <a:noFill/>
            <a:prstDash val="solid"/>
          </a:ln>
          <a:effectLst/>
        </p:spPr>
        <p:txBody>
          <a:bodyPr spcFirstLastPara="0" vert="horz" wrap="square" lIns="0" tIns="0" rIns="0" bIns="0" numCol="1" spcCol="1270" anchor="ctr" anchorCtr="0">
            <a:noAutofit/>
          </a:bodyPr>
          <a:lstStyle/>
          <a:p>
            <a:pPr algn="ctr" defTabSz="466725">
              <a:lnSpc>
                <a:spcPct val="90000"/>
              </a:lnSpc>
              <a:spcBef>
                <a:spcPct val="0"/>
              </a:spcBef>
              <a:spcAft>
                <a:spcPct val="35000"/>
              </a:spcAft>
              <a:defRPr/>
            </a:pPr>
            <a:r>
              <a:rPr lang="en-US" sz="900" b="1" kern="0" dirty="0">
                <a:solidFill>
                  <a:srgbClr val="000000">
                    <a:lumMod val="75000"/>
                    <a:lumOff val="25000"/>
                  </a:srgbClr>
                </a:solidFill>
                <a:latin typeface="+mj-lt"/>
              </a:rPr>
              <a:t>Operations Director</a:t>
            </a:r>
            <a:br>
              <a:rPr lang="en-US" sz="900" b="1" kern="0" dirty="0">
                <a:solidFill>
                  <a:srgbClr val="000000">
                    <a:lumMod val="75000"/>
                    <a:lumOff val="25000"/>
                  </a:srgbClr>
                </a:solidFill>
                <a:latin typeface="+mj-lt"/>
              </a:rPr>
            </a:br>
            <a:endParaRPr lang="en-US" sz="900" b="1" kern="0" dirty="0">
              <a:solidFill>
                <a:srgbClr val="000000">
                  <a:lumMod val="75000"/>
                  <a:lumOff val="25000"/>
                </a:srgbClr>
              </a:solidFill>
              <a:latin typeface="+mj-lt"/>
            </a:endParaRPr>
          </a:p>
        </p:txBody>
      </p:sp>
      <p:sp>
        <p:nvSpPr>
          <p:cNvPr id="36" name="Oval 35" descr="Second Tier Hierarchy Color Small Circle">
            <a:extLst>
              <a:ext uri="{FF2B5EF4-FFF2-40B4-BE49-F238E27FC236}">
                <a16:creationId xmlns:a16="http://schemas.microsoft.com/office/drawing/2014/main" id="{E95005B3-E7A9-43A7-9097-E5C0B12D0AF3}"/>
              </a:ext>
            </a:extLst>
          </p:cNvPr>
          <p:cNvSpPr/>
          <p:nvPr/>
        </p:nvSpPr>
        <p:spPr>
          <a:xfrm>
            <a:off x="4476677" y="3222397"/>
            <a:ext cx="211979" cy="211979"/>
          </a:xfrm>
          <a:prstGeom prst="ellipse">
            <a:avLst/>
          </a:prstGeom>
          <a:solidFill>
            <a:schemeClr val="accent6">
              <a:lumMod val="50000"/>
            </a:schemeClr>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37" name="Oval 36" descr="Second Tier Hierarchy Color Small Circle">
            <a:extLst>
              <a:ext uri="{FF2B5EF4-FFF2-40B4-BE49-F238E27FC236}">
                <a16:creationId xmlns:a16="http://schemas.microsoft.com/office/drawing/2014/main" id="{E95005B3-E7A9-43A7-9097-E5C0B12D0AF3}"/>
              </a:ext>
            </a:extLst>
          </p:cNvPr>
          <p:cNvSpPr/>
          <p:nvPr/>
        </p:nvSpPr>
        <p:spPr>
          <a:xfrm>
            <a:off x="3872864" y="2477088"/>
            <a:ext cx="160118" cy="160118"/>
          </a:xfrm>
          <a:prstGeom prst="ellipse">
            <a:avLst/>
          </a:prstGeom>
          <a:solidFill>
            <a:srgbClr val="00B050"/>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sp>
        <p:nvSpPr>
          <p:cNvPr id="43" name="Oval 42" descr="Second Tier Hierarchy Color Small Circle">
            <a:extLst>
              <a:ext uri="{FF2B5EF4-FFF2-40B4-BE49-F238E27FC236}">
                <a16:creationId xmlns:a16="http://schemas.microsoft.com/office/drawing/2014/main" id="{D13F3AC2-C134-452A-A575-2AEDD5FDD44A}"/>
              </a:ext>
            </a:extLst>
          </p:cNvPr>
          <p:cNvSpPr/>
          <p:nvPr/>
        </p:nvSpPr>
        <p:spPr>
          <a:xfrm>
            <a:off x="7726967" y="1865404"/>
            <a:ext cx="160118" cy="160118"/>
          </a:xfrm>
          <a:prstGeom prst="ellipse">
            <a:avLst/>
          </a:prstGeom>
          <a:solidFill>
            <a:srgbClr val="FE9E00"/>
          </a:solidFill>
          <a:ln w="19050" cap="flat" cmpd="sng" algn="ctr">
            <a:noFill/>
            <a:prstDash val="solid"/>
          </a:ln>
          <a:effectLst/>
        </p:spPr>
        <p:txBody>
          <a:bodyPr rtlCol="0" anchor="ctr"/>
          <a:lstStyle/>
          <a:p>
            <a:pPr algn="ctr" defTabSz="685800">
              <a:defRPr/>
            </a:pPr>
            <a:endParaRPr lang="en-US" sz="900" kern="0" dirty="0">
              <a:solidFill>
                <a:srgbClr val="FFFFFF"/>
              </a:solidFill>
              <a:latin typeface="+mj-lt"/>
            </a:endParaRPr>
          </a:p>
        </p:txBody>
      </p:sp>
      <p:cxnSp>
        <p:nvCxnSpPr>
          <p:cNvPr id="45" name="Connector: Elbow 129" descr="Connector Lines">
            <a:extLst>
              <a:ext uri="{FF2B5EF4-FFF2-40B4-BE49-F238E27FC236}">
                <a16:creationId xmlns:a16="http://schemas.microsoft.com/office/drawing/2014/main" id="{FE82DF5B-C60E-4257-B370-A4B302DC12A0}"/>
              </a:ext>
            </a:extLst>
          </p:cNvPr>
          <p:cNvCxnSpPr>
            <a:cxnSpLocks/>
            <a:stCxn id="25" idx="4"/>
            <a:endCxn id="43" idx="4"/>
          </p:cNvCxnSpPr>
          <p:nvPr/>
        </p:nvCxnSpPr>
        <p:spPr>
          <a:xfrm rot="5400000" flipH="1" flipV="1">
            <a:off x="6384628" y="871636"/>
            <a:ext cx="268511" cy="2576284"/>
          </a:xfrm>
          <a:prstGeom prst="bentConnector3">
            <a:avLst>
              <a:gd name="adj1" fmla="val -85136"/>
            </a:avLst>
          </a:prstGeom>
          <a:noFill/>
          <a:ln w="10000" cap="flat" cmpd="sng" algn="ctr">
            <a:solidFill>
              <a:srgbClr val="FE9E00"/>
            </a:solidFill>
            <a:prstDash val="solid"/>
          </a:ln>
          <a:effectLst/>
        </p:spPr>
      </p:cxnSp>
    </p:spTree>
    <p:extLst>
      <p:ext uri="{BB962C8B-B14F-4D97-AF65-F5344CB8AC3E}">
        <p14:creationId xmlns:p14="http://schemas.microsoft.com/office/powerpoint/2010/main" val="37389703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Assurance programme</a:t>
            </a:r>
          </a:p>
        </p:txBody>
      </p:sp>
    </p:spTree>
    <p:extLst>
      <p:ext uri="{BB962C8B-B14F-4D97-AF65-F5344CB8AC3E}">
        <p14:creationId xmlns:p14="http://schemas.microsoft.com/office/powerpoint/2010/main" val="37841213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7977A-7EC1-413F-B401-175AA033CCA5}"/>
              </a:ext>
            </a:extLst>
          </p:cNvPr>
          <p:cNvSpPr>
            <a:spLocks noGrp="1"/>
          </p:cNvSpPr>
          <p:nvPr>
            <p:ph type="title"/>
          </p:nvPr>
        </p:nvSpPr>
        <p:spPr/>
        <p:txBody>
          <a:bodyPr/>
          <a:lstStyle/>
          <a:p>
            <a:r>
              <a:rPr lang="en-GB" dirty="0"/>
              <a:t>Plan</a:t>
            </a:r>
          </a:p>
        </p:txBody>
      </p:sp>
      <p:sp>
        <p:nvSpPr>
          <p:cNvPr id="3" name="Slide Number Placeholder 2">
            <a:extLst>
              <a:ext uri="{FF2B5EF4-FFF2-40B4-BE49-F238E27FC236}">
                <a16:creationId xmlns:a16="http://schemas.microsoft.com/office/drawing/2014/main" id="{2122E8B0-0AFB-4017-B03B-84933A6A2B5B}"/>
              </a:ext>
            </a:extLst>
          </p:cNvPr>
          <p:cNvSpPr>
            <a:spLocks noGrp="1"/>
          </p:cNvSpPr>
          <p:nvPr>
            <p:ph type="sldNum" sz="quarter" idx="12"/>
          </p:nvPr>
        </p:nvSpPr>
        <p:spPr/>
        <p:txBody>
          <a:bodyPr/>
          <a:lstStyle/>
          <a:p>
            <a:fld id="{B1249AB1-AB30-4DB9-BB9C-D847817A3AC3}" type="slidenum">
              <a:rPr lang="en-GB" dirty="0" smtClean="0"/>
              <a:pPr/>
              <a:t>12</a:t>
            </a:fld>
            <a:endParaRPr lang="en-GB" dirty="0"/>
          </a:p>
        </p:txBody>
      </p:sp>
      <p:grpSp>
        <p:nvGrpSpPr>
          <p:cNvPr id="35" name="Group 34">
            <a:extLst>
              <a:ext uri="{FF2B5EF4-FFF2-40B4-BE49-F238E27FC236}">
                <a16:creationId xmlns:a16="http://schemas.microsoft.com/office/drawing/2014/main" id="{C7815EAC-3E73-4642-8923-C543C2C7AAEB}"/>
              </a:ext>
            </a:extLst>
          </p:cNvPr>
          <p:cNvGrpSpPr/>
          <p:nvPr/>
        </p:nvGrpSpPr>
        <p:grpSpPr>
          <a:xfrm>
            <a:off x="557202" y="2032851"/>
            <a:ext cx="8190523" cy="2047877"/>
            <a:chOff x="468923" y="1856719"/>
            <a:chExt cx="8190523" cy="2047877"/>
          </a:xfrm>
        </p:grpSpPr>
        <p:grpSp>
          <p:nvGrpSpPr>
            <p:cNvPr id="13" name="Group 12">
              <a:extLst>
                <a:ext uri="{FF2B5EF4-FFF2-40B4-BE49-F238E27FC236}">
                  <a16:creationId xmlns:a16="http://schemas.microsoft.com/office/drawing/2014/main" id="{7E9B796E-52CF-4A82-BAEB-D2C767020EC5}"/>
                </a:ext>
              </a:extLst>
            </p:cNvPr>
            <p:cNvGrpSpPr/>
            <p:nvPr/>
          </p:nvGrpSpPr>
          <p:grpSpPr>
            <a:xfrm>
              <a:off x="468923" y="1856719"/>
              <a:ext cx="8190523" cy="2047877"/>
              <a:chOff x="170822" y="2345561"/>
              <a:chExt cx="8710734" cy="4302889"/>
            </a:xfrm>
          </p:grpSpPr>
          <p:cxnSp>
            <p:nvCxnSpPr>
              <p:cNvPr id="14" name="Straight Connector 13">
                <a:extLst>
                  <a:ext uri="{FF2B5EF4-FFF2-40B4-BE49-F238E27FC236}">
                    <a16:creationId xmlns:a16="http://schemas.microsoft.com/office/drawing/2014/main" id="{4696808A-F521-41A9-AC10-B6DFDA4F492F}"/>
                  </a:ext>
                </a:extLst>
              </p:cNvPr>
              <p:cNvCxnSpPr>
                <a:cxnSpLocks/>
              </p:cNvCxnSpPr>
              <p:nvPr/>
            </p:nvCxnSpPr>
            <p:spPr>
              <a:xfrm>
                <a:off x="1662113" y="3429000"/>
                <a:ext cx="1838325" cy="0"/>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3DD86E1-6A01-4367-99EB-2902234A480C}"/>
                  </a:ext>
                </a:extLst>
              </p:cNvPr>
              <p:cNvCxnSpPr>
                <a:cxnSpLocks/>
              </p:cNvCxnSpPr>
              <p:nvPr/>
            </p:nvCxnSpPr>
            <p:spPr>
              <a:xfrm>
                <a:off x="3460724" y="4489806"/>
                <a:ext cx="1837557" cy="0"/>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0894AEA-B494-4F6B-BFE5-B636ED239279}"/>
                  </a:ext>
                </a:extLst>
              </p:cNvPr>
              <p:cNvCxnSpPr>
                <a:cxnSpLocks/>
              </p:cNvCxnSpPr>
              <p:nvPr/>
            </p:nvCxnSpPr>
            <p:spPr>
              <a:xfrm>
                <a:off x="5262563" y="5555259"/>
                <a:ext cx="1839885" cy="0"/>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BFFCE9A-5A68-4608-B422-273E0BBAA152}"/>
                  </a:ext>
                </a:extLst>
              </p:cNvPr>
              <p:cNvCxnSpPr>
                <a:cxnSpLocks/>
              </p:cNvCxnSpPr>
              <p:nvPr/>
            </p:nvCxnSpPr>
            <p:spPr>
              <a:xfrm>
                <a:off x="7061929" y="6629189"/>
                <a:ext cx="1819627" cy="0"/>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123911B-BA34-4D84-B378-3C35A9478088}"/>
                  </a:ext>
                </a:extLst>
              </p:cNvPr>
              <p:cNvCxnSpPr>
                <a:cxnSpLocks/>
              </p:cNvCxnSpPr>
              <p:nvPr/>
            </p:nvCxnSpPr>
            <p:spPr>
              <a:xfrm>
                <a:off x="170822" y="2345561"/>
                <a:ext cx="1531461" cy="0"/>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0D690BC-E3CC-42A0-A27D-3B19D734B872}"/>
                  </a:ext>
                </a:extLst>
              </p:cNvPr>
              <p:cNvCxnSpPr>
                <a:cxnSpLocks/>
              </p:cNvCxnSpPr>
              <p:nvPr/>
            </p:nvCxnSpPr>
            <p:spPr>
              <a:xfrm flipV="1">
                <a:off x="1681556" y="2345562"/>
                <a:ext cx="0" cy="1094758"/>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773BD2C-530E-40F3-910A-B10494A5FE99}"/>
                  </a:ext>
                </a:extLst>
              </p:cNvPr>
              <p:cNvCxnSpPr>
                <a:cxnSpLocks/>
              </p:cNvCxnSpPr>
              <p:nvPr/>
            </p:nvCxnSpPr>
            <p:spPr>
              <a:xfrm flipV="1">
                <a:off x="7081556" y="5545751"/>
                <a:ext cx="0" cy="1102699"/>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7DEC181-2734-4A02-92E1-F09F5D0CC252}"/>
                  </a:ext>
                </a:extLst>
              </p:cNvPr>
              <p:cNvCxnSpPr>
                <a:cxnSpLocks/>
              </p:cNvCxnSpPr>
              <p:nvPr/>
            </p:nvCxnSpPr>
            <p:spPr>
              <a:xfrm flipV="1">
                <a:off x="5281556" y="4471821"/>
                <a:ext cx="0" cy="1090106"/>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2BCB555-F41F-41BE-BDC0-C905FEB1DE2F}"/>
                  </a:ext>
                </a:extLst>
              </p:cNvPr>
              <p:cNvCxnSpPr>
                <a:cxnSpLocks/>
              </p:cNvCxnSpPr>
              <p:nvPr/>
            </p:nvCxnSpPr>
            <p:spPr>
              <a:xfrm flipV="1">
                <a:off x="3481556" y="3417683"/>
                <a:ext cx="0" cy="1090023"/>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grpSp>
        <p:sp>
          <p:nvSpPr>
            <p:cNvPr id="23" name="Oval 22">
              <a:extLst>
                <a:ext uri="{FF2B5EF4-FFF2-40B4-BE49-F238E27FC236}">
                  <a16:creationId xmlns:a16="http://schemas.microsoft.com/office/drawing/2014/main" id="{6E3C1872-126A-442F-814C-63C0000D9625}"/>
                </a:ext>
              </a:extLst>
            </p:cNvPr>
            <p:cNvSpPr/>
            <p:nvPr/>
          </p:nvSpPr>
          <p:spPr>
            <a:xfrm>
              <a:off x="1745435" y="1972998"/>
              <a:ext cx="288000" cy="288000"/>
            </a:xfrm>
            <a:prstGeom prst="ellipse">
              <a:avLst/>
            </a:prstGeom>
            <a:solidFill>
              <a:srgbClr val="7DCDCB"/>
            </a:solidFill>
            <a:ln>
              <a:solidFill>
                <a:srgbClr val="7DCDC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4" name="Oval 23">
              <a:extLst>
                <a:ext uri="{FF2B5EF4-FFF2-40B4-BE49-F238E27FC236}">
                  <a16:creationId xmlns:a16="http://schemas.microsoft.com/office/drawing/2014/main" id="{BC6E9FA2-2C78-4CEF-9E4B-CECB9209381B}"/>
                </a:ext>
              </a:extLst>
            </p:cNvPr>
            <p:cNvSpPr/>
            <p:nvPr/>
          </p:nvSpPr>
          <p:spPr>
            <a:xfrm>
              <a:off x="6822943" y="3498192"/>
              <a:ext cx="288000" cy="288000"/>
            </a:xfrm>
            <a:prstGeom prst="ellipse">
              <a:avLst/>
            </a:prstGeom>
            <a:solidFill>
              <a:srgbClr val="7DCDCB"/>
            </a:solidFill>
            <a:ln>
              <a:solidFill>
                <a:srgbClr val="7DCDC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5" name="Oval 24">
              <a:extLst>
                <a:ext uri="{FF2B5EF4-FFF2-40B4-BE49-F238E27FC236}">
                  <a16:creationId xmlns:a16="http://schemas.microsoft.com/office/drawing/2014/main" id="{81ECBB9D-5356-4B39-A241-2D72D766C50D}"/>
                </a:ext>
              </a:extLst>
            </p:cNvPr>
            <p:cNvSpPr/>
            <p:nvPr/>
          </p:nvSpPr>
          <p:spPr>
            <a:xfrm>
              <a:off x="5130440" y="2993372"/>
              <a:ext cx="288000" cy="288000"/>
            </a:xfrm>
            <a:prstGeom prst="ellipse">
              <a:avLst/>
            </a:prstGeom>
            <a:solidFill>
              <a:srgbClr val="7DCDCB"/>
            </a:solidFill>
            <a:ln>
              <a:solidFill>
                <a:srgbClr val="7DCDC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6" name="Oval 25">
              <a:extLst>
                <a:ext uri="{FF2B5EF4-FFF2-40B4-BE49-F238E27FC236}">
                  <a16:creationId xmlns:a16="http://schemas.microsoft.com/office/drawing/2014/main" id="{338738A5-B212-4416-8476-026EDFFFAADA}"/>
                </a:ext>
              </a:extLst>
            </p:cNvPr>
            <p:cNvSpPr/>
            <p:nvPr/>
          </p:nvSpPr>
          <p:spPr>
            <a:xfrm>
              <a:off x="3449579" y="2480796"/>
              <a:ext cx="288000" cy="288000"/>
            </a:xfrm>
            <a:prstGeom prst="ellipse">
              <a:avLst/>
            </a:prstGeom>
            <a:solidFill>
              <a:srgbClr val="7DCDCB"/>
            </a:solidFill>
            <a:ln>
              <a:solidFill>
                <a:srgbClr val="7DCDC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sp>
        <p:nvSpPr>
          <p:cNvPr id="30" name="TextBox 29">
            <a:extLst>
              <a:ext uri="{FF2B5EF4-FFF2-40B4-BE49-F238E27FC236}">
                <a16:creationId xmlns:a16="http://schemas.microsoft.com/office/drawing/2014/main" id="{E7C6D4FD-24FE-4E51-875D-FBFC99CF2401}"/>
              </a:ext>
            </a:extLst>
          </p:cNvPr>
          <p:cNvSpPr txBox="1"/>
          <p:nvPr/>
        </p:nvSpPr>
        <p:spPr>
          <a:xfrm>
            <a:off x="1978266" y="2561749"/>
            <a:ext cx="1648619" cy="1200329"/>
          </a:xfrm>
          <a:prstGeom prst="rect">
            <a:avLst/>
          </a:prstGeom>
          <a:noFill/>
        </p:spPr>
        <p:txBody>
          <a:bodyPr wrap="square">
            <a:spAutoFit/>
          </a:bodyPr>
          <a:lstStyle/>
          <a:p>
            <a:pPr algn="ctr"/>
            <a:r>
              <a:rPr lang="en-GB" sz="1200" dirty="0">
                <a:solidFill>
                  <a:schemeClr val="tx1"/>
                </a:solidFill>
                <a:latin typeface="+mj-lt"/>
              </a:rPr>
              <a:t>That systems and processes for managing </a:t>
            </a:r>
            <a:r>
              <a:rPr lang="en-GB" sz="1200" dirty="0">
                <a:latin typeface="+mj-lt"/>
              </a:rPr>
              <a:t>Major Accident Hazards</a:t>
            </a:r>
            <a:r>
              <a:rPr lang="en-GB" sz="1200" dirty="0">
                <a:solidFill>
                  <a:schemeClr val="tx1"/>
                </a:solidFill>
                <a:latin typeface="+mj-lt"/>
              </a:rPr>
              <a:t> are fit for purpose </a:t>
            </a:r>
          </a:p>
          <a:p>
            <a:pPr algn="ctr"/>
            <a:r>
              <a:rPr lang="en-GB" sz="1200" i="1" dirty="0">
                <a:solidFill>
                  <a:srgbClr val="330072"/>
                </a:solidFill>
                <a:latin typeface="+mj-lt"/>
              </a:rPr>
              <a:t>e.g. Technical audits</a:t>
            </a:r>
          </a:p>
        </p:txBody>
      </p:sp>
      <p:sp>
        <p:nvSpPr>
          <p:cNvPr id="34" name="TextBox 33">
            <a:extLst>
              <a:ext uri="{FF2B5EF4-FFF2-40B4-BE49-F238E27FC236}">
                <a16:creationId xmlns:a16="http://schemas.microsoft.com/office/drawing/2014/main" id="{89BE23DF-503B-4738-AC5B-F2AB1C2FCDD9}"/>
              </a:ext>
            </a:extLst>
          </p:cNvPr>
          <p:cNvSpPr txBox="1"/>
          <p:nvPr/>
        </p:nvSpPr>
        <p:spPr>
          <a:xfrm>
            <a:off x="3684103" y="3077216"/>
            <a:ext cx="1648619" cy="830997"/>
          </a:xfrm>
          <a:prstGeom prst="rect">
            <a:avLst/>
          </a:prstGeom>
          <a:noFill/>
        </p:spPr>
        <p:txBody>
          <a:bodyPr wrap="square">
            <a:spAutoFit/>
          </a:bodyPr>
          <a:lstStyle/>
          <a:p>
            <a:pPr algn="ctr"/>
            <a:r>
              <a:rPr lang="en-GB" sz="1200" dirty="0">
                <a:solidFill>
                  <a:schemeClr val="tx1"/>
                </a:solidFill>
                <a:latin typeface="+mj-lt"/>
              </a:rPr>
              <a:t>That we fully comply with all regulations </a:t>
            </a:r>
          </a:p>
          <a:p>
            <a:pPr algn="ctr"/>
            <a:r>
              <a:rPr lang="en-GB" sz="1200" dirty="0">
                <a:solidFill>
                  <a:schemeClr val="tx1"/>
                </a:solidFill>
                <a:latin typeface="+mj-lt"/>
              </a:rPr>
              <a:t>and seek out industry</a:t>
            </a:r>
          </a:p>
          <a:p>
            <a:pPr algn="ctr"/>
            <a:r>
              <a:rPr lang="en-GB" sz="1200" dirty="0">
                <a:solidFill>
                  <a:srgbClr val="330072"/>
                </a:solidFill>
                <a:latin typeface="+mj-lt"/>
              </a:rPr>
              <a:t>good practices</a:t>
            </a:r>
          </a:p>
        </p:txBody>
      </p:sp>
      <p:grpSp>
        <p:nvGrpSpPr>
          <p:cNvPr id="68" name="Group 67">
            <a:extLst>
              <a:ext uri="{FF2B5EF4-FFF2-40B4-BE49-F238E27FC236}">
                <a16:creationId xmlns:a16="http://schemas.microsoft.com/office/drawing/2014/main" id="{B294AA65-09E2-4D03-8832-D0B2F00F9D81}"/>
              </a:ext>
            </a:extLst>
          </p:cNvPr>
          <p:cNvGrpSpPr/>
          <p:nvPr/>
        </p:nvGrpSpPr>
        <p:grpSpPr>
          <a:xfrm>
            <a:off x="2254695" y="1661204"/>
            <a:ext cx="1128019" cy="840182"/>
            <a:chOff x="2254695" y="1661204"/>
            <a:chExt cx="1128019" cy="840182"/>
          </a:xfrm>
        </p:grpSpPr>
        <p:pic>
          <p:nvPicPr>
            <p:cNvPr id="37" name="Graphic 36" descr="Puzzle">
              <a:extLst>
                <a:ext uri="{FF2B5EF4-FFF2-40B4-BE49-F238E27FC236}">
                  <a16:creationId xmlns:a16="http://schemas.microsoft.com/office/drawing/2014/main" id="{C75FEBC1-5989-4DC6-A646-989D706337CC}"/>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rot="20057408">
              <a:off x="2254695" y="1661204"/>
              <a:ext cx="720000" cy="720000"/>
            </a:xfrm>
            <a:prstGeom prst="rect">
              <a:avLst/>
            </a:prstGeom>
          </p:spPr>
        </p:pic>
        <p:pic>
          <p:nvPicPr>
            <p:cNvPr id="43" name="Graphic 42" descr="Puzzle">
              <a:extLst>
                <a:ext uri="{FF2B5EF4-FFF2-40B4-BE49-F238E27FC236}">
                  <a16:creationId xmlns:a16="http://schemas.microsoft.com/office/drawing/2014/main" id="{480170EE-4170-476B-A485-8EC6002272CE}"/>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rot="14695727">
              <a:off x="2662714" y="1781386"/>
              <a:ext cx="720000" cy="720000"/>
            </a:xfrm>
            <a:prstGeom prst="rect">
              <a:avLst/>
            </a:prstGeom>
          </p:spPr>
        </p:pic>
      </p:grpSp>
      <p:sp>
        <p:nvSpPr>
          <p:cNvPr id="53" name="TextBox 52">
            <a:extLst>
              <a:ext uri="{FF2B5EF4-FFF2-40B4-BE49-F238E27FC236}">
                <a16:creationId xmlns:a16="http://schemas.microsoft.com/office/drawing/2014/main" id="{AD85FBF6-9305-492F-87D4-F6D22F0E20A7}"/>
              </a:ext>
            </a:extLst>
          </p:cNvPr>
          <p:cNvSpPr txBox="1"/>
          <p:nvPr/>
        </p:nvSpPr>
        <p:spPr>
          <a:xfrm>
            <a:off x="7055221" y="4080728"/>
            <a:ext cx="1692504" cy="830997"/>
          </a:xfrm>
          <a:prstGeom prst="rect">
            <a:avLst/>
          </a:prstGeom>
          <a:noFill/>
        </p:spPr>
        <p:txBody>
          <a:bodyPr wrap="square">
            <a:spAutoFit/>
          </a:bodyPr>
          <a:lstStyle/>
          <a:p>
            <a:pPr algn="ctr"/>
            <a:r>
              <a:rPr lang="en-GB" sz="1200" dirty="0">
                <a:solidFill>
                  <a:schemeClr val="tx1"/>
                </a:solidFill>
                <a:latin typeface="+mj-lt"/>
              </a:rPr>
              <a:t>That we are doing what our systems require</a:t>
            </a:r>
          </a:p>
          <a:p>
            <a:pPr algn="ctr"/>
            <a:r>
              <a:rPr lang="en-GB" sz="1200" i="1" dirty="0">
                <a:solidFill>
                  <a:srgbClr val="330072"/>
                </a:solidFill>
                <a:latin typeface="+mj-lt"/>
              </a:rPr>
              <a:t>i.e. ‘conformance is compliance’</a:t>
            </a:r>
          </a:p>
        </p:txBody>
      </p:sp>
      <p:sp>
        <p:nvSpPr>
          <p:cNvPr id="55" name="TextBox 54">
            <a:extLst>
              <a:ext uri="{FF2B5EF4-FFF2-40B4-BE49-F238E27FC236}">
                <a16:creationId xmlns:a16="http://schemas.microsoft.com/office/drawing/2014/main" id="{F55A1DB4-8E21-406B-9CD4-1DF760C2A00E}"/>
              </a:ext>
            </a:extLst>
          </p:cNvPr>
          <p:cNvSpPr txBox="1"/>
          <p:nvPr/>
        </p:nvSpPr>
        <p:spPr>
          <a:xfrm>
            <a:off x="5378446" y="3596201"/>
            <a:ext cx="1676772" cy="646331"/>
          </a:xfrm>
          <a:prstGeom prst="rect">
            <a:avLst/>
          </a:prstGeom>
          <a:noFill/>
        </p:spPr>
        <p:txBody>
          <a:bodyPr wrap="square">
            <a:spAutoFit/>
          </a:bodyPr>
          <a:lstStyle/>
          <a:p>
            <a:pPr algn="ctr"/>
            <a:r>
              <a:rPr lang="en-GB" sz="1200" dirty="0">
                <a:solidFill>
                  <a:schemeClr val="tx1"/>
                </a:solidFill>
                <a:latin typeface="+mj-lt"/>
              </a:rPr>
              <a:t>The rigour and effectiveness of our Management Systems</a:t>
            </a:r>
          </a:p>
        </p:txBody>
      </p:sp>
      <p:sp>
        <p:nvSpPr>
          <p:cNvPr id="59" name="TextBox 58">
            <a:extLst>
              <a:ext uri="{FF2B5EF4-FFF2-40B4-BE49-F238E27FC236}">
                <a16:creationId xmlns:a16="http://schemas.microsoft.com/office/drawing/2014/main" id="{C413C806-B651-4E81-8959-F6F69CA3ECAF}"/>
              </a:ext>
            </a:extLst>
          </p:cNvPr>
          <p:cNvSpPr txBox="1"/>
          <p:nvPr/>
        </p:nvSpPr>
        <p:spPr>
          <a:xfrm>
            <a:off x="540000" y="2047284"/>
            <a:ext cx="1420513" cy="646331"/>
          </a:xfrm>
          <a:prstGeom prst="rect">
            <a:avLst/>
          </a:prstGeom>
          <a:noFill/>
        </p:spPr>
        <p:txBody>
          <a:bodyPr wrap="square">
            <a:spAutoFit/>
          </a:bodyPr>
          <a:lstStyle/>
          <a:p>
            <a:pPr algn="ctr"/>
            <a:r>
              <a:rPr lang="en-GB" sz="1800" b="1" dirty="0">
                <a:solidFill>
                  <a:srgbClr val="330072"/>
                </a:solidFill>
                <a:latin typeface="+mj-lt"/>
              </a:rPr>
              <a:t>What might we check?</a:t>
            </a:r>
          </a:p>
        </p:txBody>
      </p:sp>
      <p:pic>
        <p:nvPicPr>
          <p:cNvPr id="61" name="Graphic 60" descr="Wreath">
            <a:extLst>
              <a:ext uri="{FF2B5EF4-FFF2-40B4-BE49-F238E27FC236}">
                <a16:creationId xmlns:a16="http://schemas.microsoft.com/office/drawing/2014/main" id="{3F2600D9-20E9-4F2E-9DF1-7D674B56E39A}"/>
              </a:ext>
            </a:extLst>
          </p:cNvPr>
          <p:cNvPicPr>
            <a:picLocks noChangeAspect="1"/>
          </p:cNvPicPr>
          <p:nvPr/>
        </p:nvPicPr>
        <p:blipFill>
          <a:blip r:embed="rId7" cstate="print">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4062834" y="2150154"/>
            <a:ext cx="914400" cy="914400"/>
          </a:xfrm>
          <a:prstGeom prst="rect">
            <a:avLst/>
          </a:prstGeom>
        </p:spPr>
      </p:pic>
      <p:pic>
        <p:nvPicPr>
          <p:cNvPr id="63" name="Graphic 62" descr="Body builder">
            <a:extLst>
              <a:ext uri="{FF2B5EF4-FFF2-40B4-BE49-F238E27FC236}">
                <a16:creationId xmlns:a16="http://schemas.microsoft.com/office/drawing/2014/main" id="{9CC30E60-223B-41C9-B960-15E366CE69B9}"/>
              </a:ext>
            </a:extLst>
          </p:cNvPr>
          <p:cNvPicPr>
            <a:picLocks noChangeAspect="1"/>
          </p:cNvPicPr>
          <p:nvPr/>
        </p:nvPicPr>
        <p:blipFill>
          <a:blip r:embed="rId9" cstate="print">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5764241" y="2641520"/>
            <a:ext cx="914400" cy="914400"/>
          </a:xfrm>
          <a:prstGeom prst="rect">
            <a:avLst/>
          </a:prstGeom>
        </p:spPr>
      </p:pic>
      <p:pic>
        <p:nvPicPr>
          <p:cNvPr id="65" name="Graphic 64" descr="Network diagram">
            <a:extLst>
              <a:ext uri="{FF2B5EF4-FFF2-40B4-BE49-F238E27FC236}">
                <a16:creationId xmlns:a16="http://schemas.microsoft.com/office/drawing/2014/main" id="{CAC9AFE0-B6C1-49D5-971B-6FB94F3CE0DA}"/>
              </a:ext>
            </a:extLst>
          </p:cNvPr>
          <p:cNvPicPr>
            <a:picLocks noChangeAspect="1"/>
          </p:cNvPicPr>
          <p:nvPr/>
        </p:nvPicPr>
        <p:blipFill>
          <a:blip r:embed="rId11" cstate="print">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7573438" y="3206203"/>
            <a:ext cx="914400" cy="914400"/>
          </a:xfrm>
          <a:prstGeom prst="rect">
            <a:avLst/>
          </a:prstGeom>
        </p:spPr>
      </p:pic>
      <p:pic>
        <p:nvPicPr>
          <p:cNvPr id="67" name="Graphic 66" descr="Question Mark">
            <a:extLst>
              <a:ext uri="{FF2B5EF4-FFF2-40B4-BE49-F238E27FC236}">
                <a16:creationId xmlns:a16="http://schemas.microsoft.com/office/drawing/2014/main" id="{048B73C7-5432-47E6-B973-B73468D278DC}"/>
              </a:ext>
            </a:extLst>
          </p:cNvPr>
          <p:cNvPicPr>
            <a:picLocks noChangeAspect="1"/>
          </p:cNvPicPr>
          <p:nvPr/>
        </p:nvPicPr>
        <p:blipFill>
          <a:blip r:embed="rId13" cstate="print">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801112" y="1102308"/>
            <a:ext cx="914400" cy="914400"/>
          </a:xfrm>
          <a:prstGeom prst="rect">
            <a:avLst/>
          </a:prstGeom>
        </p:spPr>
      </p:pic>
    </p:spTree>
    <p:extLst>
      <p:ext uri="{BB962C8B-B14F-4D97-AF65-F5344CB8AC3E}">
        <p14:creationId xmlns:p14="http://schemas.microsoft.com/office/powerpoint/2010/main" val="1739569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7977A-7EC1-413F-B401-175AA033CCA5}"/>
              </a:ext>
            </a:extLst>
          </p:cNvPr>
          <p:cNvSpPr>
            <a:spLocks noGrp="1"/>
          </p:cNvSpPr>
          <p:nvPr>
            <p:ph type="title"/>
          </p:nvPr>
        </p:nvSpPr>
        <p:spPr/>
        <p:txBody>
          <a:bodyPr/>
          <a:lstStyle/>
          <a:p>
            <a:r>
              <a:rPr lang="en-GB" dirty="0"/>
              <a:t>Plan the programme</a:t>
            </a:r>
          </a:p>
        </p:txBody>
      </p:sp>
      <p:sp>
        <p:nvSpPr>
          <p:cNvPr id="3" name="Slide Number Placeholder 2">
            <a:extLst>
              <a:ext uri="{FF2B5EF4-FFF2-40B4-BE49-F238E27FC236}">
                <a16:creationId xmlns:a16="http://schemas.microsoft.com/office/drawing/2014/main" id="{2122E8B0-0AFB-4017-B03B-84933A6A2B5B}"/>
              </a:ext>
            </a:extLst>
          </p:cNvPr>
          <p:cNvSpPr>
            <a:spLocks noGrp="1"/>
          </p:cNvSpPr>
          <p:nvPr>
            <p:ph type="sldNum" sz="quarter" idx="12"/>
          </p:nvPr>
        </p:nvSpPr>
        <p:spPr/>
        <p:txBody>
          <a:bodyPr/>
          <a:lstStyle/>
          <a:p>
            <a:fld id="{B1249AB1-AB30-4DB9-BB9C-D847817A3AC3}" type="slidenum">
              <a:rPr lang="en-GB" dirty="0" smtClean="0"/>
              <a:pPr/>
              <a:t>13</a:t>
            </a:fld>
            <a:endParaRPr lang="en-GB" dirty="0"/>
          </a:p>
        </p:txBody>
      </p:sp>
      <p:sp>
        <p:nvSpPr>
          <p:cNvPr id="32" name="Freeform: Shape 31">
            <a:extLst>
              <a:ext uri="{FF2B5EF4-FFF2-40B4-BE49-F238E27FC236}">
                <a16:creationId xmlns:a16="http://schemas.microsoft.com/office/drawing/2014/main" id="{098BDB71-7E0C-458D-91F4-796527730BB5}"/>
              </a:ext>
            </a:extLst>
          </p:cNvPr>
          <p:cNvSpPr/>
          <p:nvPr/>
        </p:nvSpPr>
        <p:spPr>
          <a:xfrm>
            <a:off x="3665631" y="2903415"/>
            <a:ext cx="1800000" cy="1263535"/>
          </a:xfrm>
          <a:custGeom>
            <a:avLst/>
            <a:gdLst>
              <a:gd name="connsiteX0" fmla="*/ 900000 w 1800000"/>
              <a:gd name="connsiteY0" fmla="*/ 0 h 1263535"/>
              <a:gd name="connsiteX1" fmla="*/ 1800000 w 1800000"/>
              <a:gd name="connsiteY1" fmla="*/ 900000 h 1263535"/>
              <a:gd name="connsiteX2" fmla="*/ 1729274 w 1800000"/>
              <a:gd name="connsiteY2" fmla="*/ 1250321 h 1263535"/>
              <a:gd name="connsiteX3" fmla="*/ 1722908 w 1800000"/>
              <a:gd name="connsiteY3" fmla="*/ 1263535 h 1263535"/>
              <a:gd name="connsiteX4" fmla="*/ 77093 w 1800000"/>
              <a:gd name="connsiteY4" fmla="*/ 1263535 h 1263535"/>
              <a:gd name="connsiteX5" fmla="*/ 70727 w 1800000"/>
              <a:gd name="connsiteY5" fmla="*/ 1250321 h 1263535"/>
              <a:gd name="connsiteX6" fmla="*/ 0 w 1800000"/>
              <a:gd name="connsiteY6" fmla="*/ 900000 h 1263535"/>
              <a:gd name="connsiteX7" fmla="*/ 900000 w 1800000"/>
              <a:gd name="connsiteY7" fmla="*/ 0 h 1263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0000" h="1263535">
                <a:moveTo>
                  <a:pt x="900000" y="0"/>
                </a:moveTo>
                <a:cubicBezTo>
                  <a:pt x="1397056" y="0"/>
                  <a:pt x="1800000" y="402944"/>
                  <a:pt x="1800000" y="900000"/>
                </a:cubicBezTo>
                <a:cubicBezTo>
                  <a:pt x="1800000" y="1024264"/>
                  <a:pt x="1774816" y="1142646"/>
                  <a:pt x="1729274" y="1250321"/>
                </a:cubicBezTo>
                <a:lnTo>
                  <a:pt x="1722908" y="1263535"/>
                </a:lnTo>
                <a:lnTo>
                  <a:pt x="77093" y="1263535"/>
                </a:lnTo>
                <a:lnTo>
                  <a:pt x="70727" y="1250321"/>
                </a:lnTo>
                <a:cubicBezTo>
                  <a:pt x="25184" y="1142646"/>
                  <a:pt x="0" y="1024264"/>
                  <a:pt x="0" y="900000"/>
                </a:cubicBezTo>
                <a:cubicBezTo>
                  <a:pt x="0" y="402944"/>
                  <a:pt x="402944" y="0"/>
                  <a:pt x="900000" y="0"/>
                </a:cubicBezTo>
                <a:close/>
              </a:path>
            </a:pathLst>
          </a:custGeom>
          <a:solidFill>
            <a:srgbClr val="552D8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54000" tIns="468000" rIns="54000" bIns="54000" rtlCol="0" anchor="ctr" anchorCtr="0">
            <a:noAutofit/>
          </a:bodyPr>
          <a:lstStyle/>
          <a:p>
            <a:pPr algn="ctr"/>
            <a:r>
              <a:rPr lang="en-GB" sz="1600" b="1" dirty="0">
                <a:latin typeface="+mj-lt"/>
              </a:rPr>
              <a:t>Risk based </a:t>
            </a:r>
          </a:p>
          <a:p>
            <a:pPr algn="ctr"/>
            <a:r>
              <a:rPr lang="en-GB" sz="1600" b="1" dirty="0">
                <a:latin typeface="+mj-lt"/>
              </a:rPr>
              <a:t>assurance frequency</a:t>
            </a:r>
          </a:p>
          <a:p>
            <a:pPr algn="ctr"/>
            <a:endParaRPr lang="en-GB" sz="1600" b="1" dirty="0"/>
          </a:p>
        </p:txBody>
      </p:sp>
      <p:sp>
        <p:nvSpPr>
          <p:cNvPr id="8" name="Arrow: Right 7">
            <a:extLst>
              <a:ext uri="{FF2B5EF4-FFF2-40B4-BE49-F238E27FC236}">
                <a16:creationId xmlns:a16="http://schemas.microsoft.com/office/drawing/2014/main" id="{387A84A9-3B26-4861-BA1E-4C768772B055}"/>
              </a:ext>
            </a:extLst>
          </p:cNvPr>
          <p:cNvSpPr/>
          <p:nvPr/>
        </p:nvSpPr>
        <p:spPr>
          <a:xfrm>
            <a:off x="2217192" y="3564470"/>
            <a:ext cx="1276350" cy="420734"/>
          </a:xfrm>
          <a:prstGeom prst="rightArrow">
            <a:avLst/>
          </a:prstGeom>
          <a:solidFill>
            <a:srgbClr val="008884"/>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10" name="Arrow: Right 9">
            <a:extLst>
              <a:ext uri="{FF2B5EF4-FFF2-40B4-BE49-F238E27FC236}">
                <a16:creationId xmlns:a16="http://schemas.microsoft.com/office/drawing/2014/main" id="{53FC20F9-A71A-4EDF-BB5D-3A0E16C768CA}"/>
              </a:ext>
            </a:extLst>
          </p:cNvPr>
          <p:cNvSpPr/>
          <p:nvPr/>
        </p:nvSpPr>
        <p:spPr>
          <a:xfrm rot="2127843">
            <a:off x="2551108" y="2573984"/>
            <a:ext cx="1276350" cy="420734"/>
          </a:xfrm>
          <a:prstGeom prst="rightArrow">
            <a:avLst/>
          </a:prstGeom>
          <a:solidFill>
            <a:srgbClr val="44B2A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12" name="Arrow: Right 11">
            <a:extLst>
              <a:ext uri="{FF2B5EF4-FFF2-40B4-BE49-F238E27FC236}">
                <a16:creationId xmlns:a16="http://schemas.microsoft.com/office/drawing/2014/main" id="{8B242EB3-3C74-423E-9A40-E156212A89C7}"/>
              </a:ext>
            </a:extLst>
          </p:cNvPr>
          <p:cNvSpPr/>
          <p:nvPr/>
        </p:nvSpPr>
        <p:spPr>
          <a:xfrm rot="4350137">
            <a:off x="3427403" y="1949875"/>
            <a:ext cx="1276350" cy="420734"/>
          </a:xfrm>
          <a:prstGeom prst="rightArrow">
            <a:avLst/>
          </a:prstGeom>
          <a:solidFill>
            <a:srgbClr val="7DCDC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14" name="Arrow: Right 13">
            <a:extLst>
              <a:ext uri="{FF2B5EF4-FFF2-40B4-BE49-F238E27FC236}">
                <a16:creationId xmlns:a16="http://schemas.microsoft.com/office/drawing/2014/main" id="{98F88536-260E-4789-A06C-485D8196ADD9}"/>
              </a:ext>
            </a:extLst>
          </p:cNvPr>
          <p:cNvSpPr/>
          <p:nvPr/>
        </p:nvSpPr>
        <p:spPr>
          <a:xfrm rot="6620140">
            <a:off x="4526499" y="1981125"/>
            <a:ext cx="1276350" cy="420734"/>
          </a:xfrm>
          <a:prstGeom prst="rightArrow">
            <a:avLst/>
          </a:prstGeom>
          <a:solidFill>
            <a:srgbClr val="7DCDC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16" name="Arrow: Right 15">
            <a:extLst>
              <a:ext uri="{FF2B5EF4-FFF2-40B4-BE49-F238E27FC236}">
                <a16:creationId xmlns:a16="http://schemas.microsoft.com/office/drawing/2014/main" id="{74C29F01-9001-454A-9C42-51D3024E3D92}"/>
              </a:ext>
            </a:extLst>
          </p:cNvPr>
          <p:cNvSpPr/>
          <p:nvPr/>
        </p:nvSpPr>
        <p:spPr>
          <a:xfrm rot="8702086">
            <a:off x="5339219" y="2589428"/>
            <a:ext cx="1276350" cy="420734"/>
          </a:xfrm>
          <a:prstGeom prst="rightArrow">
            <a:avLst/>
          </a:prstGeom>
          <a:solidFill>
            <a:srgbClr val="44B2A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0" name="Rectangle: Rounded Corners 19">
            <a:extLst>
              <a:ext uri="{FF2B5EF4-FFF2-40B4-BE49-F238E27FC236}">
                <a16:creationId xmlns:a16="http://schemas.microsoft.com/office/drawing/2014/main" id="{E690DDFF-E817-4879-BBDC-F184C80ADE0C}"/>
              </a:ext>
            </a:extLst>
          </p:cNvPr>
          <p:cNvSpPr/>
          <p:nvPr/>
        </p:nvSpPr>
        <p:spPr>
          <a:xfrm>
            <a:off x="1677192" y="3355709"/>
            <a:ext cx="1080000" cy="828000"/>
          </a:xfrm>
          <a:prstGeom prst="roundRect">
            <a:avLst/>
          </a:prstGeom>
          <a:solidFill>
            <a:srgbClr val="008884"/>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latin typeface="+mj-lt"/>
              </a:rPr>
              <a:t>PSM KPI’s</a:t>
            </a:r>
          </a:p>
        </p:txBody>
      </p:sp>
      <p:sp>
        <p:nvSpPr>
          <p:cNvPr id="22" name="Rectangle: Rounded Corners 21">
            <a:extLst>
              <a:ext uri="{FF2B5EF4-FFF2-40B4-BE49-F238E27FC236}">
                <a16:creationId xmlns:a16="http://schemas.microsoft.com/office/drawing/2014/main" id="{1DBA66E4-A102-43B1-A831-C874B7855623}"/>
              </a:ext>
            </a:extLst>
          </p:cNvPr>
          <p:cNvSpPr/>
          <p:nvPr/>
        </p:nvSpPr>
        <p:spPr>
          <a:xfrm>
            <a:off x="1986273" y="2111017"/>
            <a:ext cx="1080000" cy="828000"/>
          </a:xfrm>
          <a:prstGeom prst="roundRect">
            <a:avLst/>
          </a:prstGeom>
          <a:solidFill>
            <a:srgbClr val="44B2A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latin typeface="+mj-lt"/>
              </a:rPr>
              <a:t>Audit findings</a:t>
            </a:r>
          </a:p>
        </p:txBody>
      </p:sp>
      <p:sp>
        <p:nvSpPr>
          <p:cNvPr id="24" name="Rectangle: Rounded Corners 23">
            <a:extLst>
              <a:ext uri="{FF2B5EF4-FFF2-40B4-BE49-F238E27FC236}">
                <a16:creationId xmlns:a16="http://schemas.microsoft.com/office/drawing/2014/main" id="{A2B05B74-5B70-457A-B4EF-2F3A6A6C931E}"/>
              </a:ext>
            </a:extLst>
          </p:cNvPr>
          <p:cNvSpPr/>
          <p:nvPr/>
        </p:nvSpPr>
        <p:spPr>
          <a:xfrm>
            <a:off x="3177979" y="1203569"/>
            <a:ext cx="1080000" cy="828000"/>
          </a:xfrm>
          <a:prstGeom prst="roundRect">
            <a:avLst/>
          </a:prstGeom>
          <a:solidFill>
            <a:srgbClr val="7DCDCB"/>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latin typeface="+mj-lt"/>
              </a:rPr>
              <a:t>HSE / IVB findings</a:t>
            </a:r>
          </a:p>
        </p:txBody>
      </p:sp>
      <p:sp>
        <p:nvSpPr>
          <p:cNvPr id="26" name="Rectangle: Rounded Corners 25">
            <a:extLst>
              <a:ext uri="{FF2B5EF4-FFF2-40B4-BE49-F238E27FC236}">
                <a16:creationId xmlns:a16="http://schemas.microsoft.com/office/drawing/2014/main" id="{86DA8827-DF8F-43AE-81CF-D79DFBB6E8D4}"/>
              </a:ext>
            </a:extLst>
          </p:cNvPr>
          <p:cNvSpPr/>
          <p:nvPr/>
        </p:nvSpPr>
        <p:spPr>
          <a:xfrm>
            <a:off x="4873284" y="1203569"/>
            <a:ext cx="1080000" cy="828000"/>
          </a:xfrm>
          <a:prstGeom prst="roundRect">
            <a:avLst/>
          </a:prstGeom>
          <a:solidFill>
            <a:srgbClr val="7DCDCB"/>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latin typeface="+mj-lt"/>
              </a:rPr>
              <a:t>Legislation change / industry alert</a:t>
            </a:r>
          </a:p>
        </p:txBody>
      </p:sp>
      <p:sp>
        <p:nvSpPr>
          <p:cNvPr id="28" name="Rectangle: Rounded Corners 27">
            <a:extLst>
              <a:ext uri="{FF2B5EF4-FFF2-40B4-BE49-F238E27FC236}">
                <a16:creationId xmlns:a16="http://schemas.microsoft.com/office/drawing/2014/main" id="{9E14B9C4-CB07-42B0-9AF9-F443AA25BD2B}"/>
              </a:ext>
            </a:extLst>
          </p:cNvPr>
          <p:cNvSpPr/>
          <p:nvPr/>
        </p:nvSpPr>
        <p:spPr>
          <a:xfrm>
            <a:off x="6126311" y="2111017"/>
            <a:ext cx="1080000" cy="828000"/>
          </a:xfrm>
          <a:prstGeom prst="roundRect">
            <a:avLst/>
          </a:prstGeom>
          <a:solidFill>
            <a:srgbClr val="44B2A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36000" tIns="54000" rIns="36000" bIns="54000" rtlCol="0" anchor="ctr" anchorCtr="1"/>
          <a:lstStyle/>
          <a:p>
            <a:pPr algn="ctr"/>
            <a:r>
              <a:rPr lang="en-GB" sz="1200" dirty="0">
                <a:latin typeface="+mj-lt"/>
              </a:rPr>
              <a:t>Incident investigation (including near miss)</a:t>
            </a:r>
          </a:p>
        </p:txBody>
      </p:sp>
      <p:grpSp>
        <p:nvGrpSpPr>
          <p:cNvPr id="4" name="Group 3">
            <a:extLst>
              <a:ext uri="{FF2B5EF4-FFF2-40B4-BE49-F238E27FC236}">
                <a16:creationId xmlns:a16="http://schemas.microsoft.com/office/drawing/2014/main" id="{97A9025E-2DF0-4871-BC5D-D39AC15273E7}"/>
              </a:ext>
            </a:extLst>
          </p:cNvPr>
          <p:cNvGrpSpPr/>
          <p:nvPr/>
        </p:nvGrpSpPr>
        <p:grpSpPr>
          <a:xfrm>
            <a:off x="5650457" y="3355709"/>
            <a:ext cx="1816350" cy="828000"/>
            <a:chOff x="5650457" y="3355709"/>
            <a:chExt cx="1816350" cy="828000"/>
          </a:xfrm>
        </p:grpSpPr>
        <p:sp>
          <p:nvSpPr>
            <p:cNvPr id="18" name="Arrow: Right 17">
              <a:extLst>
                <a:ext uri="{FF2B5EF4-FFF2-40B4-BE49-F238E27FC236}">
                  <a16:creationId xmlns:a16="http://schemas.microsoft.com/office/drawing/2014/main" id="{44E2A014-3159-4B81-989E-66A1D416B6DE}"/>
                </a:ext>
              </a:extLst>
            </p:cNvPr>
            <p:cNvSpPr/>
            <p:nvPr/>
          </p:nvSpPr>
          <p:spPr>
            <a:xfrm rot="10800000">
              <a:off x="5650457" y="3564470"/>
              <a:ext cx="1276350" cy="420734"/>
            </a:xfrm>
            <a:prstGeom prst="rightArrow">
              <a:avLst/>
            </a:prstGeom>
            <a:solidFill>
              <a:srgbClr val="008884"/>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latin typeface="+mj-lt"/>
              </a:endParaRPr>
            </a:p>
          </p:txBody>
        </p:sp>
        <p:sp>
          <p:nvSpPr>
            <p:cNvPr id="30" name="Rectangle: Rounded Corners 29">
              <a:extLst>
                <a:ext uri="{FF2B5EF4-FFF2-40B4-BE49-F238E27FC236}">
                  <a16:creationId xmlns:a16="http://schemas.microsoft.com/office/drawing/2014/main" id="{920F711C-AD33-4D68-A737-6A5C1DF2F0BF}"/>
                </a:ext>
              </a:extLst>
            </p:cNvPr>
            <p:cNvSpPr/>
            <p:nvPr/>
          </p:nvSpPr>
          <p:spPr>
            <a:xfrm>
              <a:off x="6386807" y="3355709"/>
              <a:ext cx="1080000" cy="828000"/>
            </a:xfrm>
            <a:prstGeom prst="roundRect">
              <a:avLst/>
            </a:prstGeom>
            <a:solidFill>
              <a:srgbClr val="008884"/>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latin typeface="+mj-lt"/>
                </a:rPr>
                <a:t>Engineering judgement</a:t>
              </a:r>
            </a:p>
            <a:p>
              <a:pPr algn="ctr"/>
              <a:r>
                <a:rPr lang="en-GB" sz="1200" dirty="0">
                  <a:latin typeface="+mj-lt"/>
                </a:rPr>
                <a:t>(on/ offshore)</a:t>
              </a:r>
            </a:p>
          </p:txBody>
        </p:sp>
      </p:grpSp>
      <p:sp>
        <p:nvSpPr>
          <p:cNvPr id="34" name="Rectangle: Rounded Corners 33">
            <a:extLst>
              <a:ext uri="{FF2B5EF4-FFF2-40B4-BE49-F238E27FC236}">
                <a16:creationId xmlns:a16="http://schemas.microsoft.com/office/drawing/2014/main" id="{5CA7CAB8-8840-426F-9AD7-A3E7F359BFB5}"/>
              </a:ext>
            </a:extLst>
          </p:cNvPr>
          <p:cNvSpPr/>
          <p:nvPr/>
        </p:nvSpPr>
        <p:spPr>
          <a:xfrm>
            <a:off x="2757192" y="4330307"/>
            <a:ext cx="3629615" cy="358920"/>
          </a:xfrm>
          <a:prstGeom prst="roundRect">
            <a:avLst/>
          </a:prstGeom>
          <a:gradFill>
            <a:gsLst>
              <a:gs pos="54000">
                <a:srgbClr val="FFC000"/>
              </a:gs>
              <a:gs pos="0">
                <a:srgbClr val="C00000"/>
              </a:gs>
              <a:gs pos="100000">
                <a:srgbClr val="00B0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latin typeface="+mj-lt"/>
            </a:endParaRPr>
          </a:p>
        </p:txBody>
      </p:sp>
      <p:sp>
        <p:nvSpPr>
          <p:cNvPr id="36" name="Rectangle: Rounded Corners 35">
            <a:extLst>
              <a:ext uri="{FF2B5EF4-FFF2-40B4-BE49-F238E27FC236}">
                <a16:creationId xmlns:a16="http://schemas.microsoft.com/office/drawing/2014/main" id="{4FF72737-0B74-4039-A276-5D6068872F20}"/>
              </a:ext>
            </a:extLst>
          </p:cNvPr>
          <p:cNvSpPr/>
          <p:nvPr/>
        </p:nvSpPr>
        <p:spPr>
          <a:xfrm>
            <a:off x="2751117" y="4329995"/>
            <a:ext cx="1080000" cy="358921"/>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100" dirty="0"/>
              <a:t>High risk = more frequent</a:t>
            </a:r>
          </a:p>
        </p:txBody>
      </p:sp>
      <p:sp>
        <p:nvSpPr>
          <p:cNvPr id="38" name="Rectangle: Rounded Corners 37">
            <a:extLst>
              <a:ext uri="{FF2B5EF4-FFF2-40B4-BE49-F238E27FC236}">
                <a16:creationId xmlns:a16="http://schemas.microsoft.com/office/drawing/2014/main" id="{29D8DE0A-6277-4C7E-9FFF-BECD3A91A73E}"/>
              </a:ext>
            </a:extLst>
          </p:cNvPr>
          <p:cNvSpPr/>
          <p:nvPr/>
        </p:nvSpPr>
        <p:spPr>
          <a:xfrm>
            <a:off x="5410356" y="4329995"/>
            <a:ext cx="1080000" cy="358921"/>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100" dirty="0"/>
              <a:t>Low risk = less frequent</a:t>
            </a:r>
          </a:p>
        </p:txBody>
      </p:sp>
      <p:sp>
        <p:nvSpPr>
          <p:cNvPr id="21" name="Rectangle: Rounded Corners 20">
            <a:extLst>
              <a:ext uri="{FF2B5EF4-FFF2-40B4-BE49-F238E27FC236}">
                <a16:creationId xmlns:a16="http://schemas.microsoft.com/office/drawing/2014/main" id="{27244F57-6D31-4562-BC07-D0613FD9CC9B}"/>
              </a:ext>
            </a:extLst>
          </p:cNvPr>
          <p:cNvSpPr/>
          <p:nvPr/>
        </p:nvSpPr>
        <p:spPr>
          <a:xfrm>
            <a:off x="396000" y="1188000"/>
            <a:ext cx="1980000" cy="724512"/>
          </a:xfrm>
          <a:prstGeom prst="roundRect">
            <a:avLst/>
          </a:prstGeom>
          <a:solidFill>
            <a:srgbClr val="CCDB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eaLnBrk="0" fontAlgn="base" hangingPunct="0">
              <a:spcBef>
                <a:spcPct val="0"/>
              </a:spcBef>
              <a:defRPr/>
            </a:pPr>
            <a:r>
              <a:rPr lang="en-GB" sz="1200" dirty="0">
                <a:solidFill>
                  <a:schemeClr val="tx1"/>
                </a:solidFill>
                <a:latin typeface="+mj-lt"/>
                <a:cs typeface="Calibri Light"/>
              </a:rPr>
              <a:t>Factors to consider when setting the scope and frequency</a:t>
            </a:r>
            <a:r>
              <a:rPr lang="en-US" sz="1200" dirty="0">
                <a:solidFill>
                  <a:schemeClr val="tx1"/>
                </a:solidFill>
                <a:latin typeface="+mj-lt"/>
                <a:cs typeface="Calibri Light"/>
              </a:rPr>
              <a:t> </a:t>
            </a:r>
            <a:r>
              <a:rPr lang="en-GB" sz="1200" dirty="0">
                <a:solidFill>
                  <a:schemeClr val="tx1"/>
                </a:solidFill>
                <a:latin typeface="+mj-lt"/>
                <a:cs typeface="Calibri Light"/>
              </a:rPr>
              <a:t>of the programme</a:t>
            </a:r>
          </a:p>
        </p:txBody>
      </p:sp>
    </p:spTree>
    <p:extLst>
      <p:ext uri="{BB962C8B-B14F-4D97-AF65-F5344CB8AC3E}">
        <p14:creationId xmlns:p14="http://schemas.microsoft.com/office/powerpoint/2010/main" val="38920771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Assurance programme: rolling</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14</a:t>
            </a:fld>
            <a:endParaRPr lang="en-GB" dirty="0"/>
          </a:p>
        </p:txBody>
      </p:sp>
      <p:grpSp>
        <p:nvGrpSpPr>
          <p:cNvPr id="7" name="Group 6">
            <a:extLst>
              <a:ext uri="{FF2B5EF4-FFF2-40B4-BE49-F238E27FC236}">
                <a16:creationId xmlns:a16="http://schemas.microsoft.com/office/drawing/2014/main" id="{AD5132AA-D25E-4867-A2BE-CB7734FCB973}"/>
              </a:ext>
            </a:extLst>
          </p:cNvPr>
          <p:cNvGrpSpPr/>
          <p:nvPr/>
        </p:nvGrpSpPr>
        <p:grpSpPr>
          <a:xfrm>
            <a:off x="1362818" y="1100376"/>
            <a:ext cx="6477000" cy="3600400"/>
            <a:chOff x="1133197" y="1185836"/>
            <a:chExt cx="6477000" cy="3600400"/>
          </a:xfrm>
        </p:grpSpPr>
        <p:grpSp>
          <p:nvGrpSpPr>
            <p:cNvPr id="8" name="Group 7">
              <a:extLst>
                <a:ext uri="{FF2B5EF4-FFF2-40B4-BE49-F238E27FC236}">
                  <a16:creationId xmlns:a16="http://schemas.microsoft.com/office/drawing/2014/main" id="{9174EED9-55AC-42CB-9854-972FD207A123}"/>
                </a:ext>
              </a:extLst>
            </p:cNvPr>
            <p:cNvGrpSpPr/>
            <p:nvPr/>
          </p:nvGrpSpPr>
          <p:grpSpPr>
            <a:xfrm>
              <a:off x="1133197" y="1185836"/>
              <a:ext cx="6477000" cy="3600400"/>
              <a:chOff x="1133197" y="1185836"/>
              <a:chExt cx="6477000" cy="3600400"/>
            </a:xfrm>
          </p:grpSpPr>
          <p:sp>
            <p:nvSpPr>
              <p:cNvPr id="12" name="Rectangle 11">
                <a:extLst>
                  <a:ext uri="{FF2B5EF4-FFF2-40B4-BE49-F238E27FC236}">
                    <a16:creationId xmlns:a16="http://schemas.microsoft.com/office/drawing/2014/main" id="{F3DB9D18-3D7A-420E-A94F-5CD45E01AEA9}"/>
                  </a:ext>
                </a:extLst>
              </p:cNvPr>
              <p:cNvSpPr/>
              <p:nvPr/>
            </p:nvSpPr>
            <p:spPr>
              <a:xfrm>
                <a:off x="1133197" y="1185836"/>
                <a:ext cx="6477000" cy="360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nvGrpSpPr>
              <p:cNvPr id="13" name="Group 12">
                <a:extLst>
                  <a:ext uri="{FF2B5EF4-FFF2-40B4-BE49-F238E27FC236}">
                    <a16:creationId xmlns:a16="http://schemas.microsoft.com/office/drawing/2014/main" id="{D0157F3B-AD47-4BD1-9AB3-1D8AA411B6BE}"/>
                  </a:ext>
                </a:extLst>
              </p:cNvPr>
              <p:cNvGrpSpPr>
                <a:grpSpLocks noChangeAspect="1"/>
              </p:cNvGrpSpPr>
              <p:nvPr/>
            </p:nvGrpSpPr>
            <p:grpSpPr>
              <a:xfrm>
                <a:off x="1234401" y="1259999"/>
                <a:ext cx="6250958" cy="3303740"/>
                <a:chOff x="10527" y="1095699"/>
                <a:chExt cx="9128593" cy="4824622"/>
              </a:xfrm>
            </p:grpSpPr>
            <p:sp>
              <p:nvSpPr>
                <p:cNvPr id="17" name="Rectangle: Rounded Corners 16">
                  <a:extLst>
                    <a:ext uri="{FF2B5EF4-FFF2-40B4-BE49-F238E27FC236}">
                      <a16:creationId xmlns:a16="http://schemas.microsoft.com/office/drawing/2014/main" id="{62F6FC1B-95A4-4971-A9C1-55A41BCF0793}"/>
                    </a:ext>
                  </a:extLst>
                </p:cNvPr>
                <p:cNvSpPr/>
                <p:nvPr/>
              </p:nvSpPr>
              <p:spPr>
                <a:xfrm>
                  <a:off x="5441437" y="3616320"/>
                  <a:ext cx="3680085" cy="2304001"/>
                </a:xfrm>
                <a:prstGeom prst="roundRect">
                  <a:avLst/>
                </a:prstGeom>
                <a:solidFill>
                  <a:schemeClr val="bg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54000" tIns="0" rIns="54000" bIns="54000" rtlCol="0" anchor="t" anchorCtr="0"/>
                <a:lstStyle/>
                <a:p>
                  <a:pPr marL="1076325" lvl="1" indent="-114300" defTabSz="533400">
                    <a:lnSpc>
                      <a:spcPct val="90000"/>
                    </a:lnSpc>
                    <a:spcBef>
                      <a:spcPct val="0"/>
                    </a:spcBef>
                    <a:buFont typeface="Arial" panose="020B0604020202020204" pitchFamily="34" charset="0"/>
                    <a:buChar char="•"/>
                  </a:pPr>
                  <a:r>
                    <a:rPr lang="en-GB" sz="1050" dirty="0">
                      <a:solidFill>
                        <a:schemeClr val="bg2">
                          <a:lumMod val="75000"/>
                        </a:schemeClr>
                      </a:solidFill>
                      <a:latin typeface="+mj-lt"/>
                    </a:rPr>
                    <a:t>Frequency must</a:t>
                  </a:r>
                </a:p>
                <a:p>
                  <a:pPr marL="1073150" lvl="1" indent="-111125" defTabSz="533400">
                    <a:lnSpc>
                      <a:spcPct val="90000"/>
                    </a:lnSpc>
                    <a:spcBef>
                      <a:spcPct val="0"/>
                    </a:spcBef>
                    <a:spcAft>
                      <a:spcPts val="600"/>
                    </a:spcAft>
                  </a:pPr>
                  <a:r>
                    <a:rPr lang="en-GB" sz="1050" dirty="0">
                      <a:solidFill>
                        <a:schemeClr val="bg2">
                          <a:lumMod val="75000"/>
                        </a:schemeClr>
                      </a:solidFill>
                      <a:latin typeface="+mj-lt"/>
                    </a:rPr>
                    <a:t>support perceived risk</a:t>
                  </a:r>
                </a:p>
                <a:p>
                  <a:pPr marL="1073150" lvl="1" indent="-111125" defTabSz="533400">
                    <a:lnSpc>
                      <a:spcPct val="90000"/>
                    </a:lnSpc>
                    <a:spcBef>
                      <a:spcPct val="0"/>
                    </a:spcBef>
                    <a:buFont typeface="Arial" panose="020B0604020202020204" pitchFamily="34" charset="0"/>
                    <a:buChar char="•"/>
                  </a:pPr>
                  <a:r>
                    <a:rPr lang="en-GB" sz="1050" dirty="0">
                      <a:solidFill>
                        <a:schemeClr val="bg2">
                          <a:lumMod val="75000"/>
                        </a:schemeClr>
                      </a:solidFill>
                      <a:latin typeface="+mj-lt"/>
                    </a:rPr>
                    <a:t>Frequency must be</a:t>
                  </a:r>
                </a:p>
                <a:p>
                  <a:pPr marL="896938" lvl="1" indent="-111125" defTabSz="533400">
                    <a:lnSpc>
                      <a:spcPct val="90000"/>
                    </a:lnSpc>
                    <a:spcBef>
                      <a:spcPct val="0"/>
                    </a:spcBef>
                  </a:pPr>
                  <a:r>
                    <a:rPr lang="en-GB" sz="1050" dirty="0">
                      <a:solidFill>
                        <a:schemeClr val="bg2">
                          <a:lumMod val="75000"/>
                        </a:schemeClr>
                      </a:solidFill>
                      <a:latin typeface="+mj-lt"/>
                    </a:rPr>
                    <a:t> achievable and agreed</a:t>
                  </a:r>
                </a:p>
                <a:p>
                  <a:pPr marL="804863" lvl="1" indent="-111125" defTabSz="533400">
                    <a:lnSpc>
                      <a:spcPct val="90000"/>
                    </a:lnSpc>
                    <a:spcBef>
                      <a:spcPct val="0"/>
                    </a:spcBef>
                    <a:spcAft>
                      <a:spcPts val="600"/>
                    </a:spcAft>
                  </a:pPr>
                  <a:r>
                    <a:rPr lang="en-GB" sz="1050" dirty="0">
                      <a:solidFill>
                        <a:schemeClr val="bg2">
                          <a:lumMod val="75000"/>
                        </a:schemeClr>
                      </a:solidFill>
                      <a:latin typeface="+mj-lt"/>
                    </a:rPr>
                    <a:t> by audit owner</a:t>
                  </a:r>
                </a:p>
                <a:p>
                  <a:pPr marL="628650" lvl="1" indent="-114300" defTabSz="533400">
                    <a:lnSpc>
                      <a:spcPct val="90000"/>
                    </a:lnSpc>
                    <a:spcBef>
                      <a:spcPct val="0"/>
                    </a:spcBef>
                    <a:buFont typeface="Arial" panose="020B0604020202020204" pitchFamily="34" charset="0"/>
                    <a:buChar char="•"/>
                  </a:pPr>
                  <a:r>
                    <a:rPr lang="en-GB" sz="1050" dirty="0">
                      <a:solidFill>
                        <a:schemeClr val="bg2">
                          <a:lumMod val="75000"/>
                        </a:schemeClr>
                      </a:solidFill>
                      <a:latin typeface="+mj-lt"/>
                    </a:rPr>
                    <a:t>Confirm frequency enables</a:t>
                  </a:r>
                </a:p>
                <a:p>
                  <a:pPr marL="514350" lvl="1" defTabSz="533400">
                    <a:lnSpc>
                      <a:spcPct val="90000"/>
                    </a:lnSpc>
                    <a:spcBef>
                      <a:spcPct val="0"/>
                    </a:spcBef>
                  </a:pPr>
                  <a:r>
                    <a:rPr lang="en-GB" sz="1050" dirty="0">
                      <a:solidFill>
                        <a:schemeClr val="bg2">
                          <a:lumMod val="75000"/>
                        </a:schemeClr>
                      </a:solidFill>
                      <a:latin typeface="+mj-lt"/>
                    </a:rPr>
                    <a:t> state of process safety barrier to be understood over time</a:t>
                  </a:r>
                </a:p>
              </p:txBody>
            </p:sp>
            <p:sp>
              <p:nvSpPr>
                <p:cNvPr id="14" name="Rectangle: Rounded Corners 13">
                  <a:extLst>
                    <a:ext uri="{FF2B5EF4-FFF2-40B4-BE49-F238E27FC236}">
                      <a16:creationId xmlns:a16="http://schemas.microsoft.com/office/drawing/2014/main" id="{666C5EFD-318E-458E-8DCA-BBCBD91D2CEE}"/>
                    </a:ext>
                  </a:extLst>
                </p:cNvPr>
                <p:cNvSpPr/>
                <p:nvPr/>
              </p:nvSpPr>
              <p:spPr>
                <a:xfrm>
                  <a:off x="5459035" y="1095700"/>
                  <a:ext cx="3680085" cy="2304000"/>
                </a:xfrm>
                <a:prstGeom prst="roundRect">
                  <a:avLst/>
                </a:prstGeom>
                <a:solidFill>
                  <a:schemeClr val="bg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0" bIns="54000" rtlCol="0" anchor="t" anchorCtr="0"/>
                <a:lstStyle/>
                <a:p>
                  <a:pPr marL="266700" lvl="1" indent="-92075" algn="l" defTabSz="533400">
                    <a:lnSpc>
                      <a:spcPct val="90000"/>
                    </a:lnSpc>
                    <a:spcBef>
                      <a:spcPct val="0"/>
                    </a:spcBef>
                    <a:spcAft>
                      <a:spcPct val="15000"/>
                    </a:spcAft>
                    <a:buFont typeface="Arial" panose="020B0604020202020204" pitchFamily="34" charset="0"/>
                    <a:buChar char="•"/>
                  </a:pPr>
                  <a:r>
                    <a:rPr lang="en-GB" sz="1100" dirty="0">
                      <a:solidFill>
                        <a:schemeClr val="bg2">
                          <a:lumMod val="75000"/>
                        </a:schemeClr>
                      </a:solidFill>
                      <a:latin typeface="+mj-lt"/>
                    </a:rPr>
                    <a:t>Scope to address identified risk / </a:t>
                  </a:r>
                </a:p>
                <a:p>
                  <a:pPr marL="361950" lvl="1" algn="l" defTabSz="533400">
                    <a:lnSpc>
                      <a:spcPct val="90000"/>
                    </a:lnSpc>
                    <a:spcBef>
                      <a:spcPct val="0"/>
                    </a:spcBef>
                    <a:spcAft>
                      <a:spcPct val="15000"/>
                    </a:spcAft>
                    <a:tabLst>
                      <a:tab pos="361950" algn="l"/>
                    </a:tabLst>
                  </a:pPr>
                  <a:r>
                    <a:rPr lang="en-GB" sz="1100" dirty="0">
                      <a:solidFill>
                        <a:schemeClr val="bg2">
                          <a:lumMod val="75000"/>
                        </a:schemeClr>
                      </a:solidFill>
                      <a:latin typeface="+mj-lt"/>
                    </a:rPr>
                    <a:t>areas of concern</a:t>
                  </a:r>
                </a:p>
                <a:p>
                  <a:pPr marL="628650" lvl="1" indent="-92075" algn="l" defTabSz="533400">
                    <a:lnSpc>
                      <a:spcPct val="90000"/>
                    </a:lnSpc>
                    <a:spcBef>
                      <a:spcPct val="0"/>
                    </a:spcBef>
                    <a:spcAft>
                      <a:spcPct val="15000"/>
                    </a:spcAft>
                    <a:buFont typeface="Arial" panose="020B0604020202020204" pitchFamily="34" charset="0"/>
                    <a:buChar char="•"/>
                  </a:pPr>
                  <a:r>
                    <a:rPr lang="en-GB" sz="1100" dirty="0">
                      <a:solidFill>
                        <a:schemeClr val="bg2">
                          <a:lumMod val="75000"/>
                        </a:schemeClr>
                      </a:solidFill>
                      <a:latin typeface="+mj-lt"/>
                    </a:rPr>
                    <a:t>Matrix approach of</a:t>
                  </a:r>
                </a:p>
                <a:p>
                  <a:pPr marL="803275" lvl="1" algn="l" defTabSz="533400">
                    <a:lnSpc>
                      <a:spcPct val="90000"/>
                    </a:lnSpc>
                    <a:spcBef>
                      <a:spcPct val="0"/>
                    </a:spcBef>
                    <a:spcAft>
                      <a:spcPct val="15000"/>
                    </a:spcAft>
                  </a:pPr>
                  <a:r>
                    <a:rPr lang="en-GB" sz="1100" dirty="0">
                      <a:solidFill>
                        <a:schemeClr val="bg2">
                          <a:lumMod val="75000"/>
                        </a:schemeClr>
                      </a:solidFill>
                      <a:latin typeface="+mj-lt"/>
                    </a:rPr>
                    <a:t>assurance</a:t>
                  </a:r>
                </a:p>
                <a:p>
                  <a:pPr marL="895350" lvl="1" indent="-92075" algn="l" defTabSz="533400">
                    <a:lnSpc>
                      <a:spcPct val="90000"/>
                    </a:lnSpc>
                    <a:spcBef>
                      <a:spcPct val="0"/>
                    </a:spcBef>
                    <a:spcAft>
                      <a:spcPct val="15000"/>
                    </a:spcAft>
                    <a:buFont typeface="Arial" panose="020B0604020202020204" pitchFamily="34" charset="0"/>
                    <a:buChar char="•"/>
                  </a:pPr>
                  <a:r>
                    <a:rPr lang="en-GB" sz="1100" dirty="0">
                      <a:solidFill>
                        <a:schemeClr val="bg2">
                          <a:lumMod val="75000"/>
                        </a:schemeClr>
                      </a:solidFill>
                      <a:latin typeface="+mj-lt"/>
                    </a:rPr>
                    <a:t>Confirm scope enables state of process safety barrier health to be understood</a:t>
                  </a:r>
                </a:p>
                <a:p>
                  <a:pPr marL="444500" lvl="1" indent="-92075" algn="l" defTabSz="533400">
                    <a:lnSpc>
                      <a:spcPct val="90000"/>
                    </a:lnSpc>
                    <a:spcBef>
                      <a:spcPct val="0"/>
                    </a:spcBef>
                    <a:spcAft>
                      <a:spcPct val="15000"/>
                    </a:spcAft>
                    <a:buFont typeface="Arial" panose="020B0604020202020204" pitchFamily="34" charset="0"/>
                    <a:buChar char="•"/>
                  </a:pPr>
                  <a:endParaRPr lang="en-GB" sz="1100" dirty="0">
                    <a:solidFill>
                      <a:schemeClr val="bg2">
                        <a:lumMod val="75000"/>
                      </a:schemeClr>
                    </a:solidFill>
                  </a:endParaRPr>
                </a:p>
              </p:txBody>
            </p:sp>
            <p:sp>
              <p:nvSpPr>
                <p:cNvPr id="16" name="Rectangle: Rounded Corners 15">
                  <a:extLst>
                    <a:ext uri="{FF2B5EF4-FFF2-40B4-BE49-F238E27FC236}">
                      <a16:creationId xmlns:a16="http://schemas.microsoft.com/office/drawing/2014/main" id="{07865083-67B0-4C24-A0C6-EAC5B19D1BC8}"/>
                    </a:ext>
                  </a:extLst>
                </p:cNvPr>
                <p:cNvSpPr/>
                <p:nvPr/>
              </p:nvSpPr>
              <p:spPr>
                <a:xfrm>
                  <a:off x="10527" y="3619187"/>
                  <a:ext cx="3452990" cy="2260678"/>
                </a:xfrm>
                <a:prstGeom prst="roundRect">
                  <a:avLst/>
                </a:prstGeom>
                <a:solidFill>
                  <a:schemeClr val="bg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92075" lvl="1" indent="-87313" defTabSz="533400">
                    <a:lnSpc>
                      <a:spcPct val="90000"/>
                    </a:lnSpc>
                    <a:spcBef>
                      <a:spcPct val="0"/>
                    </a:spcBef>
                    <a:spcAft>
                      <a:spcPct val="15000"/>
                    </a:spcAft>
                    <a:buFont typeface="Arial" panose="020B0604020202020204" pitchFamily="34" charset="0"/>
                    <a:buChar char="•"/>
                  </a:pPr>
                  <a:r>
                    <a:rPr lang="en-GB" sz="1050" dirty="0">
                      <a:solidFill>
                        <a:schemeClr val="bg2">
                          <a:lumMod val="75000"/>
                        </a:schemeClr>
                      </a:solidFill>
                      <a:latin typeface="+mj-lt"/>
                    </a:rPr>
                    <a:t>Rolling programme </a:t>
                  </a:r>
                </a:p>
                <a:p>
                  <a:pPr marL="85725" lvl="1" defTabSz="533400">
                    <a:lnSpc>
                      <a:spcPct val="90000"/>
                    </a:lnSpc>
                    <a:spcBef>
                      <a:spcPct val="0"/>
                    </a:spcBef>
                    <a:spcAft>
                      <a:spcPct val="15000"/>
                    </a:spcAft>
                  </a:pPr>
                  <a:r>
                    <a:rPr lang="en-GB" sz="1050" dirty="0">
                      <a:solidFill>
                        <a:schemeClr val="bg2">
                          <a:lumMod val="75000"/>
                        </a:schemeClr>
                      </a:solidFill>
                      <a:latin typeface="+mj-lt"/>
                    </a:rPr>
                    <a:t>with set review points</a:t>
                  </a:r>
                </a:p>
                <a:p>
                  <a:pPr marL="92075" lvl="1" indent="-87313" defTabSz="533400">
                    <a:lnSpc>
                      <a:spcPct val="90000"/>
                    </a:lnSpc>
                    <a:spcBef>
                      <a:spcPct val="0"/>
                    </a:spcBef>
                    <a:spcAft>
                      <a:spcPct val="15000"/>
                    </a:spcAft>
                    <a:buFont typeface="Arial" panose="020B0604020202020204" pitchFamily="34" charset="0"/>
                    <a:buChar char="•"/>
                  </a:pPr>
                  <a:r>
                    <a:rPr lang="en-GB" sz="1050" dirty="0">
                      <a:solidFill>
                        <a:schemeClr val="bg2">
                          <a:lumMod val="75000"/>
                        </a:schemeClr>
                      </a:solidFill>
                      <a:latin typeface="+mj-lt"/>
                    </a:rPr>
                    <a:t>Plan reflects all assurance activity</a:t>
                  </a:r>
                </a:p>
                <a:p>
                  <a:pPr marL="92075" lvl="1" indent="-87313" defTabSz="533400">
                    <a:lnSpc>
                      <a:spcPct val="90000"/>
                    </a:lnSpc>
                    <a:spcBef>
                      <a:spcPct val="0"/>
                    </a:spcBef>
                    <a:spcAft>
                      <a:spcPct val="15000"/>
                    </a:spcAft>
                    <a:buFont typeface="Arial" panose="020B0604020202020204" pitchFamily="34" charset="0"/>
                    <a:buChar char="•"/>
                  </a:pPr>
                  <a:r>
                    <a:rPr lang="en-GB" sz="1050" dirty="0">
                      <a:solidFill>
                        <a:schemeClr val="bg2">
                          <a:lumMod val="75000"/>
                        </a:schemeClr>
                      </a:solidFill>
                      <a:latin typeface="+mj-lt"/>
                    </a:rPr>
                    <a:t>Supported and agreed by </a:t>
                  </a:r>
                </a:p>
                <a:p>
                  <a:pPr marL="85725" lvl="1" defTabSz="533400">
                    <a:lnSpc>
                      <a:spcPct val="90000"/>
                    </a:lnSpc>
                    <a:spcBef>
                      <a:spcPct val="0"/>
                    </a:spcBef>
                    <a:spcAft>
                      <a:spcPct val="15000"/>
                    </a:spcAft>
                  </a:pPr>
                  <a:r>
                    <a:rPr lang="en-GB" sz="1050" dirty="0">
                      <a:solidFill>
                        <a:schemeClr val="bg2">
                          <a:lumMod val="75000"/>
                        </a:schemeClr>
                      </a:solidFill>
                      <a:latin typeface="+mj-lt"/>
                    </a:rPr>
                    <a:t>Senior Management</a:t>
                  </a:r>
                </a:p>
                <a:p>
                  <a:pPr marL="92075" lvl="1" indent="-87313" defTabSz="533400">
                    <a:lnSpc>
                      <a:spcPct val="90000"/>
                    </a:lnSpc>
                    <a:spcBef>
                      <a:spcPct val="0"/>
                    </a:spcBef>
                    <a:spcAft>
                      <a:spcPct val="15000"/>
                    </a:spcAft>
                    <a:buFont typeface="Arial" panose="020B0604020202020204" pitchFamily="34" charset="0"/>
                    <a:buChar char="•"/>
                  </a:pPr>
                  <a:r>
                    <a:rPr lang="en-GB" sz="1050" dirty="0">
                      <a:solidFill>
                        <a:schemeClr val="bg2">
                          <a:lumMod val="75000"/>
                        </a:schemeClr>
                      </a:solidFill>
                      <a:latin typeface="+mj-lt"/>
                    </a:rPr>
                    <a:t>Clear communication plan to    ensure all stakeholders are aware</a:t>
                  </a:r>
                </a:p>
              </p:txBody>
            </p:sp>
            <p:sp>
              <p:nvSpPr>
                <p:cNvPr id="15" name="Rectangle: Rounded Corners 14">
                  <a:extLst>
                    <a:ext uri="{FF2B5EF4-FFF2-40B4-BE49-F238E27FC236}">
                      <a16:creationId xmlns:a16="http://schemas.microsoft.com/office/drawing/2014/main" id="{2281D7A4-29DC-42F6-8B0F-6EAB8AC1F8CC}"/>
                    </a:ext>
                  </a:extLst>
                </p:cNvPr>
                <p:cNvSpPr/>
                <p:nvPr/>
              </p:nvSpPr>
              <p:spPr>
                <a:xfrm>
                  <a:off x="10528" y="1095699"/>
                  <a:ext cx="3680085" cy="2313195"/>
                </a:xfrm>
                <a:prstGeom prst="roundRect">
                  <a:avLst/>
                </a:prstGeom>
                <a:solidFill>
                  <a:schemeClr val="bg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92075" lvl="1" indent="-92075" algn="l" defTabSz="533400">
                    <a:lnSpc>
                      <a:spcPct val="90000"/>
                    </a:lnSpc>
                    <a:spcBef>
                      <a:spcPct val="0"/>
                    </a:spcBef>
                    <a:spcAft>
                      <a:spcPct val="15000"/>
                    </a:spcAft>
                    <a:buFont typeface="Arial" panose="020B0604020202020204" pitchFamily="34" charset="0"/>
                    <a:buChar char="•"/>
                  </a:pPr>
                  <a:r>
                    <a:rPr lang="en-GB" sz="1100" dirty="0">
                      <a:solidFill>
                        <a:schemeClr val="bg2">
                          <a:lumMod val="75000"/>
                        </a:schemeClr>
                      </a:solidFill>
                      <a:latin typeface="+mj-lt"/>
                    </a:rPr>
                    <a:t>Assurance Working Group</a:t>
                  </a:r>
                </a:p>
                <a:p>
                  <a:pPr marL="92075" lvl="1" indent="-92075" algn="l" defTabSz="533400">
                    <a:lnSpc>
                      <a:spcPct val="90000"/>
                    </a:lnSpc>
                    <a:spcBef>
                      <a:spcPct val="0"/>
                    </a:spcBef>
                    <a:spcAft>
                      <a:spcPct val="15000"/>
                    </a:spcAft>
                    <a:buFont typeface="Arial" panose="020B0604020202020204" pitchFamily="34" charset="0"/>
                    <a:buChar char="•"/>
                  </a:pPr>
                  <a:r>
                    <a:rPr lang="en-GB" sz="1100" dirty="0">
                      <a:solidFill>
                        <a:schemeClr val="bg2">
                          <a:lumMod val="75000"/>
                        </a:schemeClr>
                      </a:solidFill>
                      <a:latin typeface="+mj-lt"/>
                    </a:rPr>
                    <a:t>Consider both internal and </a:t>
                  </a:r>
                </a:p>
                <a:p>
                  <a:pPr marL="85725" lvl="1" algn="l" defTabSz="533400">
                    <a:lnSpc>
                      <a:spcPct val="90000"/>
                    </a:lnSpc>
                    <a:spcBef>
                      <a:spcPct val="0"/>
                    </a:spcBef>
                    <a:spcAft>
                      <a:spcPct val="15000"/>
                    </a:spcAft>
                  </a:pPr>
                  <a:r>
                    <a:rPr lang="en-GB" sz="1100" dirty="0">
                      <a:solidFill>
                        <a:schemeClr val="bg2">
                          <a:lumMod val="75000"/>
                        </a:schemeClr>
                      </a:solidFill>
                      <a:latin typeface="+mj-lt"/>
                    </a:rPr>
                    <a:t>external factors</a:t>
                  </a:r>
                </a:p>
                <a:p>
                  <a:pPr marL="92075" lvl="1" indent="-92075" algn="l" defTabSz="533400">
                    <a:lnSpc>
                      <a:spcPct val="90000"/>
                    </a:lnSpc>
                    <a:spcBef>
                      <a:spcPct val="0"/>
                    </a:spcBef>
                    <a:spcAft>
                      <a:spcPct val="15000"/>
                    </a:spcAft>
                    <a:buFont typeface="Arial" panose="020B0604020202020204" pitchFamily="34" charset="0"/>
                    <a:buChar char="•"/>
                  </a:pPr>
                  <a:r>
                    <a:rPr lang="en-GB" sz="1100" dirty="0">
                      <a:solidFill>
                        <a:schemeClr val="bg2">
                          <a:lumMod val="75000"/>
                        </a:schemeClr>
                      </a:solidFill>
                      <a:latin typeface="+mj-lt"/>
                    </a:rPr>
                    <a:t>Process Safety focused </a:t>
                  </a:r>
                  <a:endParaRPr lang="en-GB" sz="1200" dirty="0">
                    <a:solidFill>
                      <a:schemeClr val="tx1"/>
                    </a:solidFill>
                    <a:latin typeface="+mj-lt"/>
                  </a:endParaRPr>
                </a:p>
              </p:txBody>
            </p:sp>
            <p:sp>
              <p:nvSpPr>
                <p:cNvPr id="18" name="Freeform: Shape 17">
                  <a:extLst>
                    <a:ext uri="{FF2B5EF4-FFF2-40B4-BE49-F238E27FC236}">
                      <a16:creationId xmlns:a16="http://schemas.microsoft.com/office/drawing/2014/main" id="{25FCF03F-5865-4194-883E-ED5F93BFF2E6}"/>
                    </a:ext>
                  </a:extLst>
                </p:cNvPr>
                <p:cNvSpPr/>
                <p:nvPr/>
              </p:nvSpPr>
              <p:spPr>
                <a:xfrm>
                  <a:off x="4592080" y="1197092"/>
                  <a:ext cx="2304790" cy="2304000"/>
                </a:xfrm>
                <a:custGeom>
                  <a:avLst/>
                  <a:gdLst>
                    <a:gd name="connsiteX0" fmla="*/ 0 w 1800000"/>
                    <a:gd name="connsiteY0" fmla="*/ 0 h 1800000"/>
                    <a:gd name="connsiteX1" fmla="*/ 1800000 w 1800000"/>
                    <a:gd name="connsiteY1" fmla="*/ 1800000 h 1800000"/>
                    <a:gd name="connsiteX2" fmla="*/ 0 w 1800000"/>
                    <a:gd name="connsiteY2" fmla="*/ 1800000 h 1800000"/>
                  </a:gdLst>
                  <a:ahLst/>
                  <a:cxnLst>
                    <a:cxn ang="0">
                      <a:pos x="connsiteX0" y="connsiteY0"/>
                    </a:cxn>
                    <a:cxn ang="0">
                      <a:pos x="connsiteX1" y="connsiteY1"/>
                    </a:cxn>
                    <a:cxn ang="0">
                      <a:pos x="connsiteX2" y="connsiteY2"/>
                    </a:cxn>
                  </a:cxnLst>
                  <a:rect l="l" t="t" r="r" b="b"/>
                  <a:pathLst>
                    <a:path w="1800000" h="1800000">
                      <a:moveTo>
                        <a:pt x="0" y="0"/>
                      </a:moveTo>
                      <a:cubicBezTo>
                        <a:pt x="994113" y="0"/>
                        <a:pt x="1800000" y="805887"/>
                        <a:pt x="1800000" y="1800000"/>
                      </a:cubicBezTo>
                      <a:lnTo>
                        <a:pt x="0" y="1800000"/>
                      </a:lnTo>
                      <a:close/>
                    </a:path>
                  </a:pathLst>
                </a:custGeom>
                <a:solidFill>
                  <a:srgbClr val="17114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54000" rIns="54000" bIns="54000" rtlCol="0" anchor="ctr" anchorCtr="1">
                  <a:noAutofit/>
                </a:bodyPr>
                <a:lstStyle/>
                <a:p>
                  <a:pPr defTabSz="901700"/>
                  <a:endParaRPr lang="en-GB" sz="1400" dirty="0">
                    <a:solidFill>
                      <a:schemeClr val="bg1">
                        <a:lumMod val="95000"/>
                      </a:schemeClr>
                    </a:solidFill>
                  </a:endParaRPr>
                </a:p>
              </p:txBody>
            </p:sp>
            <p:sp>
              <p:nvSpPr>
                <p:cNvPr id="19" name="Freeform: Shape 18">
                  <a:extLst>
                    <a:ext uri="{FF2B5EF4-FFF2-40B4-BE49-F238E27FC236}">
                      <a16:creationId xmlns:a16="http://schemas.microsoft.com/office/drawing/2014/main" id="{0F9A8786-2A7F-4F57-BCFE-052D39E36461}"/>
                    </a:ext>
                  </a:extLst>
                </p:cNvPr>
                <p:cNvSpPr/>
                <p:nvPr/>
              </p:nvSpPr>
              <p:spPr>
                <a:xfrm rot="5400000">
                  <a:off x="4572393" y="3468522"/>
                  <a:ext cx="2304000" cy="2304788"/>
                </a:xfrm>
                <a:custGeom>
                  <a:avLst/>
                  <a:gdLst>
                    <a:gd name="connsiteX0" fmla="*/ 0 w 1800000"/>
                    <a:gd name="connsiteY0" fmla="*/ 0 h 1800000"/>
                    <a:gd name="connsiteX1" fmla="*/ 1800000 w 1800000"/>
                    <a:gd name="connsiteY1" fmla="*/ 1800000 h 1800000"/>
                    <a:gd name="connsiteX2" fmla="*/ 0 w 1800000"/>
                    <a:gd name="connsiteY2" fmla="*/ 1800000 h 1800000"/>
                  </a:gdLst>
                  <a:ahLst/>
                  <a:cxnLst>
                    <a:cxn ang="0">
                      <a:pos x="connsiteX0" y="connsiteY0"/>
                    </a:cxn>
                    <a:cxn ang="0">
                      <a:pos x="connsiteX1" y="connsiteY1"/>
                    </a:cxn>
                    <a:cxn ang="0">
                      <a:pos x="connsiteX2" y="connsiteY2"/>
                    </a:cxn>
                  </a:cxnLst>
                  <a:rect l="l" t="t" r="r" b="b"/>
                  <a:pathLst>
                    <a:path w="1800000" h="1800000">
                      <a:moveTo>
                        <a:pt x="0" y="0"/>
                      </a:moveTo>
                      <a:cubicBezTo>
                        <a:pt x="994113" y="0"/>
                        <a:pt x="1800000" y="805887"/>
                        <a:pt x="1800000" y="1800000"/>
                      </a:cubicBezTo>
                      <a:lnTo>
                        <a:pt x="0" y="1800000"/>
                      </a:lnTo>
                      <a:close/>
                    </a:path>
                  </a:pathLst>
                </a:custGeom>
                <a:solidFill>
                  <a:srgbClr val="33297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54000" tIns="54000" rIns="54000" bIns="54000" rtlCol="0" anchor="ctr" anchorCtr="1">
                  <a:noAutofit/>
                </a:bodyPr>
                <a:lstStyle/>
                <a:p>
                  <a:pPr algn="ctr"/>
                  <a:endParaRPr lang="en-GB" dirty="0" err="1"/>
                </a:p>
              </p:txBody>
            </p:sp>
            <p:sp>
              <p:nvSpPr>
                <p:cNvPr id="20" name="Freeform: Shape 19">
                  <a:extLst>
                    <a:ext uri="{FF2B5EF4-FFF2-40B4-BE49-F238E27FC236}">
                      <a16:creationId xmlns:a16="http://schemas.microsoft.com/office/drawing/2014/main" id="{0BF0C5DE-4322-4876-B600-15CF55D1CC94}"/>
                    </a:ext>
                  </a:extLst>
                </p:cNvPr>
                <p:cNvSpPr/>
                <p:nvPr/>
              </p:nvSpPr>
              <p:spPr>
                <a:xfrm rot="10800000">
                  <a:off x="2267212" y="3469707"/>
                  <a:ext cx="2304000" cy="2304000"/>
                </a:xfrm>
                <a:custGeom>
                  <a:avLst/>
                  <a:gdLst>
                    <a:gd name="connsiteX0" fmla="*/ 0 w 1800000"/>
                    <a:gd name="connsiteY0" fmla="*/ 0 h 1800000"/>
                    <a:gd name="connsiteX1" fmla="*/ 1800000 w 1800000"/>
                    <a:gd name="connsiteY1" fmla="*/ 1800000 h 1800000"/>
                    <a:gd name="connsiteX2" fmla="*/ 0 w 1800000"/>
                    <a:gd name="connsiteY2" fmla="*/ 1800000 h 1800000"/>
                  </a:gdLst>
                  <a:ahLst/>
                  <a:cxnLst>
                    <a:cxn ang="0">
                      <a:pos x="connsiteX0" y="connsiteY0"/>
                    </a:cxn>
                    <a:cxn ang="0">
                      <a:pos x="connsiteX1" y="connsiteY1"/>
                    </a:cxn>
                    <a:cxn ang="0">
                      <a:pos x="connsiteX2" y="connsiteY2"/>
                    </a:cxn>
                  </a:cxnLst>
                  <a:rect l="l" t="t" r="r" b="b"/>
                  <a:pathLst>
                    <a:path w="1800000" h="1800000">
                      <a:moveTo>
                        <a:pt x="0" y="0"/>
                      </a:moveTo>
                      <a:cubicBezTo>
                        <a:pt x="994113" y="0"/>
                        <a:pt x="1800000" y="805887"/>
                        <a:pt x="1800000" y="1800000"/>
                      </a:cubicBezTo>
                      <a:lnTo>
                        <a:pt x="0" y="1800000"/>
                      </a:lnTo>
                      <a:close/>
                    </a:path>
                  </a:pathLst>
                </a:custGeom>
                <a:solidFill>
                  <a:srgbClr val="008884"/>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vert270" wrap="square" lIns="54000" tIns="54000" rIns="54000" bIns="54000" rtlCol="0" anchor="ctr" anchorCtr="1">
                  <a:noAutofit/>
                </a:bodyPr>
                <a:lstStyle/>
                <a:p>
                  <a:pPr algn="ctr"/>
                  <a:endParaRPr lang="en-GB" dirty="0"/>
                </a:p>
              </p:txBody>
            </p:sp>
            <p:sp>
              <p:nvSpPr>
                <p:cNvPr id="21" name="Freeform: Shape 20">
                  <a:extLst>
                    <a:ext uri="{FF2B5EF4-FFF2-40B4-BE49-F238E27FC236}">
                      <a16:creationId xmlns:a16="http://schemas.microsoft.com/office/drawing/2014/main" id="{B8AA2E6B-6EE2-4328-ADB3-47626F01B74E}"/>
                    </a:ext>
                  </a:extLst>
                </p:cNvPr>
                <p:cNvSpPr/>
                <p:nvPr/>
              </p:nvSpPr>
              <p:spPr>
                <a:xfrm rot="16200000">
                  <a:off x="2283301" y="1181002"/>
                  <a:ext cx="2271824" cy="2304000"/>
                </a:xfrm>
                <a:custGeom>
                  <a:avLst/>
                  <a:gdLst>
                    <a:gd name="connsiteX0" fmla="*/ 0 w 1800000"/>
                    <a:gd name="connsiteY0" fmla="*/ 0 h 1800000"/>
                    <a:gd name="connsiteX1" fmla="*/ 1800000 w 1800000"/>
                    <a:gd name="connsiteY1" fmla="*/ 1800000 h 1800000"/>
                    <a:gd name="connsiteX2" fmla="*/ 0 w 1800000"/>
                    <a:gd name="connsiteY2" fmla="*/ 1800000 h 1800000"/>
                  </a:gdLst>
                  <a:ahLst/>
                  <a:cxnLst>
                    <a:cxn ang="0">
                      <a:pos x="connsiteX0" y="connsiteY0"/>
                    </a:cxn>
                    <a:cxn ang="0">
                      <a:pos x="connsiteX1" y="connsiteY1"/>
                    </a:cxn>
                    <a:cxn ang="0">
                      <a:pos x="connsiteX2" y="connsiteY2"/>
                    </a:cxn>
                  </a:cxnLst>
                  <a:rect l="l" t="t" r="r" b="b"/>
                  <a:pathLst>
                    <a:path w="1800000" h="1800000">
                      <a:moveTo>
                        <a:pt x="0" y="0"/>
                      </a:moveTo>
                      <a:cubicBezTo>
                        <a:pt x="994113" y="0"/>
                        <a:pt x="1800000" y="805887"/>
                        <a:pt x="1800000" y="1800000"/>
                      </a:cubicBezTo>
                      <a:lnTo>
                        <a:pt x="0" y="1800000"/>
                      </a:lnTo>
                      <a:close/>
                    </a:path>
                  </a:pathLst>
                </a:custGeom>
                <a:solidFill>
                  <a:srgbClr val="F6932B"/>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vert" wrap="square" lIns="54000" tIns="54000" rIns="54000" bIns="54000" rtlCol="0" anchor="ctr" anchorCtr="1">
                  <a:noAutofit/>
                </a:bodyPr>
                <a:lstStyle/>
                <a:p>
                  <a:pPr marL="363538" algn="ctr"/>
                  <a:endParaRPr lang="en-GB" sz="1400" dirty="0">
                    <a:solidFill>
                      <a:schemeClr val="bg1">
                        <a:lumMod val="95000"/>
                      </a:schemeClr>
                    </a:solidFill>
                  </a:endParaRPr>
                </a:p>
                <a:p>
                  <a:pPr marL="363538" algn="ctr"/>
                  <a:r>
                    <a:rPr lang="en-GB" sz="1400" dirty="0">
                      <a:solidFill>
                        <a:schemeClr val="bg1">
                          <a:lumMod val="95000"/>
                        </a:schemeClr>
                      </a:solidFill>
                      <a:latin typeface="+mj-lt"/>
                    </a:rPr>
                    <a:t>Identify perceived </a:t>
                  </a:r>
                </a:p>
                <a:p>
                  <a:pPr marL="363538" algn="ctr"/>
                  <a:r>
                    <a:rPr lang="en-GB" sz="1400" dirty="0">
                      <a:solidFill>
                        <a:schemeClr val="bg1">
                          <a:lumMod val="95000"/>
                        </a:schemeClr>
                      </a:solidFill>
                      <a:latin typeface="+mj-lt"/>
                    </a:rPr>
                    <a:t>risk</a:t>
                  </a:r>
                </a:p>
              </p:txBody>
            </p:sp>
          </p:grpSp>
        </p:grpSp>
        <p:sp>
          <p:nvSpPr>
            <p:cNvPr id="9" name="TextBox 8">
              <a:extLst>
                <a:ext uri="{FF2B5EF4-FFF2-40B4-BE49-F238E27FC236}">
                  <a16:creationId xmlns:a16="http://schemas.microsoft.com/office/drawing/2014/main" id="{B30BBF52-15D7-420D-A759-89FABA9EF084}"/>
                </a:ext>
              </a:extLst>
            </p:cNvPr>
            <p:cNvSpPr txBox="1"/>
            <p:nvPr/>
          </p:nvSpPr>
          <p:spPr>
            <a:xfrm>
              <a:off x="4288044" y="1825767"/>
              <a:ext cx="1307923" cy="738664"/>
            </a:xfrm>
            <a:prstGeom prst="rect">
              <a:avLst/>
            </a:prstGeom>
            <a:noFill/>
          </p:spPr>
          <p:txBody>
            <a:bodyPr wrap="square">
              <a:spAutoFit/>
            </a:bodyPr>
            <a:lstStyle/>
            <a:p>
              <a:pPr algn="ctr" defTabSz="901700"/>
              <a:r>
                <a:rPr lang="en-GB" sz="1400" dirty="0">
                  <a:solidFill>
                    <a:schemeClr val="bg1">
                      <a:lumMod val="95000"/>
                    </a:schemeClr>
                  </a:solidFill>
                  <a:latin typeface="+mj-lt"/>
                </a:rPr>
                <a:t>Develop</a:t>
              </a:r>
            </a:p>
            <a:p>
              <a:pPr algn="ctr" defTabSz="901700"/>
              <a:r>
                <a:rPr lang="en-GB" sz="1400" dirty="0">
                  <a:solidFill>
                    <a:schemeClr val="bg1">
                      <a:lumMod val="95000"/>
                    </a:schemeClr>
                  </a:solidFill>
                  <a:latin typeface="+mj-lt"/>
                </a:rPr>
                <a:t>audit</a:t>
              </a:r>
            </a:p>
            <a:p>
              <a:pPr algn="ctr" defTabSz="901700"/>
              <a:r>
                <a:rPr lang="en-GB" sz="1400" dirty="0">
                  <a:solidFill>
                    <a:schemeClr val="bg1">
                      <a:lumMod val="95000"/>
                    </a:schemeClr>
                  </a:solidFill>
                  <a:latin typeface="+mj-lt"/>
                </a:rPr>
                <a:t>scope</a:t>
              </a:r>
            </a:p>
          </p:txBody>
        </p:sp>
        <p:sp>
          <p:nvSpPr>
            <p:cNvPr id="10" name="TextBox 9">
              <a:extLst>
                <a:ext uri="{FF2B5EF4-FFF2-40B4-BE49-F238E27FC236}">
                  <a16:creationId xmlns:a16="http://schemas.microsoft.com/office/drawing/2014/main" id="{531ADDDB-4A23-415E-A5FF-ACFBD7541C09}"/>
                </a:ext>
              </a:extLst>
            </p:cNvPr>
            <p:cNvSpPr txBox="1"/>
            <p:nvPr/>
          </p:nvSpPr>
          <p:spPr>
            <a:xfrm>
              <a:off x="3201938" y="3409497"/>
              <a:ext cx="1036759" cy="646331"/>
            </a:xfrm>
            <a:prstGeom prst="rect">
              <a:avLst/>
            </a:prstGeom>
            <a:noFill/>
          </p:spPr>
          <p:txBody>
            <a:bodyPr wrap="none" lIns="0" tIns="0" rIns="0" bIns="0" rtlCol="0">
              <a:spAutoFit/>
            </a:bodyPr>
            <a:lstStyle/>
            <a:p>
              <a:pPr algn="ctr"/>
              <a:r>
                <a:rPr lang="en-GB" sz="1400" dirty="0">
                  <a:solidFill>
                    <a:schemeClr val="bg1">
                      <a:lumMod val="95000"/>
                    </a:schemeClr>
                  </a:solidFill>
                  <a:latin typeface="+mj-lt"/>
                </a:rPr>
                <a:t>Issue / update</a:t>
              </a:r>
            </a:p>
            <a:p>
              <a:pPr algn="ctr"/>
              <a:r>
                <a:rPr lang="en-GB" sz="1400" dirty="0">
                  <a:solidFill>
                    <a:schemeClr val="bg1">
                      <a:lumMod val="95000"/>
                    </a:schemeClr>
                  </a:solidFill>
                  <a:latin typeface="+mj-lt"/>
                </a:rPr>
                <a:t>assurance</a:t>
              </a:r>
            </a:p>
            <a:p>
              <a:pPr algn="ctr"/>
              <a:r>
                <a:rPr lang="en-GB" sz="1400" dirty="0">
                  <a:solidFill>
                    <a:schemeClr val="bg1">
                      <a:lumMod val="95000"/>
                    </a:schemeClr>
                  </a:solidFill>
                  <a:latin typeface="+mj-lt"/>
                </a:rPr>
                <a:t>plan</a:t>
              </a:r>
            </a:p>
          </p:txBody>
        </p:sp>
        <p:sp>
          <p:nvSpPr>
            <p:cNvPr id="11" name="TextBox 10">
              <a:extLst>
                <a:ext uri="{FF2B5EF4-FFF2-40B4-BE49-F238E27FC236}">
                  <a16:creationId xmlns:a16="http://schemas.microsoft.com/office/drawing/2014/main" id="{7FC624D3-C237-457D-BF03-FD16756534B8}"/>
                </a:ext>
              </a:extLst>
            </p:cNvPr>
            <p:cNvSpPr txBox="1"/>
            <p:nvPr/>
          </p:nvSpPr>
          <p:spPr>
            <a:xfrm>
              <a:off x="4630843" y="3423749"/>
              <a:ext cx="735009" cy="430887"/>
            </a:xfrm>
            <a:prstGeom prst="rect">
              <a:avLst/>
            </a:prstGeom>
            <a:noFill/>
          </p:spPr>
          <p:txBody>
            <a:bodyPr wrap="none" lIns="0" tIns="0" rIns="0" bIns="0" rtlCol="0">
              <a:spAutoFit/>
            </a:bodyPr>
            <a:lstStyle/>
            <a:p>
              <a:pPr algn="ctr"/>
              <a:r>
                <a:rPr lang="en-GB" sz="1400" dirty="0">
                  <a:solidFill>
                    <a:schemeClr val="bg1">
                      <a:lumMod val="95000"/>
                    </a:schemeClr>
                  </a:solidFill>
                  <a:latin typeface="+mj-lt"/>
                </a:rPr>
                <a:t>Agree</a:t>
              </a:r>
            </a:p>
            <a:p>
              <a:pPr algn="ctr"/>
              <a:r>
                <a:rPr lang="en-GB" sz="1400" dirty="0">
                  <a:solidFill>
                    <a:schemeClr val="bg1">
                      <a:lumMod val="95000"/>
                    </a:schemeClr>
                  </a:solidFill>
                  <a:latin typeface="+mj-lt"/>
                </a:rPr>
                <a:t>frequency</a:t>
              </a:r>
            </a:p>
          </p:txBody>
        </p:sp>
      </p:grpSp>
      <p:sp>
        <p:nvSpPr>
          <p:cNvPr id="22" name="Arrow: Circular 21">
            <a:extLst>
              <a:ext uri="{FF2B5EF4-FFF2-40B4-BE49-F238E27FC236}">
                <a16:creationId xmlns:a16="http://schemas.microsoft.com/office/drawing/2014/main" id="{BD22268B-3E23-4054-9C8B-5F4ECDE9D294}"/>
              </a:ext>
            </a:extLst>
          </p:cNvPr>
          <p:cNvSpPr/>
          <p:nvPr/>
        </p:nvSpPr>
        <p:spPr>
          <a:xfrm>
            <a:off x="4067414" y="2232914"/>
            <a:ext cx="978408" cy="978408"/>
          </a:xfrm>
          <a:prstGeom prst="circular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solidFill>
                <a:schemeClr val="tx1"/>
              </a:solidFill>
            </a:endParaRPr>
          </a:p>
        </p:txBody>
      </p:sp>
      <p:sp>
        <p:nvSpPr>
          <p:cNvPr id="38" name="Arrow: Circular 37">
            <a:extLst>
              <a:ext uri="{FF2B5EF4-FFF2-40B4-BE49-F238E27FC236}">
                <a16:creationId xmlns:a16="http://schemas.microsoft.com/office/drawing/2014/main" id="{5680CAD2-B856-4289-BF12-38B1CE8E9669}"/>
              </a:ext>
            </a:extLst>
          </p:cNvPr>
          <p:cNvSpPr/>
          <p:nvPr/>
        </p:nvSpPr>
        <p:spPr>
          <a:xfrm rot="10800000">
            <a:off x="4067848" y="2396421"/>
            <a:ext cx="978408" cy="978408"/>
          </a:xfrm>
          <a:prstGeom prst="circular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solidFill>
                <a:schemeClr val="tx1"/>
              </a:solidFill>
            </a:endParaRPr>
          </a:p>
        </p:txBody>
      </p:sp>
    </p:spTree>
    <p:extLst>
      <p:ext uri="{BB962C8B-B14F-4D97-AF65-F5344CB8AC3E}">
        <p14:creationId xmlns:p14="http://schemas.microsoft.com/office/powerpoint/2010/main" val="10396668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4EC8B59-5A4F-4D28-8C2A-0B276D6E2A89}"/>
              </a:ext>
            </a:extLst>
          </p:cNvPr>
          <p:cNvSpPr/>
          <p:nvPr/>
        </p:nvSpPr>
        <p:spPr>
          <a:xfrm>
            <a:off x="468000" y="1044000"/>
            <a:ext cx="8279933" cy="3600000"/>
          </a:xfrm>
          <a:prstGeom prst="rect">
            <a:avLst/>
          </a:prstGeom>
          <a:solidFill>
            <a:srgbClr val="C8E6E3"/>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a:extLst>
              <a:ext uri="{FF2B5EF4-FFF2-40B4-BE49-F238E27FC236}">
                <a16:creationId xmlns:a16="http://schemas.microsoft.com/office/drawing/2014/main" id="{DF37977A-7EC1-413F-B401-175AA033CCA5}"/>
              </a:ext>
            </a:extLst>
          </p:cNvPr>
          <p:cNvSpPr>
            <a:spLocks noGrp="1"/>
          </p:cNvSpPr>
          <p:nvPr>
            <p:ph type="title"/>
          </p:nvPr>
        </p:nvSpPr>
        <p:spPr/>
        <p:txBody>
          <a:bodyPr/>
          <a:lstStyle/>
          <a:p>
            <a:r>
              <a:rPr lang="en-GB" dirty="0"/>
              <a:t>Planning</a:t>
            </a:r>
          </a:p>
        </p:txBody>
      </p:sp>
      <p:sp>
        <p:nvSpPr>
          <p:cNvPr id="3" name="Slide Number Placeholder 2">
            <a:extLst>
              <a:ext uri="{FF2B5EF4-FFF2-40B4-BE49-F238E27FC236}">
                <a16:creationId xmlns:a16="http://schemas.microsoft.com/office/drawing/2014/main" id="{2122E8B0-0AFB-4017-B03B-84933A6A2B5B}"/>
              </a:ext>
            </a:extLst>
          </p:cNvPr>
          <p:cNvSpPr>
            <a:spLocks noGrp="1"/>
          </p:cNvSpPr>
          <p:nvPr>
            <p:ph type="sldNum" sz="quarter" idx="12"/>
          </p:nvPr>
        </p:nvSpPr>
        <p:spPr/>
        <p:txBody>
          <a:bodyPr/>
          <a:lstStyle/>
          <a:p>
            <a:fld id="{B1249AB1-AB30-4DB9-BB9C-D847817A3AC3}" type="slidenum">
              <a:rPr lang="en-GB" dirty="0" smtClean="0"/>
              <a:pPr/>
              <a:t>15</a:t>
            </a:fld>
            <a:endParaRPr lang="en-GB" dirty="0"/>
          </a:p>
        </p:txBody>
      </p:sp>
      <p:grpSp>
        <p:nvGrpSpPr>
          <p:cNvPr id="4" name="Group 3"/>
          <p:cNvGrpSpPr/>
          <p:nvPr/>
        </p:nvGrpSpPr>
        <p:grpSpPr>
          <a:xfrm>
            <a:off x="707630" y="1317023"/>
            <a:ext cx="5445661" cy="2801212"/>
            <a:chOff x="1078892" y="1495780"/>
            <a:chExt cx="6975772" cy="3458191"/>
          </a:xfrm>
        </p:grpSpPr>
        <p:sp>
          <p:nvSpPr>
            <p:cNvPr id="8" name="Flowchart: Connector 7">
              <a:extLst>
                <a:ext uri="{FF2B5EF4-FFF2-40B4-BE49-F238E27FC236}">
                  <a16:creationId xmlns:a16="http://schemas.microsoft.com/office/drawing/2014/main" id="{2CE1B95C-3E9C-44B4-B251-F0675FDFF9D4}"/>
                </a:ext>
              </a:extLst>
            </p:cNvPr>
            <p:cNvSpPr/>
            <p:nvPr/>
          </p:nvSpPr>
          <p:spPr>
            <a:xfrm>
              <a:off x="3682444" y="2158137"/>
              <a:ext cx="1800000" cy="1440000"/>
            </a:xfrm>
            <a:prstGeom prst="flowChartConnector">
              <a:avLst/>
            </a:prstGeom>
            <a:solidFill>
              <a:srgbClr val="562E8A"/>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100" dirty="0">
                  <a:solidFill>
                    <a:schemeClr val="bg1"/>
                  </a:solidFill>
                  <a:latin typeface="+mj-lt"/>
                </a:rPr>
                <a:t>What do we want to learn and / or confirm?</a:t>
              </a:r>
            </a:p>
          </p:txBody>
        </p:sp>
        <p:sp>
          <p:nvSpPr>
            <p:cNvPr id="10" name="Rectangle: Rounded Corners 9">
              <a:extLst>
                <a:ext uri="{FF2B5EF4-FFF2-40B4-BE49-F238E27FC236}">
                  <a16:creationId xmlns:a16="http://schemas.microsoft.com/office/drawing/2014/main" id="{FB6EC305-4E68-4110-BEA1-A543DC8068AF}"/>
                </a:ext>
              </a:extLst>
            </p:cNvPr>
            <p:cNvSpPr/>
            <p:nvPr/>
          </p:nvSpPr>
          <p:spPr>
            <a:xfrm>
              <a:off x="5884220" y="2979976"/>
              <a:ext cx="2170444" cy="1072122"/>
            </a:xfrm>
            <a:prstGeom prst="roundRect">
              <a:avLst/>
            </a:prstGeom>
            <a:solidFill>
              <a:schemeClr val="bg1"/>
            </a:solidFill>
            <a:ln w="19050">
              <a:solidFill>
                <a:srgbClr val="330072"/>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050" dirty="0">
                  <a:solidFill>
                    <a:schemeClr val="tx1"/>
                  </a:solidFill>
                  <a:latin typeface="+mj-lt"/>
                </a:rPr>
                <a:t>Fully conforming with processes and procedures </a:t>
              </a:r>
              <a:endParaRPr lang="en-GB" sz="1050" i="1" dirty="0">
                <a:solidFill>
                  <a:schemeClr val="tx1"/>
                </a:solidFill>
                <a:latin typeface="+mj-lt"/>
              </a:endParaRPr>
            </a:p>
          </p:txBody>
        </p:sp>
        <p:sp>
          <p:nvSpPr>
            <p:cNvPr id="12" name="Rectangle: Rounded Corners 11">
              <a:extLst>
                <a:ext uri="{FF2B5EF4-FFF2-40B4-BE49-F238E27FC236}">
                  <a16:creationId xmlns:a16="http://schemas.microsoft.com/office/drawing/2014/main" id="{2FF5FEB9-E427-4053-B767-503D38D43F30}"/>
                </a:ext>
              </a:extLst>
            </p:cNvPr>
            <p:cNvSpPr/>
            <p:nvPr/>
          </p:nvSpPr>
          <p:spPr>
            <a:xfrm>
              <a:off x="5567222" y="1535848"/>
              <a:ext cx="2170444" cy="1072122"/>
            </a:xfrm>
            <a:prstGeom prst="roundRect">
              <a:avLst/>
            </a:prstGeom>
            <a:solidFill>
              <a:schemeClr val="bg1"/>
            </a:solidFill>
            <a:ln w="19050">
              <a:solidFill>
                <a:srgbClr val="330072"/>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050" dirty="0">
                  <a:solidFill>
                    <a:schemeClr val="tx1"/>
                  </a:solidFill>
                  <a:latin typeface="+mj-lt"/>
                </a:rPr>
                <a:t>Right barriers in place to prevent and mitigate the risk and impact</a:t>
              </a:r>
            </a:p>
          </p:txBody>
        </p:sp>
        <p:sp>
          <p:nvSpPr>
            <p:cNvPr id="14" name="Rectangle: Rounded Corners 13">
              <a:extLst>
                <a:ext uri="{FF2B5EF4-FFF2-40B4-BE49-F238E27FC236}">
                  <a16:creationId xmlns:a16="http://schemas.microsoft.com/office/drawing/2014/main" id="{1724B28B-1D87-4AF8-A228-120457A4FF7F}"/>
                </a:ext>
              </a:extLst>
            </p:cNvPr>
            <p:cNvSpPr/>
            <p:nvPr/>
          </p:nvSpPr>
          <p:spPr>
            <a:xfrm>
              <a:off x="1078892" y="2979976"/>
              <a:ext cx="2170444" cy="1072122"/>
            </a:xfrm>
            <a:prstGeom prst="roundRect">
              <a:avLst/>
            </a:prstGeom>
            <a:solidFill>
              <a:schemeClr val="bg1"/>
            </a:solidFill>
            <a:ln w="19050">
              <a:solidFill>
                <a:srgbClr val="330072"/>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050" dirty="0">
                  <a:solidFill>
                    <a:schemeClr val="tx1"/>
                  </a:solidFill>
                  <a:latin typeface="+mj-lt"/>
                </a:rPr>
                <a:t> Confident that systems and processes are both reliable and effective</a:t>
              </a:r>
            </a:p>
          </p:txBody>
        </p:sp>
        <p:sp>
          <p:nvSpPr>
            <p:cNvPr id="16" name="Rectangle: Rounded Corners 15">
              <a:extLst>
                <a:ext uri="{FF2B5EF4-FFF2-40B4-BE49-F238E27FC236}">
                  <a16:creationId xmlns:a16="http://schemas.microsoft.com/office/drawing/2014/main" id="{34B3853A-C56A-485F-8A99-5C7B30BDAC65}"/>
                </a:ext>
              </a:extLst>
            </p:cNvPr>
            <p:cNvSpPr/>
            <p:nvPr/>
          </p:nvSpPr>
          <p:spPr>
            <a:xfrm>
              <a:off x="3481556" y="3881849"/>
              <a:ext cx="2170444" cy="1072122"/>
            </a:xfrm>
            <a:prstGeom prst="roundRect">
              <a:avLst/>
            </a:prstGeom>
            <a:solidFill>
              <a:schemeClr val="bg1"/>
            </a:solidFill>
            <a:ln w="19050">
              <a:solidFill>
                <a:srgbClr val="330072"/>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050" dirty="0">
                  <a:solidFill>
                    <a:schemeClr val="tx1"/>
                  </a:solidFill>
                  <a:latin typeface="+mj-lt"/>
                </a:rPr>
                <a:t>In-place arrangements meet all relevant regulatory requirements</a:t>
              </a:r>
            </a:p>
          </p:txBody>
        </p:sp>
        <p:sp>
          <p:nvSpPr>
            <p:cNvPr id="18" name="Rectangle: Rounded Corners 17">
              <a:extLst>
                <a:ext uri="{FF2B5EF4-FFF2-40B4-BE49-F238E27FC236}">
                  <a16:creationId xmlns:a16="http://schemas.microsoft.com/office/drawing/2014/main" id="{CE10B539-ACCD-43DE-9F52-9A66715ADF11}"/>
                </a:ext>
              </a:extLst>
            </p:cNvPr>
            <p:cNvSpPr/>
            <p:nvPr/>
          </p:nvSpPr>
          <p:spPr>
            <a:xfrm>
              <a:off x="1427222" y="1495780"/>
              <a:ext cx="2170444" cy="1072122"/>
            </a:xfrm>
            <a:prstGeom prst="roundRect">
              <a:avLst/>
            </a:prstGeom>
            <a:solidFill>
              <a:schemeClr val="bg1"/>
            </a:solidFill>
            <a:ln w="19050">
              <a:solidFill>
                <a:srgbClr val="330072"/>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050" dirty="0">
                  <a:solidFill>
                    <a:schemeClr val="tx1"/>
                  </a:solidFill>
                  <a:latin typeface="+mj-lt"/>
                </a:rPr>
                <a:t>Fully understand and  are prepared for what can go wrong </a:t>
              </a:r>
            </a:p>
            <a:p>
              <a:pPr algn="ctr"/>
              <a:r>
                <a:rPr lang="en-GB" sz="1050" dirty="0">
                  <a:solidFill>
                    <a:schemeClr val="tx1"/>
                  </a:solidFill>
                  <a:latin typeface="+mj-lt"/>
                </a:rPr>
                <a:t>i.e. risks and consequences</a:t>
              </a:r>
            </a:p>
          </p:txBody>
        </p:sp>
      </p:grpSp>
      <p:sp>
        <p:nvSpPr>
          <p:cNvPr id="11" name="Rectangle: Rounded Corners 11">
            <a:extLst>
              <a:ext uri="{FF2B5EF4-FFF2-40B4-BE49-F238E27FC236}">
                <a16:creationId xmlns:a16="http://schemas.microsoft.com/office/drawing/2014/main" id="{2FF5FEB9-E427-4053-B767-503D38D43F30}"/>
              </a:ext>
            </a:extLst>
          </p:cNvPr>
          <p:cNvSpPr/>
          <p:nvPr/>
        </p:nvSpPr>
        <p:spPr>
          <a:xfrm>
            <a:off x="6316970" y="1368161"/>
            <a:ext cx="2231317" cy="2750074"/>
          </a:xfrm>
          <a:prstGeom prst="rect">
            <a:avLst/>
          </a:prstGeom>
          <a:solidFill>
            <a:srgbClr val="F6932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lvl="0"/>
            <a:r>
              <a:rPr lang="en-GB" sz="1400" b="1" dirty="0">
                <a:solidFill>
                  <a:schemeClr val="tx1"/>
                </a:solidFill>
                <a:latin typeface="+mj-lt"/>
              </a:rPr>
              <a:t>Data and trends from</a:t>
            </a:r>
          </a:p>
          <a:p>
            <a:pPr lvl="0"/>
            <a:endParaRPr lang="en-GB" sz="1100" u="sng" dirty="0">
              <a:solidFill>
                <a:schemeClr val="tx1"/>
              </a:solidFill>
              <a:latin typeface="+mj-lt"/>
            </a:endParaRPr>
          </a:p>
          <a:p>
            <a:pPr marL="171450" lvl="0" indent="-171450">
              <a:buFont typeface="Arial" panose="020B0604020202020204" pitchFamily="34" charset="0"/>
              <a:buChar char="•"/>
            </a:pPr>
            <a:r>
              <a:rPr lang="en-GB" sz="1200" dirty="0">
                <a:solidFill>
                  <a:schemeClr val="tx1"/>
                </a:solidFill>
                <a:latin typeface="+mj-lt"/>
              </a:rPr>
              <a:t>Safety observation card </a:t>
            </a:r>
          </a:p>
          <a:p>
            <a:pPr marL="171450" lvl="0" indent="-171450">
              <a:buFont typeface="Arial" panose="020B0604020202020204" pitchFamily="34" charset="0"/>
              <a:buChar char="•"/>
            </a:pPr>
            <a:r>
              <a:rPr lang="en-GB" sz="1200" dirty="0">
                <a:solidFill>
                  <a:schemeClr val="tx1"/>
                </a:solidFill>
                <a:latin typeface="+mj-lt"/>
              </a:rPr>
              <a:t>Root cause analysis</a:t>
            </a:r>
          </a:p>
          <a:p>
            <a:pPr marL="171450" lvl="0" indent="-171450">
              <a:buFont typeface="Arial" panose="020B0604020202020204" pitchFamily="34" charset="0"/>
              <a:buChar char="•"/>
            </a:pPr>
            <a:r>
              <a:rPr lang="en-GB" sz="1200" dirty="0">
                <a:solidFill>
                  <a:schemeClr val="tx1"/>
                </a:solidFill>
                <a:latin typeface="+mj-lt"/>
              </a:rPr>
              <a:t>incident investigations</a:t>
            </a:r>
          </a:p>
          <a:p>
            <a:pPr marL="171450" lvl="0" indent="-171450">
              <a:buFont typeface="Arial" panose="020B0604020202020204" pitchFamily="34" charset="0"/>
              <a:buChar char="•"/>
            </a:pPr>
            <a:r>
              <a:rPr lang="en-GB" sz="1200" dirty="0">
                <a:solidFill>
                  <a:schemeClr val="tx1"/>
                </a:solidFill>
                <a:latin typeface="+mj-lt"/>
              </a:rPr>
              <a:t>Subject matter expert judgement</a:t>
            </a:r>
          </a:p>
          <a:p>
            <a:pPr marL="171450" lvl="0" indent="-171450">
              <a:buFont typeface="Arial" panose="020B0604020202020204" pitchFamily="34" charset="0"/>
              <a:buChar char="•"/>
            </a:pPr>
            <a:r>
              <a:rPr lang="en-GB" sz="1200" dirty="0">
                <a:solidFill>
                  <a:schemeClr val="tx1"/>
                </a:solidFill>
                <a:latin typeface="+mj-lt"/>
              </a:rPr>
              <a:t>KPIs</a:t>
            </a:r>
          </a:p>
          <a:p>
            <a:pPr marL="171450" lvl="0" indent="-171450">
              <a:buFont typeface="Arial" panose="020B0604020202020204" pitchFamily="34" charset="0"/>
              <a:buChar char="•"/>
            </a:pPr>
            <a:r>
              <a:rPr lang="en-GB" sz="1200" dirty="0">
                <a:solidFill>
                  <a:schemeClr val="tx1"/>
                </a:solidFill>
                <a:latin typeface="+mj-lt"/>
              </a:rPr>
              <a:t>MAH barrier models</a:t>
            </a:r>
          </a:p>
          <a:p>
            <a:pPr marL="171450" lvl="0" indent="-171450">
              <a:buFont typeface="Arial" panose="020B0604020202020204" pitchFamily="34" charset="0"/>
              <a:buChar char="•"/>
            </a:pPr>
            <a:r>
              <a:rPr lang="en-GB" sz="1200" dirty="0">
                <a:solidFill>
                  <a:schemeClr val="tx1"/>
                </a:solidFill>
                <a:latin typeface="+mj-lt"/>
              </a:rPr>
              <a:t>Previous audit findings</a:t>
            </a:r>
          </a:p>
          <a:p>
            <a:pPr marL="171450" lvl="0" indent="-171450">
              <a:buFont typeface="Arial" panose="020B0604020202020204" pitchFamily="34" charset="0"/>
              <a:buChar char="•"/>
            </a:pPr>
            <a:r>
              <a:rPr lang="en-GB" sz="1200" dirty="0">
                <a:solidFill>
                  <a:schemeClr val="tx1"/>
                </a:solidFill>
                <a:latin typeface="+mj-lt"/>
              </a:rPr>
              <a:t>Risk registers content</a:t>
            </a:r>
          </a:p>
          <a:p>
            <a:pPr marL="171450" lvl="0" indent="-171450">
              <a:buFont typeface="Arial" panose="020B0604020202020204" pitchFamily="34" charset="0"/>
              <a:buChar char="•"/>
            </a:pPr>
            <a:r>
              <a:rPr lang="en-GB" sz="1200" dirty="0">
                <a:solidFill>
                  <a:schemeClr val="tx1"/>
                </a:solidFill>
                <a:latin typeface="+mj-lt"/>
              </a:rPr>
              <a:t>Legislation changes/Industry alerts</a:t>
            </a:r>
          </a:p>
          <a:p>
            <a:pPr marL="171450" lvl="0" indent="-171450">
              <a:buFont typeface="Arial" panose="020B0604020202020204" pitchFamily="34" charset="0"/>
              <a:buChar char="•"/>
            </a:pPr>
            <a:r>
              <a:rPr lang="en-GB" sz="1200" dirty="0">
                <a:solidFill>
                  <a:schemeClr val="tx1"/>
                </a:solidFill>
                <a:latin typeface="+mj-lt"/>
              </a:rPr>
              <a:t>Regulatory findings and advice</a:t>
            </a:r>
            <a:endParaRPr lang="en-GB" sz="1200" dirty="0">
              <a:solidFill>
                <a:schemeClr val="tx1"/>
              </a:solidFill>
              <a:effectLst/>
              <a:latin typeface="+mj-lt"/>
            </a:endParaRPr>
          </a:p>
        </p:txBody>
      </p:sp>
    </p:spTree>
    <p:extLst>
      <p:ext uri="{BB962C8B-B14F-4D97-AF65-F5344CB8AC3E}">
        <p14:creationId xmlns:p14="http://schemas.microsoft.com/office/powerpoint/2010/main" val="12107336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Assurance framework</a:t>
            </a:r>
          </a:p>
        </p:txBody>
      </p:sp>
    </p:spTree>
    <p:extLst>
      <p:ext uri="{BB962C8B-B14F-4D97-AF65-F5344CB8AC3E}">
        <p14:creationId xmlns:p14="http://schemas.microsoft.com/office/powerpoint/2010/main" val="31610894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5A5F17F-3D68-4086-9150-E33F86D42A78}"/>
              </a:ext>
            </a:extLst>
          </p:cNvPr>
          <p:cNvSpPr/>
          <p:nvPr/>
        </p:nvSpPr>
        <p:spPr>
          <a:xfrm>
            <a:off x="468000" y="1044000"/>
            <a:ext cx="8279933" cy="3600000"/>
          </a:xfrm>
          <a:prstGeom prst="rect">
            <a:avLst/>
          </a:prstGeom>
          <a:solidFill>
            <a:srgbClr val="C8E6E3"/>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Assurance framework</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17</a:t>
            </a:fld>
            <a:endParaRPr lang="en-GB" dirty="0"/>
          </a:p>
        </p:txBody>
      </p:sp>
      <p:pic>
        <p:nvPicPr>
          <p:cNvPr id="16" name="Picture 15">
            <a:extLst>
              <a:ext uri="{FF2B5EF4-FFF2-40B4-BE49-F238E27FC236}">
                <a16:creationId xmlns:a16="http://schemas.microsoft.com/office/drawing/2014/main" id="{05900B50-EE83-4CEC-AC77-84DF114EDB13}"/>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302265" y="2465494"/>
            <a:ext cx="2676410" cy="2112096"/>
          </a:xfrm>
          <a:custGeom>
            <a:avLst/>
            <a:gdLst>
              <a:gd name="connsiteX0" fmla="*/ 1336457 w 2676410"/>
              <a:gd name="connsiteY0" fmla="*/ 0 h 2112096"/>
              <a:gd name="connsiteX1" fmla="*/ 1352837 w 2676410"/>
              <a:gd name="connsiteY1" fmla="*/ 0 h 2112096"/>
              <a:gd name="connsiteX2" fmla="*/ 2647835 w 2676410"/>
              <a:gd name="connsiteY2" fmla="*/ 2089155 h 2112096"/>
              <a:gd name="connsiteX3" fmla="*/ 2650809 w 2676410"/>
              <a:gd name="connsiteY3" fmla="*/ 1870491 h 2112096"/>
              <a:gd name="connsiteX4" fmla="*/ 2650809 w 2676410"/>
              <a:gd name="connsiteY4" fmla="*/ 2089155 h 2112096"/>
              <a:gd name="connsiteX5" fmla="*/ 2676410 w 2676410"/>
              <a:gd name="connsiteY5" fmla="*/ 2089155 h 2112096"/>
              <a:gd name="connsiteX6" fmla="*/ 2676410 w 2676410"/>
              <a:gd name="connsiteY6" fmla="*/ 2112096 h 2112096"/>
              <a:gd name="connsiteX7" fmla="*/ 0 w 2676410"/>
              <a:gd name="connsiteY7" fmla="*/ 2112096 h 2112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6410" h="2112096">
                <a:moveTo>
                  <a:pt x="1336457" y="0"/>
                </a:moveTo>
                <a:lnTo>
                  <a:pt x="1352837" y="0"/>
                </a:lnTo>
                <a:lnTo>
                  <a:pt x="2647835" y="2089155"/>
                </a:lnTo>
                <a:lnTo>
                  <a:pt x="2650809" y="1870491"/>
                </a:lnTo>
                <a:lnTo>
                  <a:pt x="2650809" y="2089155"/>
                </a:lnTo>
                <a:lnTo>
                  <a:pt x="2676410" y="2089155"/>
                </a:lnTo>
                <a:lnTo>
                  <a:pt x="2676410" y="2112096"/>
                </a:lnTo>
                <a:lnTo>
                  <a:pt x="0" y="2112096"/>
                </a:lnTo>
                <a:close/>
              </a:path>
            </a:pathLst>
          </a:custGeom>
        </p:spPr>
      </p:pic>
      <p:sp>
        <p:nvSpPr>
          <p:cNvPr id="6" name="Content Placeholder 3">
            <a:extLst>
              <a:ext uri="{FF2B5EF4-FFF2-40B4-BE49-F238E27FC236}">
                <a16:creationId xmlns:a16="http://schemas.microsoft.com/office/drawing/2014/main" id="{CAAC09C5-1575-4B9C-9A1B-A6BDFB79E293}"/>
              </a:ext>
            </a:extLst>
          </p:cNvPr>
          <p:cNvSpPr>
            <a:spLocks noGrp="1"/>
          </p:cNvSpPr>
          <p:nvPr>
            <p:ph sz="quarter" idx="13"/>
          </p:nvPr>
        </p:nvSpPr>
        <p:spPr>
          <a:xfrm>
            <a:off x="519089" y="1090250"/>
            <a:ext cx="8064500" cy="1268413"/>
          </a:xfrm>
        </p:spPr>
        <p:txBody>
          <a:bodyPr/>
          <a:lstStyle/>
          <a:p>
            <a:pPr>
              <a:spcAft>
                <a:spcPts val="1200"/>
              </a:spcAft>
            </a:pPr>
            <a:r>
              <a:rPr lang="en-GB" sz="1600" dirty="0">
                <a:latin typeface="+mj-lt"/>
              </a:rPr>
              <a:t>Each level delivers a different opportunity to understand and improve systems and processes</a:t>
            </a:r>
          </a:p>
          <a:p>
            <a:pPr>
              <a:spcAft>
                <a:spcPts val="1200"/>
              </a:spcAft>
            </a:pPr>
            <a:r>
              <a:rPr lang="en-GB" sz="1600" dirty="0">
                <a:latin typeface="+mj-lt"/>
              </a:rPr>
              <a:t>A ‘blended’ approach gives a better perspective on safety and operational</a:t>
            </a:r>
            <a:endParaRPr lang="en-GB" sz="1600" i="1" dirty="0">
              <a:solidFill>
                <a:srgbClr val="330072"/>
              </a:solidFill>
              <a:highlight>
                <a:srgbClr val="FFFF00"/>
              </a:highlight>
              <a:latin typeface="+mj-lt"/>
            </a:endParaRPr>
          </a:p>
          <a:p>
            <a:pPr>
              <a:spcAft>
                <a:spcPts val="1200"/>
              </a:spcAft>
            </a:pPr>
            <a:r>
              <a:rPr lang="en-GB" sz="1600" dirty="0">
                <a:latin typeface="+mj-lt"/>
              </a:rPr>
              <a:t>Select the best people available for the assurance activity being undertaken</a:t>
            </a:r>
            <a:endParaRPr lang="en-GB" sz="1600" dirty="0"/>
          </a:p>
          <a:p>
            <a:pPr marL="0" indent="0">
              <a:buNone/>
            </a:pPr>
            <a:endParaRPr lang="en-GB" sz="1400" dirty="0"/>
          </a:p>
        </p:txBody>
      </p:sp>
      <p:pic>
        <p:nvPicPr>
          <p:cNvPr id="8" name="Picture 7">
            <a:extLst>
              <a:ext uri="{FF2B5EF4-FFF2-40B4-BE49-F238E27FC236}">
                <a16:creationId xmlns:a16="http://schemas.microsoft.com/office/drawing/2014/main" id="{8E3F94E0-8C55-4C8D-B974-031C4FFF341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348790" y="2458629"/>
            <a:ext cx="2435424" cy="2117618"/>
          </a:xfrm>
          <a:prstGeom prst="rect">
            <a:avLst/>
          </a:prstGeom>
        </p:spPr>
      </p:pic>
      <p:pic>
        <p:nvPicPr>
          <p:cNvPr id="9" name="Picture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784215" y="2465494"/>
            <a:ext cx="867634" cy="2110753"/>
          </a:xfrm>
          <a:prstGeom prst="rect">
            <a:avLst/>
          </a:prstGeom>
        </p:spPr>
      </p:pic>
    </p:spTree>
    <p:extLst>
      <p:ext uri="{BB962C8B-B14F-4D97-AF65-F5344CB8AC3E}">
        <p14:creationId xmlns:p14="http://schemas.microsoft.com/office/powerpoint/2010/main" val="38985831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504000" y="1224000"/>
            <a:ext cx="8064500" cy="2095882"/>
          </a:xfrm>
        </p:spPr>
        <p:txBody>
          <a:bodyPr/>
          <a:lstStyle/>
          <a:p>
            <a:pPr lvl="0"/>
            <a:r>
              <a:rPr lang="en-GB" sz="1600" dirty="0">
                <a:latin typeface="+mj-lt"/>
              </a:rPr>
              <a:t>Do we understand what can go </a:t>
            </a:r>
          </a:p>
          <a:p>
            <a:pPr marL="361950" lvl="0" indent="0">
              <a:spcBef>
                <a:spcPts val="0"/>
              </a:spcBef>
              <a:buNone/>
            </a:pPr>
            <a:r>
              <a:rPr lang="en-GB" sz="1600" dirty="0">
                <a:latin typeface="+mj-lt"/>
              </a:rPr>
              <a:t>wrong: the perceived risk picture?</a:t>
            </a:r>
          </a:p>
          <a:p>
            <a:pPr lvl="0"/>
            <a:r>
              <a:rPr lang="en-GB" sz="1600" dirty="0">
                <a:latin typeface="+mj-lt"/>
              </a:rPr>
              <a:t>Do we know what we have to </a:t>
            </a:r>
          </a:p>
          <a:p>
            <a:pPr marL="361950" lvl="0" indent="0">
              <a:spcBef>
                <a:spcPts val="0"/>
              </a:spcBef>
              <a:buNone/>
            </a:pPr>
            <a:r>
              <a:rPr lang="en-GB" sz="1600" dirty="0">
                <a:latin typeface="+mj-lt"/>
              </a:rPr>
              <a:t>prevent this happening?</a:t>
            </a:r>
          </a:p>
          <a:p>
            <a:pPr lvl="0"/>
            <a:r>
              <a:rPr lang="en-GB" sz="1600" dirty="0">
                <a:latin typeface="+mj-lt"/>
              </a:rPr>
              <a:t>Do we know what is </a:t>
            </a:r>
          </a:p>
          <a:p>
            <a:pPr marL="361950" lvl="0" indent="0">
              <a:spcBef>
                <a:spcPts val="0"/>
              </a:spcBef>
              <a:buNone/>
            </a:pPr>
            <a:r>
              <a:rPr lang="en-GB" sz="1600" dirty="0">
                <a:latin typeface="+mj-lt"/>
              </a:rPr>
              <a:t>required?</a:t>
            </a:r>
          </a:p>
          <a:p>
            <a:pPr lvl="0"/>
            <a:r>
              <a:rPr lang="en-GB" sz="1600" dirty="0">
                <a:latin typeface="+mj-lt"/>
              </a:rPr>
              <a:t>Are we confident that our arrangements will work when required?</a:t>
            </a:r>
          </a:p>
          <a:p>
            <a:pPr lvl="0"/>
            <a:r>
              <a:rPr lang="en-GB" sz="1600" dirty="0">
                <a:latin typeface="+mj-lt"/>
              </a:rPr>
              <a:t>Do arrangements meet all relevant regulatory requirements?</a:t>
            </a:r>
          </a:p>
          <a:p>
            <a:r>
              <a:rPr lang="en-GB" sz="1600" dirty="0">
                <a:latin typeface="+mj-lt"/>
              </a:rPr>
              <a:t>Success of such an audit requires detailed planning, preparation and engagement and a structured process for execution and closeout</a:t>
            </a:r>
          </a:p>
        </p:txBody>
      </p:sp>
      <p:sp>
        <p:nvSpPr>
          <p:cNvPr id="2" name="Title 1"/>
          <p:cNvSpPr>
            <a:spLocks noGrp="1"/>
          </p:cNvSpPr>
          <p:nvPr>
            <p:ph type="title"/>
          </p:nvPr>
        </p:nvSpPr>
        <p:spPr/>
        <p:txBody>
          <a:bodyPr/>
          <a:lstStyle/>
          <a:p>
            <a:r>
              <a:rPr lang="en-GB" dirty="0"/>
              <a:t>Corporate and regional audit</a:t>
            </a:r>
          </a:p>
        </p:txBody>
      </p:sp>
      <p:sp>
        <p:nvSpPr>
          <p:cNvPr id="3" name="Slide Number Placeholder 2"/>
          <p:cNvSpPr>
            <a:spLocks noGrp="1"/>
          </p:cNvSpPr>
          <p:nvPr>
            <p:ph type="sldNum" sz="quarter" idx="12"/>
          </p:nvPr>
        </p:nvSpPr>
        <p:spPr/>
        <p:txBody>
          <a:bodyPr/>
          <a:lstStyle/>
          <a:p>
            <a:fld id="{B1249AB1-AB30-4DB9-BB9C-D847817A3AC3}" type="slidenum">
              <a:rPr lang="en-GB" smtClean="0"/>
              <a:pPr/>
              <a:t>18</a:t>
            </a:fld>
            <a:endParaRPr lang="en-GB"/>
          </a:p>
        </p:txBody>
      </p:sp>
      <p:pic>
        <p:nvPicPr>
          <p:cNvPr id="10" name="Picture 9">
            <a:extLst>
              <a:ext uri="{FF2B5EF4-FFF2-40B4-BE49-F238E27FC236}">
                <a16:creationId xmlns:a16="http://schemas.microsoft.com/office/drawing/2014/main" id="{D41D8354-D0D9-4D4A-BE75-971695475A56}"/>
              </a:ext>
            </a:extLst>
          </p:cNvPr>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370985" y="1153166"/>
            <a:ext cx="3317790" cy="1314000"/>
          </a:xfrm>
          <a:prstGeom prst="rect">
            <a:avLst/>
          </a:prstGeom>
        </p:spPr>
      </p:pic>
      <p:pic>
        <p:nvPicPr>
          <p:cNvPr id="12" name="Picture 11">
            <a:extLst>
              <a:ext uri="{FF2B5EF4-FFF2-40B4-BE49-F238E27FC236}">
                <a16:creationId xmlns:a16="http://schemas.microsoft.com/office/drawing/2014/main" id="{22516FDC-AD70-48ED-A986-98C6BFD028E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688775" y="1153166"/>
            <a:ext cx="3033470" cy="1314000"/>
          </a:xfrm>
          <a:prstGeom prst="rect">
            <a:avLst/>
          </a:prstGeom>
        </p:spPr>
      </p:pic>
      <p:pic>
        <p:nvPicPr>
          <p:cNvPr id="13" name="Picture 12">
            <a:extLst>
              <a:ext uri="{FF2B5EF4-FFF2-40B4-BE49-F238E27FC236}">
                <a16:creationId xmlns:a16="http://schemas.microsoft.com/office/drawing/2014/main" id="{5A3BF067-00BD-45BA-8D6A-514CBF318508}"/>
              </a:ext>
            </a:extLst>
          </p:cNvPr>
          <p:cNvPicPr>
            <a:picLocks noChangeAspect="1"/>
          </p:cNvPicPr>
          <p:nvPr/>
        </p:nvPicPr>
        <p:blipFill rotWithShape="1">
          <a:blip r:embed="rId5" cstate="screen">
            <a:clrChange>
              <a:clrFrom>
                <a:srgbClr val="FFFFFF"/>
              </a:clrFrom>
              <a:clrTo>
                <a:srgbClr val="FFFFFF">
                  <a:alpha val="0"/>
                </a:srgbClr>
              </a:clrTo>
            </a:clrChange>
            <a:alphaModFix amt="10000"/>
            <a:extLst>
              <a:ext uri="{28A0092B-C50C-407E-A947-70E740481C1C}">
                <a14:useLocalDpi xmlns:a14="http://schemas.microsoft.com/office/drawing/2010/main"/>
              </a:ext>
            </a:extLst>
          </a:blip>
          <a:srcRect/>
          <a:stretch/>
        </p:blipFill>
        <p:spPr>
          <a:xfrm>
            <a:off x="2370985" y="2467166"/>
            <a:ext cx="3317790" cy="1314000"/>
          </a:xfrm>
          <a:prstGeom prst="rect">
            <a:avLst/>
          </a:prstGeom>
        </p:spPr>
      </p:pic>
      <p:pic>
        <p:nvPicPr>
          <p:cNvPr id="14" name="Picture 13">
            <a:extLst>
              <a:ext uri="{FF2B5EF4-FFF2-40B4-BE49-F238E27FC236}">
                <a16:creationId xmlns:a16="http://schemas.microsoft.com/office/drawing/2014/main" id="{4E4A35E9-1A9C-4AEC-96B4-463D20D35E10}"/>
              </a:ext>
            </a:extLst>
          </p:cNvPr>
          <p:cNvPicPr>
            <a:picLocks noChangeAspect="1"/>
          </p:cNvPicPr>
          <p:nvPr/>
        </p:nvPicPr>
        <p:blipFill rotWithShape="1">
          <a:blip r:embed="rId6" cstate="screen">
            <a:alphaModFix amt="10000"/>
            <a:extLst>
              <a:ext uri="{28A0092B-C50C-407E-A947-70E740481C1C}">
                <a14:useLocalDpi xmlns:a14="http://schemas.microsoft.com/office/drawing/2010/main"/>
              </a:ext>
            </a:extLst>
          </a:blip>
          <a:srcRect/>
          <a:stretch/>
        </p:blipFill>
        <p:spPr>
          <a:xfrm>
            <a:off x="5688775" y="2467166"/>
            <a:ext cx="3033470" cy="1314000"/>
          </a:xfrm>
          <a:prstGeom prst="rect">
            <a:avLst/>
          </a:prstGeom>
        </p:spPr>
      </p:pic>
    </p:spTree>
    <p:extLst>
      <p:ext uri="{BB962C8B-B14F-4D97-AF65-F5344CB8AC3E}">
        <p14:creationId xmlns:p14="http://schemas.microsoft.com/office/powerpoint/2010/main" val="3590991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503999" y="1224000"/>
            <a:ext cx="8314075" cy="3409882"/>
          </a:xfrm>
        </p:spPr>
        <p:txBody>
          <a:bodyPr/>
          <a:lstStyle/>
          <a:p>
            <a:pPr marL="0" lvl="0" indent="0">
              <a:buNone/>
            </a:pPr>
            <a:r>
              <a:rPr lang="en-GB" sz="1600" b="1" dirty="0">
                <a:solidFill>
                  <a:schemeClr val="bg2"/>
                </a:solidFill>
                <a:latin typeface="+mj-lt"/>
              </a:rPr>
              <a:t>Asset level programming</a:t>
            </a:r>
          </a:p>
          <a:p>
            <a:pPr lvl="0">
              <a:spcBef>
                <a:spcPts val="0"/>
              </a:spcBef>
            </a:pPr>
            <a:r>
              <a:rPr lang="en-GB" sz="1400" dirty="0">
                <a:latin typeface="+mj-lt"/>
              </a:rPr>
              <a:t>Determined centrally (Assurance Programme Manager) to the risk-based audit schedule</a:t>
            </a:r>
          </a:p>
          <a:p>
            <a:pPr lvl="0">
              <a:spcBef>
                <a:spcPts val="0"/>
              </a:spcBef>
            </a:pPr>
            <a:endParaRPr lang="en-GB" sz="1200" dirty="0">
              <a:latin typeface="+mj-lt"/>
            </a:endParaRPr>
          </a:p>
          <a:p>
            <a:pPr lvl="0">
              <a:spcBef>
                <a:spcPts val="0"/>
              </a:spcBef>
            </a:pPr>
            <a:endParaRPr lang="en-GB" sz="1200" dirty="0">
              <a:latin typeface="+mj-lt"/>
            </a:endParaRPr>
          </a:p>
          <a:p>
            <a:pPr marL="0" lvl="0" indent="0">
              <a:buNone/>
            </a:pPr>
            <a:r>
              <a:rPr lang="en-GB" sz="1600" b="1" dirty="0">
                <a:solidFill>
                  <a:schemeClr val="bg2"/>
                </a:solidFill>
                <a:latin typeface="+mj-lt"/>
              </a:rPr>
              <a:t>Type of asset level audit</a:t>
            </a:r>
          </a:p>
          <a:p>
            <a:pPr lvl="0">
              <a:spcBef>
                <a:spcPts val="0"/>
              </a:spcBef>
            </a:pPr>
            <a:r>
              <a:rPr lang="en-GB" sz="1400" dirty="0">
                <a:latin typeface="+mj-lt"/>
              </a:rPr>
              <a:t>Compliance: specific, pre-set </a:t>
            </a:r>
          </a:p>
          <a:p>
            <a:pPr marL="361950" lvl="0" indent="0">
              <a:spcBef>
                <a:spcPts val="0"/>
              </a:spcBef>
              <a:buNone/>
            </a:pPr>
            <a:r>
              <a:rPr lang="en-GB" sz="1400" dirty="0">
                <a:latin typeface="+mj-lt"/>
              </a:rPr>
              <a:t>and open-ended questions</a:t>
            </a:r>
          </a:p>
          <a:p>
            <a:pPr marL="361950" lvl="0" indent="0">
              <a:spcBef>
                <a:spcPts val="0"/>
              </a:spcBef>
              <a:buNone/>
            </a:pPr>
            <a:r>
              <a:rPr lang="en-GB" sz="1400" dirty="0">
                <a:latin typeface="+mj-lt"/>
              </a:rPr>
              <a:t>aiding investigation, </a:t>
            </a:r>
          </a:p>
          <a:p>
            <a:pPr marL="361950" lvl="0" indent="0">
              <a:spcBef>
                <a:spcPts val="0"/>
              </a:spcBef>
              <a:buNone/>
            </a:pPr>
            <a:r>
              <a:rPr lang="en-GB" sz="1400" dirty="0">
                <a:latin typeface="+mj-lt"/>
              </a:rPr>
              <a:t>enquiry &amp; discovery</a:t>
            </a:r>
          </a:p>
          <a:p>
            <a:pPr lvl="0"/>
            <a:r>
              <a:rPr lang="en-GB" sz="1400" dirty="0">
                <a:latin typeface="+mj-lt"/>
              </a:rPr>
              <a:t>Based in the action tracking system for progress monitoring</a:t>
            </a:r>
            <a:endParaRPr lang="en-GB" sz="1200" dirty="0">
              <a:latin typeface="+mj-lt"/>
            </a:endParaRPr>
          </a:p>
          <a:p>
            <a:pPr marL="0" lvl="0" indent="0">
              <a:buNone/>
            </a:pPr>
            <a:endParaRPr lang="en-GB" sz="1600" b="1" dirty="0">
              <a:solidFill>
                <a:schemeClr val="bg2"/>
              </a:solidFill>
              <a:latin typeface="+mj-lt"/>
            </a:endParaRPr>
          </a:p>
          <a:p>
            <a:pPr marL="0" lvl="0" indent="0">
              <a:buNone/>
            </a:pPr>
            <a:r>
              <a:rPr lang="en-GB" sz="1600" b="1" dirty="0">
                <a:solidFill>
                  <a:schemeClr val="bg2"/>
                </a:solidFill>
                <a:latin typeface="+mj-lt"/>
              </a:rPr>
              <a:t>Audit team</a:t>
            </a:r>
          </a:p>
          <a:p>
            <a:pPr lvl="0">
              <a:spcBef>
                <a:spcPts val="0"/>
              </a:spcBef>
            </a:pPr>
            <a:r>
              <a:rPr lang="en-GB" sz="1400" dirty="0">
                <a:latin typeface="+mj-lt"/>
              </a:rPr>
              <a:t>Will be asset supervision with scripted audit question sets.</a:t>
            </a:r>
          </a:p>
        </p:txBody>
      </p:sp>
      <p:sp>
        <p:nvSpPr>
          <p:cNvPr id="2" name="Title 1"/>
          <p:cNvSpPr>
            <a:spLocks noGrp="1"/>
          </p:cNvSpPr>
          <p:nvPr>
            <p:ph type="title"/>
          </p:nvPr>
        </p:nvSpPr>
        <p:spPr/>
        <p:txBody>
          <a:bodyPr/>
          <a:lstStyle/>
          <a:p>
            <a:r>
              <a:rPr lang="en-GB" dirty="0"/>
              <a:t>Asset level compliance monitoring </a:t>
            </a:r>
          </a:p>
        </p:txBody>
      </p:sp>
      <p:sp>
        <p:nvSpPr>
          <p:cNvPr id="3" name="Slide Number Placeholder 2"/>
          <p:cNvSpPr>
            <a:spLocks noGrp="1"/>
          </p:cNvSpPr>
          <p:nvPr>
            <p:ph type="sldNum" sz="quarter" idx="12"/>
          </p:nvPr>
        </p:nvSpPr>
        <p:spPr/>
        <p:txBody>
          <a:bodyPr/>
          <a:lstStyle/>
          <a:p>
            <a:fld id="{B1249AB1-AB30-4DB9-BB9C-D847817A3AC3}" type="slidenum">
              <a:rPr lang="en-GB" smtClean="0"/>
              <a:pPr/>
              <a:t>19</a:t>
            </a:fld>
            <a:endParaRPr lang="en-GB"/>
          </a:p>
        </p:txBody>
      </p:sp>
      <p:pic>
        <p:nvPicPr>
          <p:cNvPr id="10" name="Picture 9">
            <a:extLst>
              <a:ext uri="{FF2B5EF4-FFF2-40B4-BE49-F238E27FC236}">
                <a16:creationId xmlns:a16="http://schemas.microsoft.com/office/drawing/2014/main" id="{D41D8354-D0D9-4D4A-BE75-971695475A56}"/>
              </a:ext>
            </a:extLst>
          </p:cNvPr>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370985" y="2479821"/>
            <a:ext cx="3317790" cy="647700"/>
          </a:xfrm>
          <a:prstGeom prst="rect">
            <a:avLst/>
          </a:prstGeom>
        </p:spPr>
      </p:pic>
      <p:pic>
        <p:nvPicPr>
          <p:cNvPr id="12" name="Picture 11">
            <a:extLst>
              <a:ext uri="{FF2B5EF4-FFF2-40B4-BE49-F238E27FC236}">
                <a16:creationId xmlns:a16="http://schemas.microsoft.com/office/drawing/2014/main" id="{22516FDC-AD70-48ED-A986-98C6BFD028E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688775" y="2476060"/>
            <a:ext cx="3033470" cy="647700"/>
          </a:xfrm>
          <a:prstGeom prst="rect">
            <a:avLst/>
          </a:prstGeom>
        </p:spPr>
      </p:pic>
      <p:pic>
        <p:nvPicPr>
          <p:cNvPr id="7" name="Picture 6">
            <a:extLst>
              <a:ext uri="{FF2B5EF4-FFF2-40B4-BE49-F238E27FC236}">
                <a16:creationId xmlns:a16="http://schemas.microsoft.com/office/drawing/2014/main" id="{A821CD06-8E28-4394-AF1D-FD586848C518}"/>
              </a:ext>
            </a:extLst>
          </p:cNvPr>
          <p:cNvPicPr>
            <a:picLocks noChangeAspect="1"/>
          </p:cNvPicPr>
          <p:nvPr/>
        </p:nvPicPr>
        <p:blipFill rotWithShape="1">
          <a:blip r:embed="rId5" cstate="screen">
            <a:clrChange>
              <a:clrFrom>
                <a:srgbClr val="FFFFFF"/>
              </a:clrFrom>
              <a:clrTo>
                <a:srgbClr val="FFFFFF">
                  <a:alpha val="0"/>
                </a:srgbClr>
              </a:clrTo>
            </a:clrChange>
            <a:alphaModFix amt="10000"/>
            <a:extLst>
              <a:ext uri="{28A0092B-C50C-407E-A947-70E740481C1C}">
                <a14:useLocalDpi xmlns:a14="http://schemas.microsoft.com/office/drawing/2010/main"/>
              </a:ext>
            </a:extLst>
          </a:blip>
          <a:srcRect/>
          <a:stretch/>
        </p:blipFill>
        <p:spPr>
          <a:xfrm>
            <a:off x="2370985" y="1165821"/>
            <a:ext cx="3317790" cy="1309853"/>
          </a:xfrm>
          <a:prstGeom prst="rect">
            <a:avLst/>
          </a:prstGeom>
        </p:spPr>
      </p:pic>
      <p:pic>
        <p:nvPicPr>
          <p:cNvPr id="8" name="Picture 7">
            <a:extLst>
              <a:ext uri="{FF2B5EF4-FFF2-40B4-BE49-F238E27FC236}">
                <a16:creationId xmlns:a16="http://schemas.microsoft.com/office/drawing/2014/main" id="{D22C74F8-4B44-413C-9090-B766C4F9EF29}"/>
              </a:ext>
            </a:extLst>
          </p:cNvPr>
          <p:cNvPicPr>
            <a:picLocks noChangeAspect="1"/>
          </p:cNvPicPr>
          <p:nvPr/>
        </p:nvPicPr>
        <p:blipFill rotWithShape="1">
          <a:blip r:embed="rId6" cstate="screen">
            <a:clrChange>
              <a:clrFrom>
                <a:srgbClr val="FFFFFF"/>
              </a:clrFrom>
              <a:clrTo>
                <a:srgbClr val="FFFFFF">
                  <a:alpha val="0"/>
                </a:srgbClr>
              </a:clrTo>
            </a:clrChange>
            <a:alphaModFix amt="10000"/>
            <a:extLst>
              <a:ext uri="{28A0092B-C50C-407E-A947-70E740481C1C}">
                <a14:useLocalDpi xmlns:a14="http://schemas.microsoft.com/office/drawing/2010/main"/>
              </a:ext>
            </a:extLst>
          </a:blip>
          <a:srcRect/>
          <a:stretch/>
        </p:blipFill>
        <p:spPr>
          <a:xfrm>
            <a:off x="2370985" y="3127521"/>
            <a:ext cx="3317790" cy="647700"/>
          </a:xfrm>
          <a:prstGeom prst="rect">
            <a:avLst/>
          </a:prstGeom>
        </p:spPr>
      </p:pic>
      <p:pic>
        <p:nvPicPr>
          <p:cNvPr id="9" name="Picture 8">
            <a:extLst>
              <a:ext uri="{FF2B5EF4-FFF2-40B4-BE49-F238E27FC236}">
                <a16:creationId xmlns:a16="http://schemas.microsoft.com/office/drawing/2014/main" id="{5F1E733C-3A66-4503-AA9E-C697D58B1C15}"/>
              </a:ext>
            </a:extLst>
          </p:cNvPr>
          <p:cNvPicPr>
            <a:picLocks noChangeAspect="1"/>
          </p:cNvPicPr>
          <p:nvPr/>
        </p:nvPicPr>
        <p:blipFill rotWithShape="1">
          <a:blip r:embed="rId7" cstate="screen">
            <a:alphaModFix amt="10000"/>
            <a:extLst>
              <a:ext uri="{28A0092B-C50C-407E-A947-70E740481C1C}">
                <a14:useLocalDpi xmlns:a14="http://schemas.microsoft.com/office/drawing/2010/main"/>
              </a:ext>
            </a:extLst>
          </a:blip>
          <a:srcRect/>
          <a:stretch/>
        </p:blipFill>
        <p:spPr>
          <a:xfrm>
            <a:off x="5688775" y="1155128"/>
            <a:ext cx="3033470" cy="1309853"/>
          </a:xfrm>
          <a:prstGeom prst="rect">
            <a:avLst/>
          </a:prstGeom>
        </p:spPr>
      </p:pic>
      <p:pic>
        <p:nvPicPr>
          <p:cNvPr id="11" name="Picture 10">
            <a:extLst>
              <a:ext uri="{FF2B5EF4-FFF2-40B4-BE49-F238E27FC236}">
                <a16:creationId xmlns:a16="http://schemas.microsoft.com/office/drawing/2014/main" id="{08CDA541-E6F9-40FE-A69A-A710560FE829}"/>
              </a:ext>
            </a:extLst>
          </p:cNvPr>
          <p:cNvPicPr>
            <a:picLocks noChangeAspect="1"/>
          </p:cNvPicPr>
          <p:nvPr/>
        </p:nvPicPr>
        <p:blipFill rotWithShape="1">
          <a:blip r:embed="rId8" cstate="screen">
            <a:alphaModFix amt="10000"/>
            <a:extLst>
              <a:ext uri="{28A0092B-C50C-407E-A947-70E740481C1C}">
                <a14:useLocalDpi xmlns:a14="http://schemas.microsoft.com/office/drawing/2010/main"/>
              </a:ext>
            </a:extLst>
          </a:blip>
          <a:srcRect/>
          <a:stretch/>
        </p:blipFill>
        <p:spPr>
          <a:xfrm>
            <a:off x="5683479" y="3123760"/>
            <a:ext cx="3033470" cy="647700"/>
          </a:xfrm>
          <a:prstGeom prst="rect">
            <a:avLst/>
          </a:prstGeom>
        </p:spPr>
      </p:pic>
    </p:spTree>
    <p:extLst>
      <p:ext uri="{BB962C8B-B14F-4D97-AF65-F5344CB8AC3E}">
        <p14:creationId xmlns:p14="http://schemas.microsoft.com/office/powerpoint/2010/main" val="3207966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Contents</a:t>
            </a:r>
          </a:p>
        </p:txBody>
      </p:sp>
      <p:sp>
        <p:nvSpPr>
          <p:cNvPr id="3" name="Slide Number Placeholder 2"/>
          <p:cNvSpPr>
            <a:spLocks noGrp="1"/>
          </p:cNvSpPr>
          <p:nvPr>
            <p:ph type="sldNum" sz="quarter" idx="12"/>
          </p:nvPr>
        </p:nvSpPr>
        <p:spPr/>
        <p:txBody>
          <a:bodyPr/>
          <a:lstStyle/>
          <a:p>
            <a:fld id="{B1249AB1-AB30-4DB9-BB9C-D847817A3AC3}" type="slidenum">
              <a:rPr lang="en-GB" smtClean="0"/>
              <a:pPr/>
              <a:t>2</a:t>
            </a:fld>
            <a:endParaRPr lang="en-GB"/>
          </a:p>
        </p:txBody>
      </p:sp>
      <p:sp>
        <p:nvSpPr>
          <p:cNvPr id="4" name="Content Placeholder 3"/>
          <p:cNvSpPr>
            <a:spLocks noGrp="1"/>
          </p:cNvSpPr>
          <p:nvPr>
            <p:ph sz="quarter" idx="13"/>
          </p:nvPr>
        </p:nvSpPr>
        <p:spPr>
          <a:xfrm>
            <a:off x="539750" y="820206"/>
            <a:ext cx="3852863" cy="3816350"/>
          </a:xfrm>
          <a:solidFill>
            <a:srgbClr val="61C3C5"/>
          </a:solidFill>
        </p:spPr>
        <p:txBody>
          <a:bodyPr anchor="ctr" anchorCtr="0"/>
          <a:lstStyle/>
          <a:p>
            <a:pPr marL="358775" indent="-266700">
              <a:spcBef>
                <a:spcPts val="300"/>
              </a:spcBef>
              <a:buClr>
                <a:schemeClr val="bg1"/>
              </a:buClr>
            </a:pPr>
            <a:r>
              <a:rPr lang="en-GB" sz="2000" dirty="0">
                <a:solidFill>
                  <a:schemeClr val="lt1"/>
                </a:solidFill>
              </a:rPr>
              <a:t>Introduction &amp; Definitions</a:t>
            </a:r>
          </a:p>
          <a:p>
            <a:pPr marL="358775" indent="-266700">
              <a:spcBef>
                <a:spcPts val="300"/>
              </a:spcBef>
              <a:buClr>
                <a:schemeClr val="bg1"/>
              </a:buClr>
            </a:pPr>
            <a:r>
              <a:rPr lang="en-GB" sz="2000" dirty="0">
                <a:solidFill>
                  <a:schemeClr val="lt1"/>
                </a:solidFill>
              </a:rPr>
              <a:t>Organisation &amp; Roles</a:t>
            </a:r>
          </a:p>
          <a:p>
            <a:pPr marL="358775" indent="-266700">
              <a:spcBef>
                <a:spcPts val="300"/>
              </a:spcBef>
              <a:buClr>
                <a:schemeClr val="bg1"/>
              </a:buClr>
            </a:pPr>
            <a:r>
              <a:rPr lang="en-GB" sz="2000" dirty="0">
                <a:solidFill>
                  <a:schemeClr val="lt1"/>
                </a:solidFill>
              </a:rPr>
              <a:t>Assurance Programme</a:t>
            </a:r>
          </a:p>
          <a:p>
            <a:pPr marL="358775" indent="-266700">
              <a:spcBef>
                <a:spcPts val="300"/>
              </a:spcBef>
              <a:buClr>
                <a:schemeClr val="bg1"/>
              </a:buClr>
            </a:pPr>
            <a:r>
              <a:rPr lang="en-GB" sz="2000" dirty="0">
                <a:solidFill>
                  <a:schemeClr val="lt1"/>
                </a:solidFill>
              </a:rPr>
              <a:t>Assurance Framework</a:t>
            </a:r>
          </a:p>
          <a:p>
            <a:pPr marL="358775" indent="-266700">
              <a:spcBef>
                <a:spcPts val="300"/>
              </a:spcBef>
              <a:buClr>
                <a:schemeClr val="bg1"/>
              </a:buClr>
            </a:pPr>
            <a:r>
              <a:rPr lang="en-GB" sz="2000" dirty="0">
                <a:solidFill>
                  <a:schemeClr val="lt1"/>
                </a:solidFill>
              </a:rPr>
              <a:t>Workplace Monitoring</a:t>
            </a:r>
          </a:p>
          <a:p>
            <a:pPr marL="358775" indent="-266700">
              <a:spcBef>
                <a:spcPts val="300"/>
              </a:spcBef>
              <a:buClr>
                <a:schemeClr val="bg1"/>
              </a:buClr>
            </a:pPr>
            <a:r>
              <a:rPr lang="en-GB" sz="2000" dirty="0">
                <a:solidFill>
                  <a:schemeClr val="lt1"/>
                </a:solidFill>
              </a:rPr>
              <a:t>Assurance Activities</a:t>
            </a:r>
          </a:p>
          <a:p>
            <a:pPr marL="358775" indent="-266700">
              <a:spcBef>
                <a:spcPts val="300"/>
              </a:spcBef>
              <a:buClr>
                <a:schemeClr val="bg1"/>
              </a:buClr>
            </a:pPr>
            <a:r>
              <a:rPr lang="en-GB" sz="2000" dirty="0">
                <a:solidFill>
                  <a:schemeClr val="lt1"/>
                </a:solidFill>
              </a:rPr>
              <a:t>Assurance Execution</a:t>
            </a:r>
          </a:p>
          <a:p>
            <a:pPr marL="358775" indent="-266700">
              <a:spcBef>
                <a:spcPts val="300"/>
              </a:spcBef>
              <a:buClr>
                <a:schemeClr val="bg1"/>
              </a:buClr>
            </a:pPr>
            <a:r>
              <a:rPr lang="en-GB" sz="2000" dirty="0">
                <a:solidFill>
                  <a:schemeClr val="lt1"/>
                </a:solidFill>
              </a:rPr>
              <a:t>Acting on Findings</a:t>
            </a:r>
          </a:p>
          <a:p>
            <a:pPr marL="358775" indent="-266700">
              <a:spcBef>
                <a:spcPts val="300"/>
              </a:spcBef>
              <a:buClr>
                <a:schemeClr val="bg1"/>
              </a:buClr>
            </a:pPr>
            <a:r>
              <a:rPr lang="en-GB" sz="2000" dirty="0">
                <a:solidFill>
                  <a:schemeClr val="lt1"/>
                </a:solidFill>
              </a:rPr>
              <a:t>What to Check</a:t>
            </a:r>
          </a:p>
          <a:p>
            <a:pPr marL="358775" indent="-266700">
              <a:spcBef>
                <a:spcPts val="300"/>
              </a:spcBef>
              <a:buClr>
                <a:schemeClr val="bg1"/>
              </a:buClr>
            </a:pPr>
            <a:r>
              <a:rPr lang="en-GB" sz="2000" dirty="0">
                <a:solidFill>
                  <a:schemeClr val="lt1"/>
                </a:solidFill>
              </a:rPr>
              <a:t>Programme Review</a:t>
            </a:r>
          </a:p>
          <a:p>
            <a:pPr marL="358775" indent="-266700">
              <a:spcBef>
                <a:spcPts val="300"/>
              </a:spcBef>
              <a:buClr>
                <a:schemeClr val="bg1"/>
              </a:buClr>
            </a:pPr>
            <a:r>
              <a:rPr lang="en-GB" sz="2000" dirty="0">
                <a:solidFill>
                  <a:schemeClr val="lt1"/>
                </a:solidFill>
              </a:rPr>
              <a:t>Summary</a:t>
            </a:r>
            <a:endParaRPr lang="en-GB" sz="2000" dirty="0"/>
          </a:p>
        </p:txBody>
      </p:sp>
      <p:pic>
        <p:nvPicPr>
          <p:cNvPr id="7" name="Picture 6"/>
          <p:cNvPicPr>
            <a:picLocks noChangeAspect="1"/>
          </p:cNvPicPr>
          <p:nvPr/>
        </p:nvPicPr>
        <p:blipFill rotWithShape="1">
          <a:blip r:embed="rId3"/>
          <a:srcRect l="18315" t="1547" r="25588" b="-1547"/>
          <a:stretch/>
        </p:blipFill>
        <p:spPr>
          <a:xfrm>
            <a:off x="4881370" y="820206"/>
            <a:ext cx="3607311" cy="3892487"/>
          </a:xfrm>
          <a:prstGeom prst="rect">
            <a:avLst/>
          </a:prstGeom>
        </p:spPr>
      </p:pic>
    </p:spTree>
    <p:extLst>
      <p:ext uri="{BB962C8B-B14F-4D97-AF65-F5344CB8AC3E}">
        <p14:creationId xmlns:p14="http://schemas.microsoft.com/office/powerpoint/2010/main" val="34779625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Workplace Monitoring</a:t>
            </a:r>
          </a:p>
        </p:txBody>
      </p:sp>
    </p:spTree>
    <p:extLst>
      <p:ext uri="{BB962C8B-B14F-4D97-AF65-F5344CB8AC3E}">
        <p14:creationId xmlns:p14="http://schemas.microsoft.com/office/powerpoint/2010/main" val="34376866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504000" y="1224000"/>
            <a:ext cx="8064500" cy="2095882"/>
          </a:xfrm>
        </p:spPr>
        <p:txBody>
          <a:bodyPr/>
          <a:lstStyle/>
          <a:p>
            <a:pPr lvl="0"/>
            <a:r>
              <a:rPr lang="en-GB" sz="1400" dirty="0">
                <a:latin typeface="+mj-lt"/>
              </a:rPr>
              <a:t>Asset / Site Managers responsible for delivery of workplace monitoring programme </a:t>
            </a:r>
          </a:p>
          <a:p>
            <a:pPr lvl="0"/>
            <a:r>
              <a:rPr lang="en-GB" sz="1400" dirty="0">
                <a:latin typeface="+mj-lt"/>
              </a:rPr>
              <a:t>Activities planned to align with work activities and to enable periodic updates on significant findings, trends or other matters of concern</a:t>
            </a:r>
          </a:p>
          <a:p>
            <a:pPr lvl="0"/>
            <a:r>
              <a:rPr lang="en-GB" sz="1400" dirty="0">
                <a:latin typeface="+mj-lt"/>
              </a:rPr>
              <a:t>Programme takes into account process safety, occupational health &amp; safety and environmental management systems</a:t>
            </a:r>
          </a:p>
          <a:p>
            <a:pPr lvl="0"/>
            <a:r>
              <a:rPr lang="en-GB" sz="1400" dirty="0">
                <a:latin typeface="+mj-lt"/>
              </a:rPr>
              <a:t>Typically uses topic specific  scripted question sets</a:t>
            </a:r>
          </a:p>
          <a:p>
            <a:pPr lvl="0"/>
            <a:r>
              <a:rPr lang="en-GB" sz="1400" dirty="0">
                <a:latin typeface="+mj-lt"/>
              </a:rPr>
              <a:t>Workplace monitoring &amp; behavioural safety are similar in questioning and listening skills</a:t>
            </a:r>
          </a:p>
        </p:txBody>
      </p:sp>
      <p:sp>
        <p:nvSpPr>
          <p:cNvPr id="2" name="Title 1"/>
          <p:cNvSpPr>
            <a:spLocks noGrp="1"/>
          </p:cNvSpPr>
          <p:nvPr>
            <p:ph type="title"/>
          </p:nvPr>
        </p:nvSpPr>
        <p:spPr/>
        <p:txBody>
          <a:bodyPr/>
          <a:lstStyle/>
          <a:p>
            <a:r>
              <a:rPr lang="en-GB" dirty="0"/>
              <a:t>Workplace monitoring</a:t>
            </a:r>
          </a:p>
        </p:txBody>
      </p:sp>
      <p:sp>
        <p:nvSpPr>
          <p:cNvPr id="3" name="Slide Number Placeholder 2"/>
          <p:cNvSpPr>
            <a:spLocks noGrp="1"/>
          </p:cNvSpPr>
          <p:nvPr>
            <p:ph type="sldNum" sz="quarter" idx="12"/>
          </p:nvPr>
        </p:nvSpPr>
        <p:spPr/>
        <p:txBody>
          <a:bodyPr/>
          <a:lstStyle/>
          <a:p>
            <a:fld id="{B1249AB1-AB30-4DB9-BB9C-D847817A3AC3}" type="slidenum">
              <a:rPr lang="en-GB" smtClean="0"/>
              <a:pPr/>
              <a:t>21</a:t>
            </a:fld>
            <a:endParaRPr lang="en-GB"/>
          </a:p>
        </p:txBody>
      </p:sp>
      <p:pic>
        <p:nvPicPr>
          <p:cNvPr id="10" name="Picture 9">
            <a:extLst>
              <a:ext uri="{FF2B5EF4-FFF2-40B4-BE49-F238E27FC236}">
                <a16:creationId xmlns:a16="http://schemas.microsoft.com/office/drawing/2014/main" id="{D41D8354-D0D9-4D4A-BE75-971695475A56}"/>
              </a:ext>
            </a:extLst>
          </p:cNvPr>
          <p:cNvPicPr>
            <a:picLocks noChangeAspect="1"/>
          </p:cNvPicPr>
          <p:nvPr/>
        </p:nvPicPr>
        <p:blipFill rotWithShape="1">
          <a:blip r:embed="rId2" cstate="screen">
            <a:clrChange>
              <a:clrFrom>
                <a:srgbClr val="FFFFFF"/>
              </a:clrFrom>
              <a:clrTo>
                <a:srgbClr val="FFFFFF">
                  <a:alpha val="0"/>
                </a:srgbClr>
              </a:clrTo>
            </a:clrChange>
            <a:alphaModFix amt="10000"/>
            <a:extLst>
              <a:ext uri="{28A0092B-C50C-407E-A947-70E740481C1C}">
                <a14:useLocalDpi xmlns:a14="http://schemas.microsoft.com/office/drawing/2010/main"/>
              </a:ext>
            </a:extLst>
          </a:blip>
          <a:srcRect/>
          <a:stretch/>
        </p:blipFill>
        <p:spPr>
          <a:xfrm>
            <a:off x="2370985" y="1153166"/>
            <a:ext cx="3317790" cy="1314000"/>
          </a:xfrm>
          <a:prstGeom prst="rect">
            <a:avLst/>
          </a:prstGeom>
        </p:spPr>
      </p:pic>
      <p:pic>
        <p:nvPicPr>
          <p:cNvPr id="12" name="Picture 11">
            <a:extLst>
              <a:ext uri="{FF2B5EF4-FFF2-40B4-BE49-F238E27FC236}">
                <a16:creationId xmlns:a16="http://schemas.microsoft.com/office/drawing/2014/main" id="{22516FDC-AD70-48ED-A986-98C6BFD028EA}"/>
              </a:ext>
            </a:extLst>
          </p:cNvPr>
          <p:cNvPicPr>
            <a:picLocks noChangeAspect="1"/>
          </p:cNvPicPr>
          <p:nvPr/>
        </p:nvPicPr>
        <p:blipFill rotWithShape="1">
          <a:blip r:embed="rId3" cstate="screen">
            <a:alphaModFix amt="10000"/>
            <a:extLst>
              <a:ext uri="{28A0092B-C50C-407E-A947-70E740481C1C}">
                <a14:useLocalDpi xmlns:a14="http://schemas.microsoft.com/office/drawing/2010/main"/>
              </a:ext>
            </a:extLst>
          </a:blip>
          <a:srcRect/>
          <a:stretch/>
        </p:blipFill>
        <p:spPr>
          <a:xfrm>
            <a:off x="5688775" y="1153166"/>
            <a:ext cx="3033470" cy="1314000"/>
          </a:xfrm>
          <a:prstGeom prst="rect">
            <a:avLst/>
          </a:prstGeom>
        </p:spPr>
      </p:pic>
      <p:pic>
        <p:nvPicPr>
          <p:cNvPr id="13" name="Picture 12">
            <a:extLst>
              <a:ext uri="{FF2B5EF4-FFF2-40B4-BE49-F238E27FC236}">
                <a16:creationId xmlns:a16="http://schemas.microsoft.com/office/drawing/2014/main" id="{5A3BF067-00BD-45BA-8D6A-514CBF318508}"/>
              </a:ext>
            </a:extLst>
          </p:cNvPr>
          <p:cNvPicPr>
            <a:picLocks noChangeAspect="1"/>
          </p:cNvPicPr>
          <p:nvPr/>
        </p:nvPicPr>
        <p:blipFill rotWithShape="1">
          <a:blip r:embed="rId4" cstate="screen">
            <a:clrChange>
              <a:clrFrom>
                <a:srgbClr val="FFFFFF"/>
              </a:clrFrom>
              <a:clrTo>
                <a:srgbClr val="FFFFFF">
                  <a:alpha val="0"/>
                </a:srgbClr>
              </a:clrTo>
            </a:clrChange>
            <a:alphaModFix amt="10000"/>
            <a:extLst>
              <a:ext uri="{28A0092B-C50C-407E-A947-70E740481C1C}">
                <a14:useLocalDpi xmlns:a14="http://schemas.microsoft.com/office/drawing/2010/main"/>
              </a:ext>
            </a:extLst>
          </a:blip>
          <a:srcRect/>
          <a:stretch/>
        </p:blipFill>
        <p:spPr>
          <a:xfrm>
            <a:off x="2370985" y="2467166"/>
            <a:ext cx="3317790" cy="656280"/>
          </a:xfrm>
          <a:prstGeom prst="rect">
            <a:avLst/>
          </a:prstGeom>
        </p:spPr>
      </p:pic>
      <p:pic>
        <p:nvPicPr>
          <p:cNvPr id="14" name="Picture 13">
            <a:extLst>
              <a:ext uri="{FF2B5EF4-FFF2-40B4-BE49-F238E27FC236}">
                <a16:creationId xmlns:a16="http://schemas.microsoft.com/office/drawing/2014/main" id="{4E4A35E9-1A9C-4AEC-96B4-463D20D35E10}"/>
              </a:ext>
            </a:extLst>
          </p:cNvPr>
          <p:cNvPicPr>
            <a:picLocks noChangeAspect="1"/>
          </p:cNvPicPr>
          <p:nvPr/>
        </p:nvPicPr>
        <p:blipFill rotWithShape="1">
          <a:blip r:embed="rId5" cstate="screen">
            <a:alphaModFix amt="10000"/>
            <a:extLst>
              <a:ext uri="{28A0092B-C50C-407E-A947-70E740481C1C}">
                <a14:useLocalDpi xmlns:a14="http://schemas.microsoft.com/office/drawing/2010/main"/>
              </a:ext>
            </a:extLst>
          </a:blip>
          <a:srcRect/>
          <a:stretch/>
        </p:blipFill>
        <p:spPr>
          <a:xfrm>
            <a:off x="5688775" y="2467166"/>
            <a:ext cx="3033470" cy="656280"/>
          </a:xfrm>
          <a:prstGeom prst="rect">
            <a:avLst/>
          </a:prstGeom>
        </p:spPr>
      </p:pic>
      <p:pic>
        <p:nvPicPr>
          <p:cNvPr id="9" name="Picture 8">
            <a:extLst>
              <a:ext uri="{FF2B5EF4-FFF2-40B4-BE49-F238E27FC236}">
                <a16:creationId xmlns:a16="http://schemas.microsoft.com/office/drawing/2014/main" id="{53E705BE-AFF0-4932-AD6B-CE4017840A64}"/>
              </a:ext>
            </a:extLst>
          </p:cNvPr>
          <p:cNvPicPr>
            <a:picLocks noChangeAspect="1"/>
          </p:cNvPicPr>
          <p:nvPr/>
        </p:nvPicPr>
        <p:blipFill rotWithShape="1">
          <a:blip r:embed="rId6" cstate="screen">
            <a:clrChange>
              <a:clrFrom>
                <a:srgbClr val="FFFFFF"/>
              </a:clrFrom>
              <a:clrTo>
                <a:srgbClr val="FFFFFF">
                  <a:alpha val="0"/>
                </a:srgbClr>
              </a:clrTo>
            </a:clrChange>
            <a:alphaModFix/>
            <a:extLst>
              <a:ext uri="{28A0092B-C50C-407E-A947-70E740481C1C}">
                <a14:useLocalDpi xmlns:a14="http://schemas.microsoft.com/office/drawing/2010/main"/>
              </a:ext>
            </a:extLst>
          </a:blip>
          <a:srcRect/>
          <a:stretch/>
        </p:blipFill>
        <p:spPr>
          <a:xfrm>
            <a:off x="2370985" y="3123446"/>
            <a:ext cx="3317790" cy="657720"/>
          </a:xfrm>
          <a:prstGeom prst="rect">
            <a:avLst/>
          </a:prstGeom>
        </p:spPr>
      </p:pic>
      <p:pic>
        <p:nvPicPr>
          <p:cNvPr id="11" name="Picture 10">
            <a:extLst>
              <a:ext uri="{FF2B5EF4-FFF2-40B4-BE49-F238E27FC236}">
                <a16:creationId xmlns:a16="http://schemas.microsoft.com/office/drawing/2014/main" id="{B272AD9C-4802-44C5-973C-9306D9722B4B}"/>
              </a:ext>
            </a:extLst>
          </p:cNvPr>
          <p:cNvPicPr>
            <a:picLocks noChangeAspect="1"/>
          </p:cNvPicPr>
          <p:nvPr/>
        </p:nvPicPr>
        <p:blipFill rotWithShape="1">
          <a:blip r:embed="rId7" cstate="screen">
            <a:alphaModFix/>
            <a:extLst>
              <a:ext uri="{28A0092B-C50C-407E-A947-70E740481C1C}">
                <a14:useLocalDpi xmlns:a14="http://schemas.microsoft.com/office/drawing/2010/main"/>
              </a:ext>
            </a:extLst>
          </a:blip>
          <a:srcRect/>
          <a:stretch/>
        </p:blipFill>
        <p:spPr>
          <a:xfrm>
            <a:off x="5688775" y="3123444"/>
            <a:ext cx="3033470" cy="657721"/>
          </a:xfrm>
          <a:prstGeom prst="rect">
            <a:avLst/>
          </a:prstGeom>
        </p:spPr>
      </p:pic>
      <p:graphicFrame>
        <p:nvGraphicFramePr>
          <p:cNvPr id="15" name="Table 14">
            <a:extLst>
              <a:ext uri="{FF2B5EF4-FFF2-40B4-BE49-F238E27FC236}">
                <a16:creationId xmlns:a16="http://schemas.microsoft.com/office/drawing/2014/main" id="{BE08EF67-F8CC-4E1A-9D2C-ADB2DD6BF412}"/>
              </a:ext>
            </a:extLst>
          </p:cNvPr>
          <p:cNvGraphicFramePr>
            <a:graphicFrameLocks noGrp="1"/>
          </p:cNvGraphicFramePr>
          <p:nvPr>
            <p:extLst>
              <p:ext uri="{D42A27DB-BD31-4B8C-83A1-F6EECF244321}">
                <p14:modId xmlns:p14="http://schemas.microsoft.com/office/powerpoint/2010/main" val="4019062126"/>
              </p:ext>
            </p:extLst>
          </p:nvPr>
        </p:nvGraphicFramePr>
        <p:xfrm>
          <a:off x="2370985" y="3919500"/>
          <a:ext cx="5166287" cy="741680"/>
        </p:xfrm>
        <a:graphic>
          <a:graphicData uri="http://schemas.openxmlformats.org/drawingml/2006/table">
            <a:tbl>
              <a:tblPr bandRow="1">
                <a:tableStyleId>{5C22544A-7EE6-4342-B048-85BDC9FD1C3A}</a:tableStyleId>
              </a:tblPr>
              <a:tblGrid>
                <a:gridCol w="1883094">
                  <a:extLst>
                    <a:ext uri="{9D8B030D-6E8A-4147-A177-3AD203B41FA5}">
                      <a16:colId xmlns:a16="http://schemas.microsoft.com/office/drawing/2014/main" val="957172502"/>
                    </a:ext>
                  </a:extLst>
                </a:gridCol>
                <a:gridCol w="3283193">
                  <a:extLst>
                    <a:ext uri="{9D8B030D-6E8A-4147-A177-3AD203B41FA5}">
                      <a16:colId xmlns:a16="http://schemas.microsoft.com/office/drawing/2014/main" val="1998116080"/>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rgbClr val="FFFFFF"/>
                          </a:solidFill>
                          <a:latin typeface="+mj-lt"/>
                        </a:rPr>
                        <a:t>Behavioural Safety </a:t>
                      </a:r>
                    </a:p>
                  </a:txBody>
                  <a:tcPr anchor="ctr">
                    <a:lnB w="12700" cap="flat" cmpd="sng" algn="ctr">
                      <a:solidFill>
                        <a:schemeClr val="bg1"/>
                      </a:solidFill>
                      <a:prstDash val="solid"/>
                      <a:round/>
                      <a:headEnd type="none" w="med" len="med"/>
                      <a:tailEnd type="none" w="med" len="med"/>
                    </a:lnB>
                    <a:solidFill>
                      <a:srgbClr val="2156A7"/>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rgbClr val="FFFFFF"/>
                          </a:solidFill>
                          <a:latin typeface="+mj-lt"/>
                        </a:rPr>
                        <a:t>Built around unplanned opportunities</a:t>
                      </a:r>
                    </a:p>
                  </a:txBody>
                  <a:tcPr anchor="ctr">
                    <a:lnB w="12700" cap="flat" cmpd="sng" algn="ctr">
                      <a:solidFill>
                        <a:schemeClr val="bg1"/>
                      </a:solidFill>
                      <a:prstDash val="solid"/>
                      <a:round/>
                      <a:headEnd type="none" w="med" len="med"/>
                      <a:tailEnd type="none" w="med" len="med"/>
                    </a:lnB>
                    <a:solidFill>
                      <a:srgbClr val="2156A7"/>
                    </a:solidFill>
                  </a:tcPr>
                </a:tc>
                <a:extLst>
                  <a:ext uri="{0D108BD9-81ED-4DB2-BD59-A6C34878D82A}">
                    <a16:rowId xmlns:a16="http://schemas.microsoft.com/office/drawing/2014/main" val="727069966"/>
                  </a:ext>
                </a:extLst>
              </a:tr>
              <a:tr h="370840">
                <a:tc>
                  <a:txBody>
                    <a:bodyPr/>
                    <a:lstStyle/>
                    <a:p>
                      <a:pPr algn="ctr"/>
                      <a:r>
                        <a:rPr lang="en-GB" sz="1400" b="0" dirty="0">
                          <a:solidFill>
                            <a:schemeClr val="bg1"/>
                          </a:solidFill>
                          <a:latin typeface="+mj-lt"/>
                        </a:rPr>
                        <a:t>Workplace Monitoring </a:t>
                      </a:r>
                    </a:p>
                  </a:txBody>
                  <a:tcPr anchor="ctr">
                    <a:lnT w="12700" cap="flat" cmpd="sng" algn="ctr">
                      <a:solidFill>
                        <a:schemeClr val="bg1"/>
                      </a:solidFill>
                      <a:prstDash val="solid"/>
                      <a:round/>
                      <a:headEnd type="none" w="med" len="med"/>
                      <a:tailEnd type="none" w="med" len="med"/>
                    </a:lnT>
                    <a:solidFill>
                      <a:srgbClr val="50257F"/>
                    </a:solidFill>
                  </a:tcPr>
                </a:tc>
                <a:tc>
                  <a:txBody>
                    <a:bodyPr/>
                    <a:lstStyle/>
                    <a:p>
                      <a:pPr algn="ctr"/>
                      <a:r>
                        <a:rPr lang="en-GB" sz="1400" b="0" dirty="0">
                          <a:solidFill>
                            <a:schemeClr val="bg1"/>
                          </a:solidFill>
                          <a:latin typeface="+mj-lt"/>
                        </a:rPr>
                        <a:t>Built</a:t>
                      </a:r>
                      <a:r>
                        <a:rPr lang="en-GB" sz="1400" b="0" baseline="0" dirty="0">
                          <a:solidFill>
                            <a:schemeClr val="bg1"/>
                          </a:solidFill>
                          <a:latin typeface="+mj-lt"/>
                        </a:rPr>
                        <a:t> </a:t>
                      </a:r>
                      <a:r>
                        <a:rPr lang="en-GB" sz="1400" b="0" dirty="0">
                          <a:solidFill>
                            <a:schemeClr val="bg1"/>
                          </a:solidFill>
                          <a:latin typeface="+mj-lt"/>
                        </a:rPr>
                        <a:t>around planned interventions</a:t>
                      </a:r>
                    </a:p>
                  </a:txBody>
                  <a:tcPr anchor="ctr">
                    <a:lnT w="12700" cap="flat" cmpd="sng" algn="ctr">
                      <a:solidFill>
                        <a:schemeClr val="bg1"/>
                      </a:solidFill>
                      <a:prstDash val="solid"/>
                      <a:round/>
                      <a:headEnd type="none" w="med" len="med"/>
                      <a:tailEnd type="none" w="med" len="med"/>
                    </a:lnT>
                    <a:solidFill>
                      <a:srgbClr val="50257F"/>
                    </a:solidFill>
                  </a:tcPr>
                </a:tc>
                <a:extLst>
                  <a:ext uri="{0D108BD9-81ED-4DB2-BD59-A6C34878D82A}">
                    <a16:rowId xmlns:a16="http://schemas.microsoft.com/office/drawing/2014/main" val="3184455133"/>
                  </a:ext>
                </a:extLst>
              </a:tr>
            </a:tbl>
          </a:graphicData>
        </a:graphic>
      </p:graphicFrame>
      <p:sp>
        <p:nvSpPr>
          <p:cNvPr id="16" name="Isosceles Triangle 15">
            <a:extLst>
              <a:ext uri="{FF2B5EF4-FFF2-40B4-BE49-F238E27FC236}">
                <a16:creationId xmlns:a16="http://schemas.microsoft.com/office/drawing/2014/main" id="{59E7FC90-346D-4EB1-B12E-48FB3CF26743}"/>
              </a:ext>
            </a:extLst>
          </p:cNvPr>
          <p:cNvSpPr/>
          <p:nvPr/>
        </p:nvSpPr>
        <p:spPr>
          <a:xfrm>
            <a:off x="8784000" y="4783500"/>
            <a:ext cx="360000" cy="360000"/>
          </a:xfrm>
          <a:prstGeom prst="triangle">
            <a:avLst>
              <a:gd name="adj" fmla="val 100000"/>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Tree>
    <p:extLst>
      <p:ext uri="{BB962C8B-B14F-4D97-AF65-F5344CB8AC3E}">
        <p14:creationId xmlns:p14="http://schemas.microsoft.com/office/powerpoint/2010/main" val="34103725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3" name="Straight Connector 52">
            <a:extLst>
              <a:ext uri="{FF2B5EF4-FFF2-40B4-BE49-F238E27FC236}">
                <a16:creationId xmlns:a16="http://schemas.microsoft.com/office/drawing/2014/main" id="{324795B9-0B77-47F6-AFCD-42ABE1CB1D85}"/>
              </a:ext>
            </a:extLst>
          </p:cNvPr>
          <p:cNvCxnSpPr>
            <a:cxnSpLocks/>
            <a:stCxn id="19" idx="1"/>
            <a:endCxn id="78" idx="2"/>
          </p:cNvCxnSpPr>
          <p:nvPr/>
        </p:nvCxnSpPr>
        <p:spPr>
          <a:xfrm flipV="1">
            <a:off x="4570237" y="1012788"/>
            <a:ext cx="1763" cy="2875212"/>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C81F7A02-C6A9-4F64-A877-1316D5629875}"/>
              </a:ext>
            </a:extLst>
          </p:cNvPr>
          <p:cNvCxnSpPr>
            <a:cxnSpLocks/>
            <a:stCxn id="23" idx="1"/>
            <a:endCxn id="78" idx="2"/>
          </p:cNvCxnSpPr>
          <p:nvPr/>
        </p:nvCxnSpPr>
        <p:spPr>
          <a:xfrm flipH="1" flipV="1">
            <a:off x="4572000" y="1012788"/>
            <a:ext cx="1520189" cy="2587212"/>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E37F2096-4F85-4E74-BD0F-365DF3779E21}"/>
              </a:ext>
            </a:extLst>
          </p:cNvPr>
          <p:cNvCxnSpPr>
            <a:cxnSpLocks/>
            <a:endCxn id="78" idx="2"/>
          </p:cNvCxnSpPr>
          <p:nvPr/>
        </p:nvCxnSpPr>
        <p:spPr>
          <a:xfrm flipH="1" flipV="1">
            <a:off x="4572000" y="1012788"/>
            <a:ext cx="1775462" cy="1764304"/>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B1C7124F-4168-4412-9EFA-B856E40B82E1}"/>
              </a:ext>
            </a:extLst>
          </p:cNvPr>
          <p:cNvCxnSpPr>
            <a:cxnSpLocks/>
            <a:stCxn id="219" idx="2"/>
            <a:endCxn id="78" idx="2"/>
          </p:cNvCxnSpPr>
          <p:nvPr/>
        </p:nvCxnSpPr>
        <p:spPr>
          <a:xfrm flipH="1" flipV="1">
            <a:off x="4572000" y="1012788"/>
            <a:ext cx="2315439" cy="1273212"/>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463A8206-CE00-4FBC-84D5-0E8111BE0ED6}"/>
              </a:ext>
            </a:extLst>
          </p:cNvPr>
          <p:cNvCxnSpPr>
            <a:cxnSpLocks/>
            <a:endCxn id="78" idx="2"/>
          </p:cNvCxnSpPr>
          <p:nvPr/>
        </p:nvCxnSpPr>
        <p:spPr>
          <a:xfrm flipH="1" flipV="1">
            <a:off x="4572000" y="1012788"/>
            <a:ext cx="3021708" cy="481626"/>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6C0FA7BF-CF97-4252-93E3-C6960240CF7D}"/>
              </a:ext>
            </a:extLst>
          </p:cNvPr>
          <p:cNvCxnSpPr>
            <a:cxnSpLocks/>
            <a:stCxn id="213" idx="0"/>
          </p:cNvCxnSpPr>
          <p:nvPr/>
        </p:nvCxnSpPr>
        <p:spPr>
          <a:xfrm flipV="1">
            <a:off x="1565337" y="1012787"/>
            <a:ext cx="2993006" cy="481213"/>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C039509-5DFD-49D9-9891-573BC1D3EB62}"/>
              </a:ext>
            </a:extLst>
          </p:cNvPr>
          <p:cNvCxnSpPr>
            <a:cxnSpLocks/>
            <a:stCxn id="206" idx="0"/>
          </p:cNvCxnSpPr>
          <p:nvPr/>
        </p:nvCxnSpPr>
        <p:spPr>
          <a:xfrm flipV="1">
            <a:off x="2256561" y="1008335"/>
            <a:ext cx="2313676" cy="1275685"/>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8A2329E9-42FF-4E1E-9AB1-284EC9C9C4FB}"/>
              </a:ext>
            </a:extLst>
          </p:cNvPr>
          <p:cNvCxnSpPr>
            <a:cxnSpLocks/>
            <a:endCxn id="78" idx="2"/>
          </p:cNvCxnSpPr>
          <p:nvPr/>
        </p:nvCxnSpPr>
        <p:spPr>
          <a:xfrm flipV="1">
            <a:off x="2719048" y="1012788"/>
            <a:ext cx="1852952" cy="1779606"/>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EF0E59DC-5E76-46CE-9FB2-71BC595D3CE6}"/>
              </a:ext>
            </a:extLst>
          </p:cNvPr>
          <p:cNvCxnSpPr>
            <a:cxnSpLocks/>
            <a:stCxn id="32" idx="1"/>
          </p:cNvCxnSpPr>
          <p:nvPr/>
        </p:nvCxnSpPr>
        <p:spPr>
          <a:xfrm flipV="1">
            <a:off x="3132000" y="1011454"/>
            <a:ext cx="1438237" cy="2588546"/>
          </a:xfrm>
          <a:prstGeom prst="line">
            <a:avLst/>
          </a:prstGeom>
          <a:ln w="25400">
            <a:solidFill>
              <a:srgbClr val="2156A7"/>
            </a:solidFill>
          </a:ln>
          <a:effectLst>
            <a:softEdge rad="0"/>
          </a:effectLst>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B1249AB1-AB30-4DB9-BB9C-D847817A3AC3}" type="slidenum">
              <a:rPr lang="en-GB" smtClean="0"/>
              <a:pPr/>
              <a:t>22</a:t>
            </a:fld>
            <a:endParaRPr lang="en-GB"/>
          </a:p>
        </p:txBody>
      </p:sp>
      <p:grpSp>
        <p:nvGrpSpPr>
          <p:cNvPr id="8" name="Group 7">
            <a:extLst>
              <a:ext uri="{FF2B5EF4-FFF2-40B4-BE49-F238E27FC236}">
                <a16:creationId xmlns:a16="http://schemas.microsoft.com/office/drawing/2014/main" id="{F7B1EC38-4525-4D01-B9BC-F472F1542E16}"/>
              </a:ext>
            </a:extLst>
          </p:cNvPr>
          <p:cNvGrpSpPr>
            <a:grpSpLocks/>
          </p:cNvGrpSpPr>
          <p:nvPr/>
        </p:nvGrpSpPr>
        <p:grpSpPr>
          <a:xfrm>
            <a:off x="4030237" y="3888000"/>
            <a:ext cx="1080000" cy="540000"/>
            <a:chOff x="3482451" y="2967787"/>
            <a:chExt cx="1008000" cy="1008000"/>
          </a:xfrm>
        </p:grpSpPr>
        <p:sp>
          <p:nvSpPr>
            <p:cNvPr id="18" name="Oval 17">
              <a:extLst>
                <a:ext uri="{FF2B5EF4-FFF2-40B4-BE49-F238E27FC236}">
                  <a16:creationId xmlns:a16="http://schemas.microsoft.com/office/drawing/2014/main" id="{7F0CBF6C-0B5A-4F4B-9FE1-1EA8B8E80A5D}"/>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Vessel</a:t>
              </a:r>
            </a:p>
            <a:p>
              <a:pPr algn="ctr"/>
              <a:r>
                <a:rPr lang="en-GB" sz="1000" dirty="0">
                  <a:latin typeface="+mj-lt"/>
                </a:rPr>
                <a:t>Operations</a:t>
              </a:r>
            </a:p>
          </p:txBody>
        </p:sp>
        <p:sp>
          <p:nvSpPr>
            <p:cNvPr id="19" name="Oval 18">
              <a:extLst>
                <a:ext uri="{FF2B5EF4-FFF2-40B4-BE49-F238E27FC236}">
                  <a16:creationId xmlns:a16="http://schemas.microsoft.com/office/drawing/2014/main" id="{99689C17-5FAF-485E-9530-8733F31B40E3}"/>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21" name="Group 20">
            <a:extLst>
              <a:ext uri="{FF2B5EF4-FFF2-40B4-BE49-F238E27FC236}">
                <a16:creationId xmlns:a16="http://schemas.microsoft.com/office/drawing/2014/main" id="{575735AD-C785-496A-902B-18180D91288C}"/>
              </a:ext>
            </a:extLst>
          </p:cNvPr>
          <p:cNvGrpSpPr>
            <a:grpSpLocks/>
          </p:cNvGrpSpPr>
          <p:nvPr/>
        </p:nvGrpSpPr>
        <p:grpSpPr>
          <a:xfrm>
            <a:off x="5552189" y="3600000"/>
            <a:ext cx="1080000" cy="540000"/>
            <a:chOff x="3482451" y="2967787"/>
            <a:chExt cx="1008000" cy="1008000"/>
          </a:xfrm>
        </p:grpSpPr>
        <p:sp>
          <p:nvSpPr>
            <p:cNvPr id="22" name="Oval 21">
              <a:extLst>
                <a:ext uri="{FF2B5EF4-FFF2-40B4-BE49-F238E27FC236}">
                  <a16:creationId xmlns:a16="http://schemas.microsoft.com/office/drawing/2014/main" id="{036DB5B7-FC65-4D49-A368-15F93AA08387}"/>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Lifting </a:t>
              </a:r>
            </a:p>
            <a:p>
              <a:pPr algn="ctr"/>
              <a:r>
                <a:rPr lang="en-GB" sz="1000" dirty="0">
                  <a:latin typeface="+mj-lt"/>
                </a:rPr>
                <a:t>&amp;</a:t>
              </a:r>
            </a:p>
            <a:p>
              <a:pPr algn="ctr"/>
              <a:r>
                <a:rPr lang="en-GB" sz="1000" dirty="0">
                  <a:latin typeface="+mj-lt"/>
                </a:rPr>
                <a:t>hoisting</a:t>
              </a:r>
            </a:p>
          </p:txBody>
        </p:sp>
        <p:sp>
          <p:nvSpPr>
            <p:cNvPr id="23" name="Oval 22">
              <a:extLst>
                <a:ext uri="{FF2B5EF4-FFF2-40B4-BE49-F238E27FC236}">
                  <a16:creationId xmlns:a16="http://schemas.microsoft.com/office/drawing/2014/main" id="{D790393F-674D-4F5D-9432-1CBF83F05F44}"/>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30" name="Group 29">
            <a:extLst>
              <a:ext uri="{FF2B5EF4-FFF2-40B4-BE49-F238E27FC236}">
                <a16:creationId xmlns:a16="http://schemas.microsoft.com/office/drawing/2014/main" id="{18AD7BF6-13A3-4510-BD2D-A349609BF8BE}"/>
              </a:ext>
            </a:extLst>
          </p:cNvPr>
          <p:cNvGrpSpPr>
            <a:grpSpLocks/>
          </p:cNvGrpSpPr>
          <p:nvPr/>
        </p:nvGrpSpPr>
        <p:grpSpPr>
          <a:xfrm>
            <a:off x="2592000" y="3600000"/>
            <a:ext cx="1080000" cy="540000"/>
            <a:chOff x="3482451" y="2967787"/>
            <a:chExt cx="1008000" cy="1008000"/>
          </a:xfrm>
        </p:grpSpPr>
        <p:sp>
          <p:nvSpPr>
            <p:cNvPr id="31" name="Oval 30">
              <a:extLst>
                <a:ext uri="{FF2B5EF4-FFF2-40B4-BE49-F238E27FC236}">
                  <a16:creationId xmlns:a16="http://schemas.microsoft.com/office/drawing/2014/main" id="{09133EAA-E9B7-4938-94C0-3B52916608A9}"/>
                </a:ext>
              </a:extLst>
            </p:cNvPr>
            <p:cNvSpPr>
              <a:spLocks noChangeAspect="1"/>
            </p:cNvSpPr>
            <p:nvPr/>
          </p:nvSpPr>
          <p:spPr>
            <a:xfrm>
              <a:off x="3536452" y="3021788"/>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Overriding</a:t>
              </a:r>
            </a:p>
            <a:p>
              <a:pPr algn="ctr"/>
              <a:r>
                <a:rPr lang="en-GB" sz="1000" dirty="0">
                  <a:latin typeface="+mj-lt"/>
                </a:rPr>
                <a:t>safeguarding</a:t>
              </a:r>
            </a:p>
            <a:p>
              <a:pPr algn="ctr"/>
              <a:r>
                <a:rPr lang="en-GB" sz="1000" dirty="0">
                  <a:latin typeface="+mj-lt"/>
                </a:rPr>
                <a:t>systems</a:t>
              </a:r>
            </a:p>
          </p:txBody>
        </p:sp>
        <p:sp>
          <p:nvSpPr>
            <p:cNvPr id="32" name="Oval 31">
              <a:extLst>
                <a:ext uri="{FF2B5EF4-FFF2-40B4-BE49-F238E27FC236}">
                  <a16:creationId xmlns:a16="http://schemas.microsoft.com/office/drawing/2014/main" id="{942BF26D-68C7-433A-8FCB-336DC2557BC7}"/>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36" name="Group 35">
            <a:extLst>
              <a:ext uri="{FF2B5EF4-FFF2-40B4-BE49-F238E27FC236}">
                <a16:creationId xmlns:a16="http://schemas.microsoft.com/office/drawing/2014/main" id="{5351A465-5211-406F-B899-BB850B86CF53}"/>
              </a:ext>
            </a:extLst>
          </p:cNvPr>
          <p:cNvGrpSpPr>
            <a:grpSpLocks/>
          </p:cNvGrpSpPr>
          <p:nvPr/>
        </p:nvGrpSpPr>
        <p:grpSpPr>
          <a:xfrm>
            <a:off x="1816095" y="2808000"/>
            <a:ext cx="1080000" cy="540000"/>
            <a:chOff x="3482451" y="2967787"/>
            <a:chExt cx="1008000" cy="1008000"/>
          </a:xfrm>
        </p:grpSpPr>
        <p:sp>
          <p:nvSpPr>
            <p:cNvPr id="37" name="Oval 36">
              <a:extLst>
                <a:ext uri="{FF2B5EF4-FFF2-40B4-BE49-F238E27FC236}">
                  <a16:creationId xmlns:a16="http://schemas.microsoft.com/office/drawing/2014/main" id="{D46F4A74-BECA-4F2D-9534-0AA3C2C73FE1}"/>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Risk</a:t>
              </a:r>
            </a:p>
            <a:p>
              <a:pPr algn="ctr"/>
              <a:r>
                <a:rPr lang="en-GB" sz="1000" dirty="0">
                  <a:latin typeface="+mj-lt"/>
                </a:rPr>
                <a:t>assessment</a:t>
              </a:r>
            </a:p>
          </p:txBody>
        </p:sp>
        <p:sp>
          <p:nvSpPr>
            <p:cNvPr id="38" name="Oval 37">
              <a:extLst>
                <a:ext uri="{FF2B5EF4-FFF2-40B4-BE49-F238E27FC236}">
                  <a16:creationId xmlns:a16="http://schemas.microsoft.com/office/drawing/2014/main" id="{6CBE95F9-89DF-413A-9DB1-F1B3598BA2DD}"/>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54" name="Group 53">
            <a:extLst>
              <a:ext uri="{FF2B5EF4-FFF2-40B4-BE49-F238E27FC236}">
                <a16:creationId xmlns:a16="http://schemas.microsoft.com/office/drawing/2014/main" id="{BFBACFDA-A0FF-4774-858E-31E29F41F8D7}"/>
              </a:ext>
            </a:extLst>
          </p:cNvPr>
          <p:cNvGrpSpPr/>
          <p:nvPr/>
        </p:nvGrpSpPr>
        <p:grpSpPr>
          <a:xfrm>
            <a:off x="3417272" y="185092"/>
            <a:ext cx="2340000" cy="2340000"/>
            <a:chOff x="3417272" y="185092"/>
            <a:chExt cx="2340000" cy="2340000"/>
          </a:xfrm>
        </p:grpSpPr>
        <p:sp>
          <p:nvSpPr>
            <p:cNvPr id="52" name="Oval 51">
              <a:extLst>
                <a:ext uri="{FF2B5EF4-FFF2-40B4-BE49-F238E27FC236}">
                  <a16:creationId xmlns:a16="http://schemas.microsoft.com/office/drawing/2014/main" id="{4F661F54-F8CA-40D0-AAB9-93320E0D612B}"/>
                </a:ext>
              </a:extLst>
            </p:cNvPr>
            <p:cNvSpPr/>
            <p:nvPr/>
          </p:nvSpPr>
          <p:spPr>
            <a:xfrm>
              <a:off x="3417272" y="185092"/>
              <a:ext cx="2340000" cy="234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74" name="Freeform: Shape 73">
              <a:extLst>
                <a:ext uri="{FF2B5EF4-FFF2-40B4-BE49-F238E27FC236}">
                  <a16:creationId xmlns:a16="http://schemas.microsoft.com/office/drawing/2014/main" id="{256B3401-5F3D-4B83-8E96-132B0F581CD8}"/>
                </a:ext>
              </a:extLst>
            </p:cNvPr>
            <p:cNvSpPr>
              <a:spLocks noChangeAspect="1"/>
            </p:cNvSpPr>
            <p:nvPr/>
          </p:nvSpPr>
          <p:spPr>
            <a:xfrm>
              <a:off x="3672000" y="1012789"/>
              <a:ext cx="1800000" cy="1234887"/>
            </a:xfrm>
            <a:custGeom>
              <a:avLst/>
              <a:gdLst>
                <a:gd name="connsiteX0" fmla="*/ 65936 w 1800000"/>
                <a:gd name="connsiteY0" fmla="*/ 0 h 1234887"/>
                <a:gd name="connsiteX1" fmla="*/ 1734065 w 1800000"/>
                <a:gd name="connsiteY1" fmla="*/ 0 h 1234887"/>
                <a:gd name="connsiteX2" fmla="*/ 1781715 w 1800000"/>
                <a:gd name="connsiteY2" fmla="*/ 153506 h 1234887"/>
                <a:gd name="connsiteX3" fmla="*/ 1800000 w 1800000"/>
                <a:gd name="connsiteY3" fmla="*/ 334887 h 1234887"/>
                <a:gd name="connsiteX4" fmla="*/ 900000 w 1800000"/>
                <a:gd name="connsiteY4" fmla="*/ 1234887 h 1234887"/>
                <a:gd name="connsiteX5" fmla="*/ 0 w 1800000"/>
                <a:gd name="connsiteY5" fmla="*/ 334887 h 1234887"/>
                <a:gd name="connsiteX6" fmla="*/ 18285 w 1800000"/>
                <a:gd name="connsiteY6" fmla="*/ 153506 h 123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0000" h="1234887">
                  <a:moveTo>
                    <a:pt x="65936" y="0"/>
                  </a:moveTo>
                  <a:lnTo>
                    <a:pt x="1734065" y="0"/>
                  </a:lnTo>
                  <a:lnTo>
                    <a:pt x="1781715" y="153506"/>
                  </a:lnTo>
                  <a:cubicBezTo>
                    <a:pt x="1793704" y="212094"/>
                    <a:pt x="1800000" y="272755"/>
                    <a:pt x="1800000" y="334887"/>
                  </a:cubicBezTo>
                  <a:cubicBezTo>
                    <a:pt x="1800000" y="831943"/>
                    <a:pt x="1397056" y="1234887"/>
                    <a:pt x="900000" y="1234887"/>
                  </a:cubicBezTo>
                  <a:cubicBezTo>
                    <a:pt x="402944" y="1234887"/>
                    <a:pt x="0" y="831943"/>
                    <a:pt x="0" y="334887"/>
                  </a:cubicBezTo>
                  <a:cubicBezTo>
                    <a:pt x="0" y="272755"/>
                    <a:pt x="6296" y="212094"/>
                    <a:pt x="18285" y="153506"/>
                  </a:cubicBezTo>
                  <a:close/>
                </a:path>
              </a:pathLst>
            </a:cu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2000" dirty="0">
                <a:latin typeface="+mj-lt"/>
              </a:endParaRPr>
            </a:p>
          </p:txBody>
        </p:sp>
        <p:sp>
          <p:nvSpPr>
            <p:cNvPr id="77" name="Freeform: Shape 76">
              <a:extLst>
                <a:ext uri="{FF2B5EF4-FFF2-40B4-BE49-F238E27FC236}">
                  <a16:creationId xmlns:a16="http://schemas.microsoft.com/office/drawing/2014/main" id="{35DEEA00-3064-41CF-B051-F6E4FB5054E6}"/>
                </a:ext>
              </a:extLst>
            </p:cNvPr>
            <p:cNvSpPr>
              <a:spLocks noChangeAspect="1"/>
            </p:cNvSpPr>
            <p:nvPr/>
          </p:nvSpPr>
          <p:spPr>
            <a:xfrm rot="5400000">
              <a:off x="3843342" y="619017"/>
              <a:ext cx="1457316" cy="2160000"/>
            </a:xfrm>
            <a:custGeom>
              <a:avLst/>
              <a:gdLst>
                <a:gd name="connsiteX0" fmla="*/ 0 w 1457316"/>
                <a:gd name="connsiteY0" fmla="*/ 2090892 h 2160000"/>
                <a:gd name="connsiteX1" fmla="*/ 0 w 1457316"/>
                <a:gd name="connsiteY1" fmla="*/ 69109 h 2160000"/>
                <a:gd name="connsiteX2" fmla="*/ 56157 w 1457316"/>
                <a:gd name="connsiteY2" fmla="*/ 48555 h 2160000"/>
                <a:gd name="connsiteX3" fmla="*/ 377316 w 1457316"/>
                <a:gd name="connsiteY3" fmla="*/ 0 h 2160000"/>
                <a:gd name="connsiteX4" fmla="*/ 1457316 w 1457316"/>
                <a:gd name="connsiteY4" fmla="*/ 1080000 h 2160000"/>
                <a:gd name="connsiteX5" fmla="*/ 377316 w 1457316"/>
                <a:gd name="connsiteY5" fmla="*/ 2160000 h 2160000"/>
                <a:gd name="connsiteX6" fmla="*/ 56157 w 1457316"/>
                <a:gd name="connsiteY6" fmla="*/ 2111445 h 21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7316" h="2160000">
                  <a:moveTo>
                    <a:pt x="0" y="2090892"/>
                  </a:moveTo>
                  <a:lnTo>
                    <a:pt x="0" y="69109"/>
                  </a:lnTo>
                  <a:lnTo>
                    <a:pt x="56157" y="48555"/>
                  </a:lnTo>
                  <a:cubicBezTo>
                    <a:pt x="157611" y="16999"/>
                    <a:pt x="265478" y="0"/>
                    <a:pt x="377316" y="0"/>
                  </a:cubicBezTo>
                  <a:cubicBezTo>
                    <a:pt x="973784" y="0"/>
                    <a:pt x="1457316" y="483532"/>
                    <a:pt x="1457316" y="1080000"/>
                  </a:cubicBezTo>
                  <a:cubicBezTo>
                    <a:pt x="1457316" y="1676468"/>
                    <a:pt x="973784" y="2160000"/>
                    <a:pt x="377316" y="2160000"/>
                  </a:cubicBezTo>
                  <a:cubicBezTo>
                    <a:pt x="265478" y="2160000"/>
                    <a:pt x="157611" y="2143001"/>
                    <a:pt x="56157" y="2111445"/>
                  </a:cubicBezTo>
                  <a:close/>
                </a:path>
              </a:pathLst>
            </a:custGeom>
            <a:noFill/>
            <a:ln w="50800">
              <a:gradFill>
                <a:gsLst>
                  <a:gs pos="5000">
                    <a:schemeClr val="bg1"/>
                  </a:gs>
                  <a:gs pos="80000">
                    <a:srgbClr val="2156A7"/>
                  </a:gs>
                  <a:gs pos="20000">
                    <a:srgbClr val="2156A7"/>
                  </a:gs>
                  <a:gs pos="95000">
                    <a:srgbClr val="FFFFFF"/>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wrap="square" lIns="54000" tIns="54000" rIns="54000" bIns="54000" rtlCol="0" anchor="ctr" anchorCtr="1">
              <a:noAutofit/>
            </a:bodyPr>
            <a:lstStyle/>
            <a:p>
              <a:pPr algn="ctr"/>
              <a:endParaRPr lang="en-GB" dirty="0" err="1"/>
            </a:p>
          </p:txBody>
        </p:sp>
        <p:sp>
          <p:nvSpPr>
            <p:cNvPr id="78" name="Rectangle 77">
              <a:extLst>
                <a:ext uri="{FF2B5EF4-FFF2-40B4-BE49-F238E27FC236}">
                  <a16:creationId xmlns:a16="http://schemas.microsoft.com/office/drawing/2014/main" id="{FD96B2E4-77F3-49B4-A08E-FA958320BD85}"/>
                </a:ext>
              </a:extLst>
            </p:cNvPr>
            <p:cNvSpPr/>
            <p:nvPr/>
          </p:nvSpPr>
          <p:spPr>
            <a:xfrm>
              <a:off x="3492000" y="781050"/>
              <a:ext cx="2160000" cy="2317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204" name="Group 203">
            <a:extLst>
              <a:ext uri="{FF2B5EF4-FFF2-40B4-BE49-F238E27FC236}">
                <a16:creationId xmlns:a16="http://schemas.microsoft.com/office/drawing/2014/main" id="{B6D46563-1B48-4BB4-BF45-22D058E8D717}"/>
              </a:ext>
            </a:extLst>
          </p:cNvPr>
          <p:cNvGrpSpPr>
            <a:grpSpLocks/>
          </p:cNvGrpSpPr>
          <p:nvPr/>
        </p:nvGrpSpPr>
        <p:grpSpPr>
          <a:xfrm>
            <a:off x="1176560" y="2014020"/>
            <a:ext cx="1080000" cy="540000"/>
            <a:chOff x="3482448" y="2967787"/>
            <a:chExt cx="1007999" cy="1008000"/>
          </a:xfrm>
        </p:grpSpPr>
        <p:sp>
          <p:nvSpPr>
            <p:cNvPr id="205" name="Oval 204">
              <a:extLst>
                <a:ext uri="{FF2B5EF4-FFF2-40B4-BE49-F238E27FC236}">
                  <a16:creationId xmlns:a16="http://schemas.microsoft.com/office/drawing/2014/main" id="{BD16231F-A49B-4A47-B1E8-286DE2197DDB}"/>
                </a:ext>
              </a:extLst>
            </p:cNvPr>
            <p:cNvSpPr>
              <a:spLocks noChangeAspect="1"/>
            </p:cNvSpPr>
            <p:nvPr/>
          </p:nvSpPr>
          <p:spPr>
            <a:xfrm>
              <a:off x="3536452" y="3021788"/>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1000" dirty="0">
                  <a:latin typeface="+mj-lt"/>
                </a:rPr>
                <a:t>Isolation management</a:t>
              </a:r>
            </a:p>
          </p:txBody>
        </p:sp>
        <p:sp>
          <p:nvSpPr>
            <p:cNvPr id="206" name="Oval 205">
              <a:extLst>
                <a:ext uri="{FF2B5EF4-FFF2-40B4-BE49-F238E27FC236}">
                  <a16:creationId xmlns:a16="http://schemas.microsoft.com/office/drawing/2014/main" id="{04F6434C-30C8-4FA5-BF79-E8914942DBD3}"/>
                </a:ext>
              </a:extLst>
            </p:cNvPr>
            <p:cNvSpPr>
              <a:spLocks/>
            </p:cNvSpPr>
            <p:nvPr/>
          </p:nvSpPr>
          <p:spPr>
            <a:xfrm rot="5400000">
              <a:off x="3482448" y="2967787"/>
              <a:ext cx="1008000" cy="1007999"/>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211" name="Group 210">
            <a:extLst>
              <a:ext uri="{FF2B5EF4-FFF2-40B4-BE49-F238E27FC236}">
                <a16:creationId xmlns:a16="http://schemas.microsoft.com/office/drawing/2014/main" id="{97D63902-5333-480B-BFA9-4525466F1814}"/>
              </a:ext>
            </a:extLst>
          </p:cNvPr>
          <p:cNvGrpSpPr>
            <a:grpSpLocks/>
          </p:cNvGrpSpPr>
          <p:nvPr/>
        </p:nvGrpSpPr>
        <p:grpSpPr>
          <a:xfrm>
            <a:off x="485337" y="1224000"/>
            <a:ext cx="1080000" cy="540000"/>
            <a:chOff x="3482451" y="2967787"/>
            <a:chExt cx="1008000" cy="1008000"/>
          </a:xfrm>
        </p:grpSpPr>
        <p:sp>
          <p:nvSpPr>
            <p:cNvPr id="212" name="Oval 211">
              <a:extLst>
                <a:ext uri="{FF2B5EF4-FFF2-40B4-BE49-F238E27FC236}">
                  <a16:creationId xmlns:a16="http://schemas.microsoft.com/office/drawing/2014/main" id="{C8B528CA-EA42-484F-A70F-16F27AECDB3B}"/>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1000" dirty="0">
                  <a:latin typeface="+mj-lt"/>
                </a:rPr>
                <a:t>Permit to </a:t>
              </a:r>
            </a:p>
            <a:p>
              <a:pPr algn="ctr"/>
              <a:r>
                <a:rPr lang="en-GB" sz="1000" dirty="0">
                  <a:latin typeface="+mj-lt"/>
                </a:rPr>
                <a:t>work</a:t>
              </a:r>
            </a:p>
          </p:txBody>
        </p:sp>
        <p:sp>
          <p:nvSpPr>
            <p:cNvPr id="213" name="Oval 212">
              <a:extLst>
                <a:ext uri="{FF2B5EF4-FFF2-40B4-BE49-F238E27FC236}">
                  <a16:creationId xmlns:a16="http://schemas.microsoft.com/office/drawing/2014/main" id="{BF18A795-E773-4D7D-838B-C17A332FC99F}"/>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214" name="Group 213">
            <a:extLst>
              <a:ext uri="{FF2B5EF4-FFF2-40B4-BE49-F238E27FC236}">
                <a16:creationId xmlns:a16="http://schemas.microsoft.com/office/drawing/2014/main" id="{CA1ACFBE-6BD5-42A8-B50D-DB55F38E4C4B}"/>
              </a:ext>
            </a:extLst>
          </p:cNvPr>
          <p:cNvGrpSpPr>
            <a:grpSpLocks/>
          </p:cNvGrpSpPr>
          <p:nvPr/>
        </p:nvGrpSpPr>
        <p:grpSpPr>
          <a:xfrm>
            <a:off x="7578663" y="1223101"/>
            <a:ext cx="1080000" cy="540000"/>
            <a:chOff x="3482451" y="2967787"/>
            <a:chExt cx="1008000" cy="1008000"/>
          </a:xfrm>
        </p:grpSpPr>
        <p:sp>
          <p:nvSpPr>
            <p:cNvPr id="215" name="Oval 214">
              <a:extLst>
                <a:ext uri="{FF2B5EF4-FFF2-40B4-BE49-F238E27FC236}">
                  <a16:creationId xmlns:a16="http://schemas.microsoft.com/office/drawing/2014/main" id="{E60EB5E9-FDE6-4DFF-B549-1E6454FD0BEF}"/>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Control of</a:t>
              </a:r>
            </a:p>
            <a:p>
              <a:pPr algn="ctr"/>
              <a:r>
                <a:rPr lang="en-GB" sz="1000" dirty="0">
                  <a:latin typeface="+mj-lt"/>
                </a:rPr>
                <a:t>work at height</a:t>
              </a:r>
            </a:p>
          </p:txBody>
        </p:sp>
        <p:sp>
          <p:nvSpPr>
            <p:cNvPr id="216" name="Oval 215">
              <a:extLst>
                <a:ext uri="{FF2B5EF4-FFF2-40B4-BE49-F238E27FC236}">
                  <a16:creationId xmlns:a16="http://schemas.microsoft.com/office/drawing/2014/main" id="{5D05AC4D-1F5F-444F-8FC2-C472575AC8DD}"/>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217" name="Group 216">
            <a:extLst>
              <a:ext uri="{FF2B5EF4-FFF2-40B4-BE49-F238E27FC236}">
                <a16:creationId xmlns:a16="http://schemas.microsoft.com/office/drawing/2014/main" id="{01D39748-0914-4A16-92D1-3A519E86F1CD}"/>
              </a:ext>
            </a:extLst>
          </p:cNvPr>
          <p:cNvGrpSpPr>
            <a:grpSpLocks/>
          </p:cNvGrpSpPr>
          <p:nvPr/>
        </p:nvGrpSpPr>
        <p:grpSpPr>
          <a:xfrm>
            <a:off x="6887439" y="2016000"/>
            <a:ext cx="1080000" cy="540000"/>
            <a:chOff x="3482451" y="2967787"/>
            <a:chExt cx="1008000" cy="1008000"/>
          </a:xfrm>
        </p:grpSpPr>
        <p:sp>
          <p:nvSpPr>
            <p:cNvPr id="218" name="Oval 217">
              <a:extLst>
                <a:ext uri="{FF2B5EF4-FFF2-40B4-BE49-F238E27FC236}">
                  <a16:creationId xmlns:a16="http://schemas.microsoft.com/office/drawing/2014/main" id="{0E4594FC-7A24-47B2-A210-12F953348BDB}"/>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Control of </a:t>
              </a:r>
            </a:p>
            <a:p>
              <a:pPr algn="ctr"/>
              <a:r>
                <a:rPr lang="en-GB" sz="1000" dirty="0">
                  <a:latin typeface="+mj-lt"/>
                </a:rPr>
                <a:t>high energy</a:t>
              </a:r>
            </a:p>
            <a:p>
              <a:pPr algn="ctr"/>
              <a:r>
                <a:rPr lang="en-GB" sz="1000" dirty="0">
                  <a:latin typeface="+mj-lt"/>
                </a:rPr>
                <a:t>hot work</a:t>
              </a:r>
            </a:p>
          </p:txBody>
        </p:sp>
        <p:sp>
          <p:nvSpPr>
            <p:cNvPr id="219" name="Oval 218">
              <a:extLst>
                <a:ext uri="{FF2B5EF4-FFF2-40B4-BE49-F238E27FC236}">
                  <a16:creationId xmlns:a16="http://schemas.microsoft.com/office/drawing/2014/main" id="{2924612D-FE3C-4C01-A7F9-281E961EBB99}"/>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grpSp>
        <p:nvGrpSpPr>
          <p:cNvPr id="220" name="Group 219">
            <a:extLst>
              <a:ext uri="{FF2B5EF4-FFF2-40B4-BE49-F238E27FC236}">
                <a16:creationId xmlns:a16="http://schemas.microsoft.com/office/drawing/2014/main" id="{9F05438B-1993-4213-8202-42B79AA6B4A4}"/>
              </a:ext>
            </a:extLst>
          </p:cNvPr>
          <p:cNvGrpSpPr>
            <a:grpSpLocks/>
          </p:cNvGrpSpPr>
          <p:nvPr/>
        </p:nvGrpSpPr>
        <p:grpSpPr>
          <a:xfrm>
            <a:off x="6190048" y="2808000"/>
            <a:ext cx="1080000" cy="540000"/>
            <a:chOff x="3482451" y="2967787"/>
            <a:chExt cx="1008000" cy="1008000"/>
          </a:xfrm>
        </p:grpSpPr>
        <p:sp>
          <p:nvSpPr>
            <p:cNvPr id="221" name="Oval 220">
              <a:extLst>
                <a:ext uri="{FF2B5EF4-FFF2-40B4-BE49-F238E27FC236}">
                  <a16:creationId xmlns:a16="http://schemas.microsoft.com/office/drawing/2014/main" id="{C6D8C0C6-097A-4EAD-A139-6398E927A591}"/>
                </a:ext>
              </a:extLst>
            </p:cNvPr>
            <p:cNvSpPr>
              <a:spLocks noChangeAspect="1"/>
            </p:cNvSpPr>
            <p:nvPr/>
          </p:nvSpPr>
          <p:spPr>
            <a:xfrm>
              <a:off x="3536451" y="3021787"/>
              <a:ext cx="900000" cy="900000"/>
            </a:xfrm>
            <a:prstGeom prst="roundRect">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latin typeface="+mj-lt"/>
                </a:rPr>
                <a:t>Toolbox</a:t>
              </a:r>
            </a:p>
            <a:p>
              <a:pPr algn="ctr"/>
              <a:r>
                <a:rPr lang="en-GB" sz="1000" dirty="0">
                  <a:latin typeface="+mj-lt"/>
                </a:rPr>
                <a:t>talks</a:t>
              </a:r>
            </a:p>
          </p:txBody>
        </p:sp>
        <p:sp>
          <p:nvSpPr>
            <p:cNvPr id="222" name="Oval 221">
              <a:extLst>
                <a:ext uri="{FF2B5EF4-FFF2-40B4-BE49-F238E27FC236}">
                  <a16:creationId xmlns:a16="http://schemas.microsoft.com/office/drawing/2014/main" id="{0D0EC57D-01AA-4392-8982-7C075F644C17}"/>
                </a:ext>
              </a:extLst>
            </p:cNvPr>
            <p:cNvSpPr>
              <a:spLocks noChangeAspect="1"/>
            </p:cNvSpPr>
            <p:nvPr/>
          </p:nvSpPr>
          <p:spPr>
            <a:xfrm rot="5400000">
              <a:off x="3482451" y="2967787"/>
              <a:ext cx="1008000" cy="1008000"/>
            </a:xfrm>
            <a:prstGeom prst="roundRect">
              <a:avLst/>
            </a:prstGeom>
            <a:noFill/>
            <a:ln w="381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sp>
        <p:nvSpPr>
          <p:cNvPr id="285" name="TextBox 284">
            <a:extLst>
              <a:ext uri="{FF2B5EF4-FFF2-40B4-BE49-F238E27FC236}">
                <a16:creationId xmlns:a16="http://schemas.microsoft.com/office/drawing/2014/main" id="{3B1E4E90-C4E2-47F8-92FE-34516BD5D140}"/>
              </a:ext>
            </a:extLst>
          </p:cNvPr>
          <p:cNvSpPr txBox="1"/>
          <p:nvPr/>
        </p:nvSpPr>
        <p:spPr>
          <a:xfrm>
            <a:off x="3734680" y="1042690"/>
            <a:ext cx="1671115" cy="1038746"/>
          </a:xfrm>
          <a:prstGeom prst="rect">
            <a:avLst/>
          </a:prstGeom>
          <a:noFill/>
        </p:spPr>
        <p:txBody>
          <a:bodyPr wrap="square" lIns="0" tIns="0" rIns="0" bIns="0" rtlCol="0">
            <a:spAutoFit/>
          </a:bodyPr>
          <a:lstStyle/>
          <a:p>
            <a:pPr algn="ctr"/>
            <a:r>
              <a:rPr lang="en-GB" sz="1350" dirty="0">
                <a:solidFill>
                  <a:schemeClr val="bg1"/>
                </a:solidFill>
                <a:latin typeface="+mj-lt"/>
              </a:rPr>
              <a:t>Focus SEMS effectiveness in relation to control measures being impacted via specific task</a:t>
            </a:r>
          </a:p>
        </p:txBody>
      </p:sp>
      <p:sp>
        <p:nvSpPr>
          <p:cNvPr id="2" name="Title 1"/>
          <p:cNvSpPr>
            <a:spLocks noGrp="1"/>
          </p:cNvSpPr>
          <p:nvPr>
            <p:ph type="title"/>
          </p:nvPr>
        </p:nvSpPr>
        <p:spPr/>
        <p:txBody>
          <a:bodyPr/>
          <a:lstStyle/>
          <a:p>
            <a:r>
              <a:rPr lang="en-GB" dirty="0"/>
              <a:t>Workplace monitoring</a:t>
            </a:r>
          </a:p>
        </p:txBody>
      </p:sp>
    </p:spTree>
    <p:extLst>
      <p:ext uri="{BB962C8B-B14F-4D97-AF65-F5344CB8AC3E}">
        <p14:creationId xmlns:p14="http://schemas.microsoft.com/office/powerpoint/2010/main" val="11753790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7DD3CF8-BD46-4788-AD77-D831C414E1FD}"/>
              </a:ext>
            </a:extLst>
          </p:cNvPr>
          <p:cNvSpPr/>
          <p:nvPr/>
        </p:nvSpPr>
        <p:spPr>
          <a:xfrm>
            <a:off x="468000" y="1044000"/>
            <a:ext cx="8279933" cy="3600000"/>
          </a:xfrm>
          <a:prstGeom prst="rect">
            <a:avLst/>
          </a:prstGeom>
          <a:solidFill>
            <a:srgbClr val="C8E6E3"/>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8" name="Rectangle 7">
            <a:extLst>
              <a:ext uri="{FF2B5EF4-FFF2-40B4-BE49-F238E27FC236}">
                <a16:creationId xmlns:a16="http://schemas.microsoft.com/office/drawing/2014/main" id="{87B93201-05F5-44AB-B31C-7B6C6DE95D9E}"/>
              </a:ext>
            </a:extLst>
          </p:cNvPr>
          <p:cNvSpPr/>
          <p:nvPr/>
        </p:nvSpPr>
        <p:spPr>
          <a:xfrm>
            <a:off x="575500" y="1146624"/>
            <a:ext cx="8028500" cy="1604679"/>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lvl="0"/>
            <a:r>
              <a:rPr lang="en-GB" sz="1400" dirty="0">
                <a:latin typeface="+mj-lt"/>
              </a:rPr>
              <a:t>Good practice, assessing physical barriers and determine condition by observing an activity by assessment of layout and emergency controls, e.g. </a:t>
            </a:r>
          </a:p>
        </p:txBody>
      </p:sp>
      <p:sp>
        <p:nvSpPr>
          <p:cNvPr id="2" name="Title 1"/>
          <p:cNvSpPr>
            <a:spLocks noGrp="1"/>
          </p:cNvSpPr>
          <p:nvPr>
            <p:ph type="title"/>
          </p:nvPr>
        </p:nvSpPr>
        <p:spPr/>
        <p:txBody>
          <a:bodyPr/>
          <a:lstStyle/>
          <a:p>
            <a:r>
              <a:rPr lang="en-GB" dirty="0"/>
              <a:t>Workplace monitoring</a:t>
            </a:r>
          </a:p>
        </p:txBody>
      </p:sp>
      <p:sp>
        <p:nvSpPr>
          <p:cNvPr id="3" name="Slide Number Placeholder 2"/>
          <p:cNvSpPr>
            <a:spLocks noGrp="1"/>
          </p:cNvSpPr>
          <p:nvPr>
            <p:ph type="sldNum" sz="quarter" idx="12"/>
          </p:nvPr>
        </p:nvSpPr>
        <p:spPr/>
        <p:txBody>
          <a:bodyPr/>
          <a:lstStyle/>
          <a:p>
            <a:fld id="{B1249AB1-AB30-4DB9-BB9C-D847817A3AC3}" type="slidenum">
              <a:rPr lang="en-GB" smtClean="0"/>
              <a:pPr/>
              <a:t>23</a:t>
            </a:fld>
            <a:endParaRPr lang="en-GB"/>
          </a:p>
        </p:txBody>
      </p:sp>
      <p:sp>
        <p:nvSpPr>
          <p:cNvPr id="7" name="Rectangle: Rounded Corners 11">
            <a:extLst>
              <a:ext uri="{FF2B5EF4-FFF2-40B4-BE49-F238E27FC236}">
                <a16:creationId xmlns:a16="http://schemas.microsoft.com/office/drawing/2014/main" id="{95BD565B-F7A5-433E-9235-306F3CA2063A}"/>
              </a:ext>
            </a:extLst>
          </p:cNvPr>
          <p:cNvSpPr/>
          <p:nvPr/>
        </p:nvSpPr>
        <p:spPr>
          <a:xfrm>
            <a:off x="666035" y="1709207"/>
            <a:ext cx="3905965" cy="963600"/>
          </a:xfrm>
          <a:prstGeom prst="rect">
            <a:avLst/>
          </a:prstGeom>
          <a:solidFill>
            <a:srgbClr val="009F98"/>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171450" lvl="0" indent="-171450">
              <a:buFont typeface="Arial" panose="020B0604020202020204" pitchFamily="34" charset="0"/>
              <a:buChar char="•"/>
            </a:pPr>
            <a:r>
              <a:rPr lang="en-GB" sz="1400" dirty="0">
                <a:solidFill>
                  <a:schemeClr val="bg1"/>
                </a:solidFill>
                <a:latin typeface="+mj-lt"/>
              </a:rPr>
              <a:t>Control system overrides</a:t>
            </a:r>
          </a:p>
          <a:p>
            <a:pPr marL="171450" lvl="0" indent="-171450">
              <a:buFont typeface="Arial" panose="020B0604020202020204" pitchFamily="34" charset="0"/>
              <a:buChar char="•"/>
            </a:pPr>
            <a:r>
              <a:rPr lang="en-GB" sz="1400" dirty="0">
                <a:solidFill>
                  <a:schemeClr val="bg1"/>
                </a:solidFill>
                <a:latin typeface="+mj-lt"/>
              </a:rPr>
              <a:t>Relief valves and rupture discs</a:t>
            </a:r>
          </a:p>
          <a:p>
            <a:pPr marL="171450" lvl="0" indent="-171450">
              <a:buFont typeface="Arial" panose="020B0604020202020204" pitchFamily="34" charset="0"/>
              <a:buChar char="•"/>
            </a:pPr>
            <a:r>
              <a:rPr lang="en-GB" sz="1400" dirty="0">
                <a:solidFill>
                  <a:schemeClr val="bg1"/>
                </a:solidFill>
                <a:latin typeface="+mj-lt"/>
              </a:rPr>
              <a:t>Locked and normally closed/open valves</a:t>
            </a:r>
          </a:p>
          <a:p>
            <a:pPr marL="171450" lvl="0" indent="-171450">
              <a:buFont typeface="Arial" panose="020B0604020202020204" pitchFamily="34" charset="0"/>
              <a:buChar char="•"/>
            </a:pPr>
            <a:r>
              <a:rPr lang="en-GB" sz="1400" dirty="0">
                <a:solidFill>
                  <a:schemeClr val="bg1"/>
                </a:solidFill>
                <a:latin typeface="+mj-lt"/>
              </a:rPr>
              <a:t>Closed / Open drains</a:t>
            </a:r>
          </a:p>
        </p:txBody>
      </p:sp>
      <p:sp>
        <p:nvSpPr>
          <p:cNvPr id="11" name="Rectangle: Rounded Corners 11">
            <a:extLst>
              <a:ext uri="{FF2B5EF4-FFF2-40B4-BE49-F238E27FC236}">
                <a16:creationId xmlns:a16="http://schemas.microsoft.com/office/drawing/2014/main" id="{988E66A4-2F52-46DD-925C-1EA92FC78181}"/>
              </a:ext>
            </a:extLst>
          </p:cNvPr>
          <p:cNvSpPr/>
          <p:nvPr/>
        </p:nvSpPr>
        <p:spPr>
          <a:xfrm>
            <a:off x="4572000" y="1709208"/>
            <a:ext cx="3905965" cy="963599"/>
          </a:xfrm>
          <a:prstGeom prst="rect">
            <a:avLst/>
          </a:prstGeom>
          <a:solidFill>
            <a:srgbClr val="009F98"/>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171450" lvl="0" indent="-171450">
              <a:buFont typeface="Arial" panose="020B0604020202020204" pitchFamily="34" charset="0"/>
              <a:buChar char="•"/>
            </a:pPr>
            <a:r>
              <a:rPr lang="en-GB" sz="1400" dirty="0">
                <a:solidFill>
                  <a:schemeClr val="bg1"/>
                </a:solidFill>
                <a:latin typeface="+mj-lt"/>
              </a:rPr>
              <a:t>Pressure vessels</a:t>
            </a:r>
          </a:p>
          <a:p>
            <a:pPr marL="171450" lvl="0" indent="-171450">
              <a:buFont typeface="Arial" panose="020B0604020202020204" pitchFamily="34" charset="0"/>
              <a:buChar char="•"/>
            </a:pPr>
            <a:r>
              <a:rPr lang="en-GB" sz="1400" dirty="0">
                <a:solidFill>
                  <a:schemeClr val="bg1"/>
                </a:solidFill>
                <a:latin typeface="+mj-lt"/>
              </a:rPr>
              <a:t>Electrical control</a:t>
            </a:r>
          </a:p>
          <a:p>
            <a:pPr marL="171450" lvl="0" indent="-171450">
              <a:buFont typeface="Arial" panose="020B0604020202020204" pitchFamily="34" charset="0"/>
              <a:buChar char="•"/>
            </a:pPr>
            <a:r>
              <a:rPr lang="en-GB" sz="1400" dirty="0">
                <a:solidFill>
                  <a:schemeClr val="bg1"/>
                </a:solidFill>
                <a:latin typeface="+mj-lt"/>
              </a:rPr>
              <a:t>Small bore fittings (&lt;2”)	</a:t>
            </a:r>
          </a:p>
          <a:p>
            <a:pPr marL="171450" lvl="0" indent="-171450">
              <a:buFont typeface="Arial" panose="020B0604020202020204" pitchFamily="34" charset="0"/>
              <a:buChar char="•"/>
            </a:pPr>
            <a:r>
              <a:rPr lang="en-GB" sz="1400" dirty="0">
                <a:solidFill>
                  <a:schemeClr val="bg1"/>
                </a:solidFill>
                <a:latin typeface="+mj-lt"/>
              </a:rPr>
              <a:t>Chemical storage and usage</a:t>
            </a:r>
            <a:endParaRPr lang="en-GB" sz="1400" dirty="0">
              <a:solidFill>
                <a:schemeClr val="bg1"/>
              </a:solidFill>
              <a:effectLst/>
              <a:latin typeface="+mj-lt"/>
            </a:endParaRPr>
          </a:p>
        </p:txBody>
      </p:sp>
      <p:sp>
        <p:nvSpPr>
          <p:cNvPr id="12" name="Rectangle 11">
            <a:extLst>
              <a:ext uri="{FF2B5EF4-FFF2-40B4-BE49-F238E27FC236}">
                <a16:creationId xmlns:a16="http://schemas.microsoft.com/office/drawing/2014/main" id="{883055CE-568A-4C41-8974-E428D6AB64CD}"/>
              </a:ext>
            </a:extLst>
          </p:cNvPr>
          <p:cNvSpPr/>
          <p:nvPr/>
        </p:nvSpPr>
        <p:spPr>
          <a:xfrm>
            <a:off x="575500" y="2843197"/>
            <a:ext cx="8028500" cy="1698323"/>
          </a:xfrm>
          <a:prstGeom prst="rect">
            <a:avLst/>
          </a:prstGeom>
          <a:solidFill>
            <a:srgbClr val="2156A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lvl="0"/>
            <a:r>
              <a:rPr lang="en-GB" sz="1400" dirty="0">
                <a:latin typeface="+mj-lt"/>
              </a:rPr>
              <a:t>Findings can detect </a:t>
            </a:r>
            <a:r>
              <a:rPr lang="en-GB" b="1" dirty="0">
                <a:latin typeface="+mj-lt"/>
              </a:rPr>
              <a:t>weak signals</a:t>
            </a:r>
            <a:r>
              <a:rPr lang="en-GB" sz="1400" dirty="0">
                <a:latin typeface="+mj-lt"/>
              </a:rPr>
              <a:t>, e.g.</a:t>
            </a:r>
          </a:p>
        </p:txBody>
      </p:sp>
      <p:sp>
        <p:nvSpPr>
          <p:cNvPr id="13" name="Rectangle: Rounded Corners 11">
            <a:extLst>
              <a:ext uri="{FF2B5EF4-FFF2-40B4-BE49-F238E27FC236}">
                <a16:creationId xmlns:a16="http://schemas.microsoft.com/office/drawing/2014/main" id="{9F62C4C9-3009-4E37-927A-613B174FF887}"/>
              </a:ext>
            </a:extLst>
          </p:cNvPr>
          <p:cNvSpPr/>
          <p:nvPr/>
        </p:nvSpPr>
        <p:spPr>
          <a:xfrm>
            <a:off x="666034" y="3313887"/>
            <a:ext cx="7811931" cy="785614"/>
          </a:xfrm>
          <a:prstGeom prst="rect">
            <a:avLst/>
          </a:prstGeom>
          <a:solidFill>
            <a:srgbClr val="2156A7"/>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171450" lvl="0" indent="-171450">
              <a:buFont typeface="Arial" panose="020B0604020202020204" pitchFamily="34" charset="0"/>
              <a:buChar char="•"/>
            </a:pPr>
            <a:r>
              <a:rPr lang="en-GB" sz="1400" dirty="0">
                <a:solidFill>
                  <a:schemeClr val="bg1"/>
                </a:solidFill>
                <a:latin typeface="+mj-lt"/>
              </a:rPr>
              <a:t>Compliance with procedures</a:t>
            </a:r>
          </a:p>
          <a:p>
            <a:pPr marL="171450" lvl="0" indent="-171450">
              <a:buFont typeface="Arial" panose="020B0604020202020204" pitchFamily="34" charset="0"/>
              <a:buChar char="•"/>
            </a:pPr>
            <a:r>
              <a:rPr lang="en-GB" sz="1400" dirty="0">
                <a:solidFill>
                  <a:schemeClr val="bg1"/>
                </a:solidFill>
                <a:latin typeface="+mj-lt"/>
              </a:rPr>
              <a:t>Life saving rule mitigations</a:t>
            </a:r>
          </a:p>
          <a:p>
            <a:pPr marL="171450" lvl="0" indent="-171450">
              <a:buFont typeface="Arial" panose="020B0604020202020204" pitchFamily="34" charset="0"/>
              <a:buChar char="•"/>
            </a:pPr>
            <a:r>
              <a:rPr lang="en-GB" sz="1400" dirty="0">
                <a:solidFill>
                  <a:schemeClr val="bg1"/>
                </a:solidFill>
                <a:latin typeface="+mj-lt"/>
              </a:rPr>
              <a:t>Use of barriers for lifting activities</a:t>
            </a:r>
          </a:p>
        </p:txBody>
      </p:sp>
      <p:sp>
        <p:nvSpPr>
          <p:cNvPr id="14" name="Rectangle 13">
            <a:extLst>
              <a:ext uri="{FF2B5EF4-FFF2-40B4-BE49-F238E27FC236}">
                <a16:creationId xmlns:a16="http://schemas.microsoft.com/office/drawing/2014/main" id="{5D5F6CAC-F45B-4F80-BAB5-228856ACCA37}"/>
              </a:ext>
            </a:extLst>
          </p:cNvPr>
          <p:cNvSpPr/>
          <p:nvPr/>
        </p:nvSpPr>
        <p:spPr>
          <a:xfrm>
            <a:off x="746801" y="4094068"/>
            <a:ext cx="7685897" cy="3666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lvl="0" algn="ctr"/>
            <a:r>
              <a:rPr lang="en-GB" sz="1400" b="1" dirty="0">
                <a:solidFill>
                  <a:srgbClr val="50257F"/>
                </a:solidFill>
                <a:latin typeface="+mj-lt"/>
              </a:rPr>
              <a:t>These </a:t>
            </a:r>
            <a:r>
              <a:rPr lang="en-GB" b="1" dirty="0">
                <a:solidFill>
                  <a:srgbClr val="50257F"/>
                </a:solidFill>
                <a:latin typeface="+mj-lt"/>
              </a:rPr>
              <a:t>weak signals </a:t>
            </a:r>
            <a:r>
              <a:rPr lang="en-GB" sz="1400" b="1" dirty="0">
                <a:solidFill>
                  <a:srgbClr val="50257F"/>
                </a:solidFill>
                <a:latin typeface="+mj-lt"/>
              </a:rPr>
              <a:t>will feed into corporate &amp; regional audits to highlight lessons to be learned </a:t>
            </a:r>
          </a:p>
        </p:txBody>
      </p:sp>
    </p:spTree>
    <p:extLst>
      <p:ext uri="{BB962C8B-B14F-4D97-AF65-F5344CB8AC3E}">
        <p14:creationId xmlns:p14="http://schemas.microsoft.com/office/powerpoint/2010/main" val="14875607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Assurance Activities</a:t>
            </a:r>
          </a:p>
        </p:txBody>
      </p:sp>
    </p:spTree>
    <p:extLst>
      <p:ext uri="{BB962C8B-B14F-4D97-AF65-F5344CB8AC3E}">
        <p14:creationId xmlns:p14="http://schemas.microsoft.com/office/powerpoint/2010/main" val="35790704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7D9850F-3958-46CA-8593-CD3C796AE5B9}"/>
              </a:ext>
            </a:extLst>
          </p:cNvPr>
          <p:cNvSpPr/>
          <p:nvPr/>
        </p:nvSpPr>
        <p:spPr>
          <a:xfrm>
            <a:off x="468000" y="1044000"/>
            <a:ext cx="8279933" cy="3600000"/>
          </a:xfrm>
          <a:prstGeom prst="rect">
            <a:avLst/>
          </a:prstGeom>
          <a:solidFill>
            <a:srgbClr val="C8E6E3"/>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Assurance activities: System audits</a:t>
            </a:r>
          </a:p>
        </p:txBody>
      </p:sp>
      <p:sp>
        <p:nvSpPr>
          <p:cNvPr id="3" name="Slide Number Placeholder 2"/>
          <p:cNvSpPr>
            <a:spLocks noGrp="1"/>
          </p:cNvSpPr>
          <p:nvPr>
            <p:ph type="sldNum" sz="quarter" idx="12"/>
          </p:nvPr>
        </p:nvSpPr>
        <p:spPr/>
        <p:txBody>
          <a:bodyPr/>
          <a:lstStyle/>
          <a:p>
            <a:fld id="{B1249AB1-AB30-4DB9-BB9C-D847817A3AC3}" type="slidenum">
              <a:rPr lang="en-GB" smtClean="0"/>
              <a:pPr/>
              <a:t>25</a:t>
            </a:fld>
            <a:endParaRPr lang="en-GB"/>
          </a:p>
        </p:txBody>
      </p:sp>
      <p:graphicFrame>
        <p:nvGraphicFramePr>
          <p:cNvPr id="5" name="Table 4"/>
          <p:cNvGraphicFramePr>
            <a:graphicFrameLocks noGrp="1"/>
          </p:cNvGraphicFramePr>
          <p:nvPr/>
        </p:nvGraphicFramePr>
        <p:xfrm>
          <a:off x="535255" y="1644650"/>
          <a:ext cx="2388920" cy="1854200"/>
        </p:xfrm>
        <a:graphic>
          <a:graphicData uri="http://schemas.openxmlformats.org/drawingml/2006/table">
            <a:tbl>
              <a:tblPr firstRow="1" bandRow="1">
                <a:tableStyleId>{5C22544A-7EE6-4342-B048-85BDC9FD1C3A}</a:tableStyleId>
              </a:tblPr>
              <a:tblGrid>
                <a:gridCol w="289446">
                  <a:extLst>
                    <a:ext uri="{9D8B030D-6E8A-4147-A177-3AD203B41FA5}">
                      <a16:colId xmlns:a16="http://schemas.microsoft.com/office/drawing/2014/main" val="4145957635"/>
                    </a:ext>
                  </a:extLst>
                </a:gridCol>
                <a:gridCol w="2099474">
                  <a:extLst>
                    <a:ext uri="{9D8B030D-6E8A-4147-A177-3AD203B41FA5}">
                      <a16:colId xmlns:a16="http://schemas.microsoft.com/office/drawing/2014/main" val="3401819419"/>
                    </a:ext>
                  </a:extLst>
                </a:gridCol>
              </a:tblGrid>
              <a:tr h="370840">
                <a:tc>
                  <a:txBody>
                    <a:bodyPr/>
                    <a:lstStyle/>
                    <a:p>
                      <a:pPr algn="ctr"/>
                      <a:r>
                        <a:rPr lang="en-GB" sz="1600" kern="1200" dirty="0">
                          <a:solidFill>
                            <a:schemeClr val="bg1"/>
                          </a:solidFill>
                          <a:latin typeface="+mj-lt"/>
                          <a:ea typeface="+mn-ea"/>
                          <a:cs typeface="+mn-cs"/>
                        </a:rPr>
                        <a:t>1</a:t>
                      </a:r>
                    </a:p>
                  </a:txBody>
                  <a:tcPr anchor="ctr">
                    <a:lnT w="38100" cmpd="sng">
                      <a:noFill/>
                    </a:lnT>
                    <a:lnB w="12700" cmpd="sng">
                      <a:noFill/>
                    </a:lnB>
                    <a:solidFill>
                      <a:srgbClr val="99B7BD"/>
                    </a:solidFill>
                  </a:tcPr>
                </a:tc>
                <a:tc>
                  <a:txBody>
                    <a:bodyPr/>
                    <a:lstStyle/>
                    <a:p>
                      <a:pPr marL="0" indent="0" algn="l">
                        <a:buFont typeface="+mj-lt"/>
                        <a:buNone/>
                      </a:pPr>
                      <a:r>
                        <a:rPr lang="en-GB" sz="1600" kern="1200" dirty="0">
                          <a:solidFill>
                            <a:schemeClr val="bg1"/>
                          </a:solidFill>
                          <a:latin typeface="+mj-lt"/>
                          <a:ea typeface="+mn-ea"/>
                          <a:cs typeface="+mn-cs"/>
                        </a:rPr>
                        <a:t>System audits</a:t>
                      </a:r>
                    </a:p>
                  </a:txBody>
                  <a:tcPr anchor="ctr">
                    <a:lnT w="38100" cmpd="sng">
                      <a:noFill/>
                    </a:lnT>
                    <a:lnB w="12700" cmpd="sng">
                      <a:noFill/>
                    </a:lnB>
                    <a:solidFill>
                      <a:srgbClr val="99B7BD"/>
                    </a:solidFill>
                  </a:tcPr>
                </a:tc>
                <a:extLst>
                  <a:ext uri="{0D108BD9-81ED-4DB2-BD59-A6C34878D82A}">
                    <a16:rowId xmlns:a16="http://schemas.microsoft.com/office/drawing/2014/main" val="3201733986"/>
                  </a:ext>
                </a:extLst>
              </a:tr>
              <a:tr h="370840">
                <a:tc>
                  <a:txBody>
                    <a:bodyPr/>
                    <a:lstStyle/>
                    <a:p>
                      <a:r>
                        <a:rPr lang="en-GB" sz="1400" dirty="0">
                          <a:solidFill>
                            <a:schemeClr val="bg1"/>
                          </a:solidFill>
                          <a:latin typeface="+mj-lt"/>
                        </a:rPr>
                        <a:t>2</a:t>
                      </a:r>
                    </a:p>
                  </a:txBody>
                  <a:tcPr anchor="ctr">
                    <a:lnT w="38100" cmpd="sng">
                      <a:noFill/>
                    </a:lnT>
                    <a:solidFill>
                      <a:srgbClr val="44B2A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latin typeface="+mj-lt"/>
                        </a:rPr>
                        <a:t>Technical audits</a:t>
                      </a:r>
                    </a:p>
                  </a:txBody>
                  <a:tcPr anchor="ctr">
                    <a:lnT w="38100" cmpd="sng">
                      <a:noFill/>
                    </a:lnT>
                    <a:solidFill>
                      <a:srgbClr val="44B2AF"/>
                    </a:solidFill>
                  </a:tcPr>
                </a:tc>
                <a:extLst>
                  <a:ext uri="{0D108BD9-81ED-4DB2-BD59-A6C34878D82A}">
                    <a16:rowId xmlns:a16="http://schemas.microsoft.com/office/drawing/2014/main" val="43955626"/>
                  </a:ext>
                </a:extLst>
              </a:tr>
              <a:tr h="370840">
                <a:tc>
                  <a:txBody>
                    <a:bodyPr/>
                    <a:lstStyle/>
                    <a:p>
                      <a:r>
                        <a:rPr lang="en-GB" sz="1400" dirty="0">
                          <a:solidFill>
                            <a:schemeClr val="bg1"/>
                          </a:solidFill>
                          <a:latin typeface="+mj-lt"/>
                        </a:rPr>
                        <a:t>3</a:t>
                      </a:r>
                    </a:p>
                  </a:txBody>
                  <a:tcPr anchor="ctr">
                    <a:solidFill>
                      <a:srgbClr val="008884"/>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latin typeface="+mj-lt"/>
                        </a:rPr>
                        <a:t>Compliance audits</a:t>
                      </a:r>
                    </a:p>
                  </a:txBody>
                  <a:tcPr anchor="ctr">
                    <a:solidFill>
                      <a:srgbClr val="008884"/>
                    </a:solidFill>
                  </a:tcPr>
                </a:tc>
                <a:extLst>
                  <a:ext uri="{0D108BD9-81ED-4DB2-BD59-A6C34878D82A}">
                    <a16:rowId xmlns:a16="http://schemas.microsoft.com/office/drawing/2014/main" val="1738880061"/>
                  </a:ext>
                </a:extLst>
              </a:tr>
              <a:tr h="370840">
                <a:tc>
                  <a:txBody>
                    <a:bodyPr/>
                    <a:lstStyle/>
                    <a:p>
                      <a:r>
                        <a:rPr lang="en-GB" sz="1400" dirty="0">
                          <a:solidFill>
                            <a:schemeClr val="bg1"/>
                          </a:solidFill>
                          <a:latin typeface="+mj-lt"/>
                        </a:rPr>
                        <a:t>4</a:t>
                      </a:r>
                    </a:p>
                  </a:txBody>
                  <a:tcPr anchor="ctr">
                    <a:solidFill>
                      <a:srgbClr val="412B8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latin typeface="+mj-lt"/>
                        </a:rPr>
                        <a:t>Regulatory audits</a:t>
                      </a:r>
                    </a:p>
                  </a:txBody>
                  <a:tcPr anchor="ctr">
                    <a:solidFill>
                      <a:srgbClr val="412B88"/>
                    </a:solidFill>
                  </a:tcPr>
                </a:tc>
                <a:extLst>
                  <a:ext uri="{0D108BD9-81ED-4DB2-BD59-A6C34878D82A}">
                    <a16:rowId xmlns:a16="http://schemas.microsoft.com/office/drawing/2014/main" val="1548865066"/>
                  </a:ext>
                </a:extLst>
              </a:tr>
              <a:tr h="370840">
                <a:tc>
                  <a:txBody>
                    <a:bodyPr/>
                    <a:lstStyle/>
                    <a:p>
                      <a:r>
                        <a:rPr lang="en-GB" sz="1400" b="0" dirty="0">
                          <a:solidFill>
                            <a:schemeClr val="bg1"/>
                          </a:solidFill>
                          <a:latin typeface="+mj-lt"/>
                        </a:rPr>
                        <a:t>5</a:t>
                      </a:r>
                    </a:p>
                  </a:txBody>
                  <a:tcPr anchor="ctr">
                    <a:solidFill>
                      <a:schemeClr val="bg2">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latin typeface="+mj-lt"/>
                        </a:rPr>
                        <a:t>Workplace monitoring</a:t>
                      </a:r>
                    </a:p>
                  </a:txBody>
                  <a:tcPr anchor="ctr">
                    <a:solidFill>
                      <a:schemeClr val="bg2">
                        <a:lumMod val="75000"/>
                      </a:schemeClr>
                    </a:solidFill>
                  </a:tcPr>
                </a:tc>
                <a:extLst>
                  <a:ext uri="{0D108BD9-81ED-4DB2-BD59-A6C34878D82A}">
                    <a16:rowId xmlns:a16="http://schemas.microsoft.com/office/drawing/2014/main" val="494350518"/>
                  </a:ext>
                </a:extLst>
              </a:tr>
            </a:tbl>
          </a:graphicData>
        </a:graphic>
      </p:graphicFrame>
      <p:sp>
        <p:nvSpPr>
          <p:cNvPr id="6" name="Rectangle 5"/>
          <p:cNvSpPr/>
          <p:nvPr/>
        </p:nvSpPr>
        <p:spPr>
          <a:xfrm>
            <a:off x="3671849" y="1230951"/>
            <a:ext cx="4932150" cy="3240000"/>
          </a:xfrm>
          <a:prstGeom prst="rect">
            <a:avLst/>
          </a:prstGeom>
          <a:solidFill>
            <a:srgbClr val="99B7BD"/>
          </a:solidFill>
        </p:spPr>
        <p:txBody>
          <a:bodyPr wrap="square">
            <a:noAutofit/>
          </a:bodyPr>
          <a:lstStyle/>
          <a:p>
            <a:pPr>
              <a:spcAft>
                <a:spcPts val="1800"/>
              </a:spcAft>
            </a:pPr>
            <a:r>
              <a:rPr lang="en-GB" sz="1600" dirty="0">
                <a:solidFill>
                  <a:schemeClr val="bg1"/>
                </a:solidFill>
                <a:latin typeface="+mj-lt"/>
              </a:rPr>
              <a:t>Focused on management systems (SEMS)</a:t>
            </a:r>
          </a:p>
          <a:p>
            <a:pPr>
              <a:spcAft>
                <a:spcPts val="1800"/>
              </a:spcAft>
            </a:pPr>
            <a:r>
              <a:rPr lang="en-GB" sz="1600" dirty="0">
                <a:solidFill>
                  <a:schemeClr val="bg1"/>
                </a:solidFill>
                <a:latin typeface="+mj-lt"/>
              </a:rPr>
              <a:t>Determines the fitness for purpose of management system</a:t>
            </a:r>
          </a:p>
          <a:p>
            <a:pPr>
              <a:spcAft>
                <a:spcPts val="1800"/>
              </a:spcAft>
            </a:pPr>
            <a:r>
              <a:rPr lang="en-GB" sz="1600" dirty="0">
                <a:solidFill>
                  <a:schemeClr val="bg1"/>
                </a:solidFill>
                <a:latin typeface="+mj-lt"/>
              </a:rPr>
              <a:t>Confirms the system meets industry standards and provides the required level of risk control.</a:t>
            </a:r>
          </a:p>
          <a:p>
            <a:pPr>
              <a:spcAft>
                <a:spcPts val="1800"/>
              </a:spcAft>
            </a:pPr>
            <a:r>
              <a:rPr lang="en-GB" sz="1600" dirty="0">
                <a:solidFill>
                  <a:schemeClr val="bg1"/>
                </a:solidFill>
                <a:latin typeface="+mj-lt"/>
              </a:rPr>
              <a:t>Verifies processes are documented and implemented in line with requirements </a:t>
            </a:r>
          </a:p>
          <a:p>
            <a:pPr>
              <a:spcAft>
                <a:spcPts val="1800"/>
              </a:spcAft>
            </a:pPr>
            <a:r>
              <a:rPr lang="en-GB" sz="1600" dirty="0">
                <a:solidFill>
                  <a:schemeClr val="bg1"/>
                </a:solidFill>
                <a:latin typeface="+mj-lt"/>
              </a:rPr>
              <a:t>Identifies non-conformances and improves the operation of the system being audited  </a:t>
            </a:r>
          </a:p>
        </p:txBody>
      </p:sp>
      <p:sp>
        <p:nvSpPr>
          <p:cNvPr id="4" name="Rectangle 3"/>
          <p:cNvSpPr/>
          <p:nvPr/>
        </p:nvSpPr>
        <p:spPr>
          <a:xfrm>
            <a:off x="535255" y="1644650"/>
            <a:ext cx="2384175" cy="376848"/>
          </a:xfrm>
          <a:prstGeom prst="rect">
            <a:avLst/>
          </a:prstGeom>
          <a:noFill/>
          <a:ln w="508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16" name="Freeform: Shape 15">
            <a:extLst>
              <a:ext uri="{FF2B5EF4-FFF2-40B4-BE49-F238E27FC236}">
                <a16:creationId xmlns:a16="http://schemas.microsoft.com/office/drawing/2014/main" id="{A470C4FE-A3E5-4422-B473-4F3FFE13F001}"/>
              </a:ext>
            </a:extLst>
          </p:cNvPr>
          <p:cNvSpPr/>
          <p:nvPr/>
        </p:nvSpPr>
        <p:spPr>
          <a:xfrm>
            <a:off x="2921889" y="1230500"/>
            <a:ext cx="756235" cy="3247596"/>
          </a:xfrm>
          <a:custGeom>
            <a:avLst/>
            <a:gdLst>
              <a:gd name="connsiteX0" fmla="*/ 0 w 647700"/>
              <a:gd name="connsiteY0" fmla="*/ 393700 h 3282950"/>
              <a:gd name="connsiteX1" fmla="*/ 647700 w 647700"/>
              <a:gd name="connsiteY1" fmla="*/ 0 h 3282950"/>
              <a:gd name="connsiteX2" fmla="*/ 641350 w 647700"/>
              <a:gd name="connsiteY2" fmla="*/ 3282950 h 3282950"/>
              <a:gd name="connsiteX3" fmla="*/ 0 w 647700"/>
              <a:gd name="connsiteY3" fmla="*/ 793750 h 3282950"/>
              <a:gd name="connsiteX4" fmla="*/ 0 w 647700"/>
              <a:gd name="connsiteY4" fmla="*/ 393700 h 3282950"/>
              <a:gd name="connsiteX0" fmla="*/ 0 w 661076"/>
              <a:gd name="connsiteY0" fmla="*/ 393700 h 3289280"/>
              <a:gd name="connsiteX1" fmla="*/ 647700 w 661076"/>
              <a:gd name="connsiteY1" fmla="*/ 0 h 3289280"/>
              <a:gd name="connsiteX2" fmla="*/ 660898 w 661076"/>
              <a:gd name="connsiteY2" fmla="*/ 3289280 h 3289280"/>
              <a:gd name="connsiteX3" fmla="*/ 0 w 661076"/>
              <a:gd name="connsiteY3" fmla="*/ 793750 h 3289280"/>
              <a:gd name="connsiteX4" fmla="*/ 0 w 661076"/>
              <a:gd name="connsiteY4" fmla="*/ 393700 h 3289280"/>
              <a:gd name="connsiteX0" fmla="*/ 0 w 661076"/>
              <a:gd name="connsiteY0" fmla="*/ 393700 h 3295610"/>
              <a:gd name="connsiteX1" fmla="*/ 647700 w 661076"/>
              <a:gd name="connsiteY1" fmla="*/ 0 h 3295610"/>
              <a:gd name="connsiteX2" fmla="*/ 660898 w 661076"/>
              <a:gd name="connsiteY2" fmla="*/ 3295610 h 3295610"/>
              <a:gd name="connsiteX3" fmla="*/ 0 w 661076"/>
              <a:gd name="connsiteY3" fmla="*/ 793750 h 3295610"/>
              <a:gd name="connsiteX4" fmla="*/ 0 w 661076"/>
              <a:gd name="connsiteY4" fmla="*/ 393700 h 3295610"/>
              <a:gd name="connsiteX0" fmla="*/ 0 w 661076"/>
              <a:gd name="connsiteY0" fmla="*/ 393700 h 3295610"/>
              <a:gd name="connsiteX1" fmla="*/ 647700 w 661076"/>
              <a:gd name="connsiteY1" fmla="*/ 0 h 3295610"/>
              <a:gd name="connsiteX2" fmla="*/ 660898 w 661076"/>
              <a:gd name="connsiteY2" fmla="*/ 3295610 h 3295610"/>
              <a:gd name="connsiteX3" fmla="*/ 0 w 661076"/>
              <a:gd name="connsiteY3" fmla="*/ 793750 h 3295610"/>
              <a:gd name="connsiteX4" fmla="*/ 0 w 661076"/>
              <a:gd name="connsiteY4" fmla="*/ 393700 h 3295610"/>
              <a:gd name="connsiteX0" fmla="*/ 0 w 661271"/>
              <a:gd name="connsiteY0" fmla="*/ 393700 h 3295610"/>
              <a:gd name="connsiteX1" fmla="*/ 657473 w 661271"/>
              <a:gd name="connsiteY1" fmla="*/ 0 h 3295610"/>
              <a:gd name="connsiteX2" fmla="*/ 660898 w 661271"/>
              <a:gd name="connsiteY2" fmla="*/ 3295610 h 3295610"/>
              <a:gd name="connsiteX3" fmla="*/ 0 w 661271"/>
              <a:gd name="connsiteY3" fmla="*/ 793750 h 3295610"/>
              <a:gd name="connsiteX4" fmla="*/ 0 w 661271"/>
              <a:gd name="connsiteY4" fmla="*/ 393700 h 3295610"/>
              <a:gd name="connsiteX0" fmla="*/ 0 w 769533"/>
              <a:gd name="connsiteY0" fmla="*/ 403921 h 3295610"/>
              <a:gd name="connsiteX1" fmla="*/ 765735 w 769533"/>
              <a:gd name="connsiteY1" fmla="*/ 0 h 3295610"/>
              <a:gd name="connsiteX2" fmla="*/ 769160 w 769533"/>
              <a:gd name="connsiteY2" fmla="*/ 3295610 h 3295610"/>
              <a:gd name="connsiteX3" fmla="*/ 108262 w 769533"/>
              <a:gd name="connsiteY3" fmla="*/ 793750 h 3295610"/>
              <a:gd name="connsiteX4" fmla="*/ 0 w 769533"/>
              <a:gd name="connsiteY4" fmla="*/ 403921 h 3295610"/>
              <a:gd name="connsiteX0" fmla="*/ 0 w 769533"/>
              <a:gd name="connsiteY0" fmla="*/ 403921 h 3295610"/>
              <a:gd name="connsiteX1" fmla="*/ 765735 w 769533"/>
              <a:gd name="connsiteY1" fmla="*/ 0 h 3295610"/>
              <a:gd name="connsiteX2" fmla="*/ 769160 w 769533"/>
              <a:gd name="connsiteY2" fmla="*/ 3295610 h 3295610"/>
              <a:gd name="connsiteX3" fmla="*/ 0 w 769533"/>
              <a:gd name="connsiteY3" fmla="*/ 793750 h 3295610"/>
              <a:gd name="connsiteX4" fmla="*/ 0 w 769533"/>
              <a:gd name="connsiteY4" fmla="*/ 403921 h 3295610"/>
              <a:gd name="connsiteX0" fmla="*/ 0 w 791798"/>
              <a:gd name="connsiteY0" fmla="*/ 403921 h 3295610"/>
              <a:gd name="connsiteX1" fmla="*/ 791798 w 791798"/>
              <a:gd name="connsiteY1" fmla="*/ 0 h 3295610"/>
              <a:gd name="connsiteX2" fmla="*/ 769160 w 791798"/>
              <a:gd name="connsiteY2" fmla="*/ 3295610 h 3295610"/>
              <a:gd name="connsiteX3" fmla="*/ 0 w 791798"/>
              <a:gd name="connsiteY3" fmla="*/ 793750 h 3295610"/>
              <a:gd name="connsiteX4" fmla="*/ 0 w 791798"/>
              <a:gd name="connsiteY4" fmla="*/ 403921 h 3295610"/>
              <a:gd name="connsiteX0" fmla="*/ 0 w 791798"/>
              <a:gd name="connsiteY0" fmla="*/ 403921 h 3295610"/>
              <a:gd name="connsiteX1" fmla="*/ 791798 w 791798"/>
              <a:gd name="connsiteY1" fmla="*/ 0 h 3295610"/>
              <a:gd name="connsiteX2" fmla="*/ 782192 w 791798"/>
              <a:gd name="connsiteY2" fmla="*/ 3295610 h 3295610"/>
              <a:gd name="connsiteX3" fmla="*/ 0 w 791798"/>
              <a:gd name="connsiteY3" fmla="*/ 793750 h 3295610"/>
              <a:gd name="connsiteX4" fmla="*/ 0 w 791798"/>
              <a:gd name="connsiteY4" fmla="*/ 403921 h 3295610"/>
              <a:gd name="connsiteX0" fmla="*/ 0 w 798314"/>
              <a:gd name="connsiteY0" fmla="*/ 403921 h 3295610"/>
              <a:gd name="connsiteX1" fmla="*/ 798314 w 798314"/>
              <a:gd name="connsiteY1" fmla="*/ 0 h 3295610"/>
              <a:gd name="connsiteX2" fmla="*/ 782192 w 798314"/>
              <a:gd name="connsiteY2" fmla="*/ 3295610 h 3295610"/>
              <a:gd name="connsiteX3" fmla="*/ 0 w 798314"/>
              <a:gd name="connsiteY3" fmla="*/ 793750 h 3295610"/>
              <a:gd name="connsiteX4" fmla="*/ 0 w 798314"/>
              <a:gd name="connsiteY4" fmla="*/ 403921 h 3295610"/>
              <a:gd name="connsiteX0" fmla="*/ 0 w 806922"/>
              <a:gd name="connsiteY0" fmla="*/ 412454 h 3304143"/>
              <a:gd name="connsiteX1" fmla="*/ 806922 w 806922"/>
              <a:gd name="connsiteY1" fmla="*/ 0 h 3304143"/>
              <a:gd name="connsiteX2" fmla="*/ 782192 w 806922"/>
              <a:gd name="connsiteY2" fmla="*/ 3304143 h 3304143"/>
              <a:gd name="connsiteX3" fmla="*/ 0 w 806922"/>
              <a:gd name="connsiteY3" fmla="*/ 802283 h 3304143"/>
              <a:gd name="connsiteX4" fmla="*/ 0 w 806922"/>
              <a:gd name="connsiteY4" fmla="*/ 412454 h 3304143"/>
              <a:gd name="connsiteX0" fmla="*/ 0 w 782628"/>
              <a:gd name="connsiteY0" fmla="*/ 402766 h 3294455"/>
              <a:gd name="connsiteX1" fmla="*/ 780044 w 782628"/>
              <a:gd name="connsiteY1" fmla="*/ 0 h 3294455"/>
              <a:gd name="connsiteX2" fmla="*/ 782192 w 782628"/>
              <a:gd name="connsiteY2" fmla="*/ 3294455 h 3294455"/>
              <a:gd name="connsiteX3" fmla="*/ 0 w 782628"/>
              <a:gd name="connsiteY3" fmla="*/ 792595 h 3294455"/>
              <a:gd name="connsiteX4" fmla="*/ 0 w 782628"/>
              <a:gd name="connsiteY4" fmla="*/ 402766 h 3294455"/>
              <a:gd name="connsiteX0" fmla="*/ 0 w 782427"/>
              <a:gd name="connsiteY0" fmla="*/ 399537 h 3291226"/>
              <a:gd name="connsiteX1" fmla="*/ 773529 w 782427"/>
              <a:gd name="connsiteY1" fmla="*/ 0 h 3291226"/>
              <a:gd name="connsiteX2" fmla="*/ 782192 w 782427"/>
              <a:gd name="connsiteY2" fmla="*/ 3291226 h 3291226"/>
              <a:gd name="connsiteX3" fmla="*/ 0 w 782427"/>
              <a:gd name="connsiteY3" fmla="*/ 789366 h 3291226"/>
              <a:gd name="connsiteX4" fmla="*/ 0 w 782427"/>
              <a:gd name="connsiteY4" fmla="*/ 399537 h 3291226"/>
              <a:gd name="connsiteX0" fmla="*/ 0 w 782476"/>
              <a:gd name="connsiteY0" fmla="*/ 404382 h 3296071"/>
              <a:gd name="connsiteX1" fmla="*/ 775972 w 782476"/>
              <a:gd name="connsiteY1" fmla="*/ 0 h 3296071"/>
              <a:gd name="connsiteX2" fmla="*/ 782192 w 782476"/>
              <a:gd name="connsiteY2" fmla="*/ 3296071 h 3296071"/>
              <a:gd name="connsiteX3" fmla="*/ 0 w 782476"/>
              <a:gd name="connsiteY3" fmla="*/ 794211 h 3296071"/>
              <a:gd name="connsiteX4" fmla="*/ 0 w 782476"/>
              <a:gd name="connsiteY4" fmla="*/ 404382 h 3296071"/>
              <a:gd name="connsiteX0" fmla="*/ 0 w 775972"/>
              <a:gd name="connsiteY0" fmla="*/ 404382 h 3298493"/>
              <a:gd name="connsiteX1" fmla="*/ 775972 w 775972"/>
              <a:gd name="connsiteY1" fmla="*/ 0 h 3298493"/>
              <a:gd name="connsiteX2" fmla="*/ 774861 w 775972"/>
              <a:gd name="connsiteY2" fmla="*/ 3298493 h 3298493"/>
              <a:gd name="connsiteX3" fmla="*/ 0 w 775972"/>
              <a:gd name="connsiteY3" fmla="*/ 794211 h 3298493"/>
              <a:gd name="connsiteX4" fmla="*/ 0 w 775972"/>
              <a:gd name="connsiteY4" fmla="*/ 404382 h 3298493"/>
              <a:gd name="connsiteX0" fmla="*/ 0 w 775972"/>
              <a:gd name="connsiteY0" fmla="*/ 404382 h 3303338"/>
              <a:gd name="connsiteX1" fmla="*/ 775972 w 775972"/>
              <a:gd name="connsiteY1" fmla="*/ 0 h 3303338"/>
              <a:gd name="connsiteX2" fmla="*/ 774861 w 775972"/>
              <a:gd name="connsiteY2" fmla="*/ 3303338 h 3303338"/>
              <a:gd name="connsiteX3" fmla="*/ 0 w 775972"/>
              <a:gd name="connsiteY3" fmla="*/ 794211 h 3303338"/>
              <a:gd name="connsiteX4" fmla="*/ 0 w 775972"/>
              <a:gd name="connsiteY4" fmla="*/ 404382 h 3303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972" h="3303338">
                <a:moveTo>
                  <a:pt x="0" y="404382"/>
                </a:moveTo>
                <a:lnTo>
                  <a:pt x="775972" y="0"/>
                </a:lnTo>
                <a:cubicBezTo>
                  <a:pt x="773855" y="1094317"/>
                  <a:pt x="776978" y="2209021"/>
                  <a:pt x="774861" y="3303338"/>
                </a:cubicBezTo>
                <a:lnTo>
                  <a:pt x="0" y="794211"/>
                </a:lnTo>
                <a:lnTo>
                  <a:pt x="0" y="404382"/>
                </a:lnTo>
                <a:close/>
              </a:path>
            </a:pathLst>
          </a:custGeom>
          <a:gradFill flip="none" rotWithShape="1">
            <a:gsLst>
              <a:gs pos="14000">
                <a:srgbClr val="2156A7"/>
              </a:gs>
              <a:gs pos="100000">
                <a:srgbClr val="99B7B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Tree>
    <p:extLst>
      <p:ext uri="{BB962C8B-B14F-4D97-AF65-F5344CB8AC3E}">
        <p14:creationId xmlns:p14="http://schemas.microsoft.com/office/powerpoint/2010/main" val="10488782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7D9850F-3958-46CA-8593-CD3C796AE5B9}"/>
              </a:ext>
            </a:extLst>
          </p:cNvPr>
          <p:cNvSpPr/>
          <p:nvPr/>
        </p:nvSpPr>
        <p:spPr>
          <a:xfrm>
            <a:off x="468000" y="1044000"/>
            <a:ext cx="8279933" cy="3600000"/>
          </a:xfrm>
          <a:prstGeom prst="rect">
            <a:avLst/>
          </a:prstGeom>
          <a:solidFill>
            <a:srgbClr val="C8E6E3"/>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Assurance activities: Technical audits</a:t>
            </a:r>
          </a:p>
        </p:txBody>
      </p:sp>
      <p:sp>
        <p:nvSpPr>
          <p:cNvPr id="3" name="Slide Number Placeholder 2"/>
          <p:cNvSpPr>
            <a:spLocks noGrp="1"/>
          </p:cNvSpPr>
          <p:nvPr>
            <p:ph type="sldNum" sz="quarter" idx="12"/>
          </p:nvPr>
        </p:nvSpPr>
        <p:spPr/>
        <p:txBody>
          <a:bodyPr/>
          <a:lstStyle/>
          <a:p>
            <a:fld id="{B1249AB1-AB30-4DB9-BB9C-D847817A3AC3}" type="slidenum">
              <a:rPr lang="en-GB" smtClean="0"/>
              <a:pPr/>
              <a:t>26</a:t>
            </a:fld>
            <a:endParaRPr lang="en-GB"/>
          </a:p>
        </p:txBody>
      </p:sp>
      <p:graphicFrame>
        <p:nvGraphicFramePr>
          <p:cNvPr id="5" name="Table 4"/>
          <p:cNvGraphicFramePr>
            <a:graphicFrameLocks noGrp="1"/>
          </p:cNvGraphicFramePr>
          <p:nvPr/>
        </p:nvGraphicFramePr>
        <p:xfrm>
          <a:off x="535255" y="1644650"/>
          <a:ext cx="2388920" cy="1854200"/>
        </p:xfrm>
        <a:graphic>
          <a:graphicData uri="http://schemas.openxmlformats.org/drawingml/2006/table">
            <a:tbl>
              <a:tblPr firstRow="1" bandRow="1">
                <a:tableStyleId>{5C22544A-7EE6-4342-B048-85BDC9FD1C3A}</a:tableStyleId>
              </a:tblPr>
              <a:tblGrid>
                <a:gridCol w="289446">
                  <a:extLst>
                    <a:ext uri="{9D8B030D-6E8A-4147-A177-3AD203B41FA5}">
                      <a16:colId xmlns:a16="http://schemas.microsoft.com/office/drawing/2014/main" val="4145957635"/>
                    </a:ext>
                  </a:extLst>
                </a:gridCol>
                <a:gridCol w="2099474">
                  <a:extLst>
                    <a:ext uri="{9D8B030D-6E8A-4147-A177-3AD203B41FA5}">
                      <a16:colId xmlns:a16="http://schemas.microsoft.com/office/drawing/2014/main" val="3401819419"/>
                    </a:ext>
                  </a:extLst>
                </a:gridCol>
              </a:tblGrid>
              <a:tr h="370840">
                <a:tc>
                  <a:txBody>
                    <a:bodyPr/>
                    <a:lstStyle/>
                    <a:p>
                      <a:pPr algn="ctr"/>
                      <a:r>
                        <a:rPr lang="en-GB" sz="1400" b="0" kern="1200" dirty="0">
                          <a:solidFill>
                            <a:schemeClr val="bg1"/>
                          </a:solidFill>
                          <a:latin typeface="+mj-lt"/>
                          <a:ea typeface="+mn-ea"/>
                          <a:cs typeface="+mn-cs"/>
                        </a:rPr>
                        <a:t>1</a:t>
                      </a:r>
                    </a:p>
                  </a:txBody>
                  <a:tcPr anchor="ctr">
                    <a:lnT w="38100" cmpd="sng">
                      <a:noFill/>
                    </a:lnT>
                    <a:lnB w="12700" cmpd="sng">
                      <a:noFill/>
                    </a:lnB>
                    <a:solidFill>
                      <a:srgbClr val="99B7BD"/>
                    </a:solidFill>
                  </a:tcPr>
                </a:tc>
                <a:tc>
                  <a:txBody>
                    <a:bodyPr/>
                    <a:lstStyle/>
                    <a:p>
                      <a:pPr marL="0" indent="0" algn="l">
                        <a:buFont typeface="+mj-lt"/>
                        <a:buNone/>
                      </a:pPr>
                      <a:r>
                        <a:rPr lang="en-GB" sz="1400" b="0" kern="1200" dirty="0">
                          <a:solidFill>
                            <a:schemeClr val="bg1"/>
                          </a:solidFill>
                          <a:latin typeface="+mj-lt"/>
                          <a:ea typeface="+mn-ea"/>
                          <a:cs typeface="+mn-cs"/>
                        </a:rPr>
                        <a:t>System audits</a:t>
                      </a:r>
                    </a:p>
                  </a:txBody>
                  <a:tcPr anchor="ctr">
                    <a:lnT w="38100" cmpd="sng">
                      <a:noFill/>
                    </a:lnT>
                    <a:lnB w="12700" cmpd="sng">
                      <a:noFill/>
                    </a:lnB>
                    <a:solidFill>
                      <a:srgbClr val="99B7BD"/>
                    </a:solidFill>
                  </a:tcPr>
                </a:tc>
                <a:extLst>
                  <a:ext uri="{0D108BD9-81ED-4DB2-BD59-A6C34878D82A}">
                    <a16:rowId xmlns:a16="http://schemas.microsoft.com/office/drawing/2014/main" val="3201733986"/>
                  </a:ext>
                </a:extLst>
              </a:tr>
              <a:tr h="370840">
                <a:tc>
                  <a:txBody>
                    <a:bodyPr/>
                    <a:lstStyle/>
                    <a:p>
                      <a:r>
                        <a:rPr lang="en-GB" sz="1600" b="1" dirty="0">
                          <a:solidFill>
                            <a:schemeClr val="bg1"/>
                          </a:solidFill>
                          <a:latin typeface="+mj-lt"/>
                        </a:rPr>
                        <a:t>2</a:t>
                      </a:r>
                    </a:p>
                  </a:txBody>
                  <a:tcPr anchor="ctr">
                    <a:lnT w="38100" cmpd="sng">
                      <a:noFill/>
                    </a:lnT>
                    <a:solidFill>
                      <a:srgbClr val="44B2A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dirty="0">
                          <a:solidFill>
                            <a:schemeClr val="bg1"/>
                          </a:solidFill>
                          <a:latin typeface="+mj-lt"/>
                        </a:rPr>
                        <a:t>Technical audits</a:t>
                      </a:r>
                    </a:p>
                  </a:txBody>
                  <a:tcPr anchor="ctr">
                    <a:lnT w="38100" cmpd="sng">
                      <a:noFill/>
                    </a:lnT>
                    <a:solidFill>
                      <a:srgbClr val="44B2AF"/>
                    </a:solidFill>
                  </a:tcPr>
                </a:tc>
                <a:extLst>
                  <a:ext uri="{0D108BD9-81ED-4DB2-BD59-A6C34878D82A}">
                    <a16:rowId xmlns:a16="http://schemas.microsoft.com/office/drawing/2014/main" val="43955626"/>
                  </a:ext>
                </a:extLst>
              </a:tr>
              <a:tr h="370840">
                <a:tc>
                  <a:txBody>
                    <a:bodyPr/>
                    <a:lstStyle/>
                    <a:p>
                      <a:r>
                        <a:rPr lang="en-GB" sz="1400" dirty="0">
                          <a:solidFill>
                            <a:schemeClr val="bg1"/>
                          </a:solidFill>
                          <a:latin typeface="+mj-lt"/>
                        </a:rPr>
                        <a:t>3</a:t>
                      </a:r>
                    </a:p>
                  </a:txBody>
                  <a:tcPr anchor="ctr">
                    <a:solidFill>
                      <a:srgbClr val="008884"/>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latin typeface="+mj-lt"/>
                        </a:rPr>
                        <a:t>Compliance audits</a:t>
                      </a:r>
                    </a:p>
                  </a:txBody>
                  <a:tcPr anchor="ctr">
                    <a:solidFill>
                      <a:srgbClr val="008884"/>
                    </a:solidFill>
                  </a:tcPr>
                </a:tc>
                <a:extLst>
                  <a:ext uri="{0D108BD9-81ED-4DB2-BD59-A6C34878D82A}">
                    <a16:rowId xmlns:a16="http://schemas.microsoft.com/office/drawing/2014/main" val="1738880061"/>
                  </a:ext>
                </a:extLst>
              </a:tr>
              <a:tr h="370840">
                <a:tc>
                  <a:txBody>
                    <a:bodyPr/>
                    <a:lstStyle/>
                    <a:p>
                      <a:r>
                        <a:rPr lang="en-GB" sz="1400" dirty="0">
                          <a:solidFill>
                            <a:schemeClr val="bg1"/>
                          </a:solidFill>
                          <a:latin typeface="+mj-lt"/>
                        </a:rPr>
                        <a:t>4</a:t>
                      </a:r>
                    </a:p>
                  </a:txBody>
                  <a:tcPr anchor="ctr">
                    <a:solidFill>
                      <a:srgbClr val="412B8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latin typeface="+mj-lt"/>
                        </a:rPr>
                        <a:t>Regulatory audits</a:t>
                      </a:r>
                    </a:p>
                  </a:txBody>
                  <a:tcPr anchor="ctr">
                    <a:solidFill>
                      <a:srgbClr val="412B88"/>
                    </a:solidFill>
                  </a:tcPr>
                </a:tc>
                <a:extLst>
                  <a:ext uri="{0D108BD9-81ED-4DB2-BD59-A6C34878D82A}">
                    <a16:rowId xmlns:a16="http://schemas.microsoft.com/office/drawing/2014/main" val="1548865066"/>
                  </a:ext>
                </a:extLst>
              </a:tr>
              <a:tr h="370840">
                <a:tc>
                  <a:txBody>
                    <a:bodyPr/>
                    <a:lstStyle/>
                    <a:p>
                      <a:r>
                        <a:rPr lang="en-GB" sz="1400" b="0" dirty="0">
                          <a:solidFill>
                            <a:schemeClr val="bg1"/>
                          </a:solidFill>
                          <a:latin typeface="+mj-lt"/>
                        </a:rPr>
                        <a:t>5</a:t>
                      </a:r>
                    </a:p>
                  </a:txBody>
                  <a:tcPr anchor="ctr">
                    <a:solidFill>
                      <a:schemeClr val="bg2">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latin typeface="+mj-lt"/>
                        </a:rPr>
                        <a:t>Workplace monitoring</a:t>
                      </a:r>
                    </a:p>
                  </a:txBody>
                  <a:tcPr anchor="ctr">
                    <a:solidFill>
                      <a:schemeClr val="bg2">
                        <a:lumMod val="75000"/>
                      </a:schemeClr>
                    </a:solidFill>
                  </a:tcPr>
                </a:tc>
                <a:extLst>
                  <a:ext uri="{0D108BD9-81ED-4DB2-BD59-A6C34878D82A}">
                    <a16:rowId xmlns:a16="http://schemas.microsoft.com/office/drawing/2014/main" val="494350518"/>
                  </a:ext>
                </a:extLst>
              </a:tr>
            </a:tbl>
          </a:graphicData>
        </a:graphic>
      </p:graphicFrame>
      <p:sp>
        <p:nvSpPr>
          <p:cNvPr id="6" name="Rectangle 5"/>
          <p:cNvSpPr/>
          <p:nvPr/>
        </p:nvSpPr>
        <p:spPr>
          <a:xfrm>
            <a:off x="3667124" y="1230951"/>
            <a:ext cx="4936875" cy="3240000"/>
          </a:xfrm>
          <a:prstGeom prst="rect">
            <a:avLst/>
          </a:prstGeom>
          <a:solidFill>
            <a:srgbClr val="44B2AF"/>
          </a:solidFill>
        </p:spPr>
        <p:txBody>
          <a:bodyPr wrap="square">
            <a:noAutofit/>
          </a:bodyPr>
          <a:lstStyle/>
          <a:p>
            <a:pPr>
              <a:spcAft>
                <a:spcPts val="1800"/>
              </a:spcAft>
            </a:pPr>
            <a:r>
              <a:rPr lang="en-GB" sz="1600" dirty="0">
                <a:solidFill>
                  <a:schemeClr val="bg1"/>
                </a:solidFill>
                <a:latin typeface="+mj-lt"/>
              </a:rPr>
              <a:t>Determines fitness for purpose of a specific technical system, such as processes, plant design and operations</a:t>
            </a:r>
          </a:p>
          <a:p>
            <a:pPr>
              <a:spcAft>
                <a:spcPts val="1800"/>
              </a:spcAft>
            </a:pPr>
            <a:r>
              <a:rPr lang="en-GB" sz="1600" dirty="0">
                <a:solidFill>
                  <a:schemeClr val="bg1"/>
                </a:solidFill>
                <a:latin typeface="+mj-lt"/>
              </a:rPr>
              <a:t>Assesses the risk controls and confirms they are proportionate to the risk and ALARP</a:t>
            </a:r>
          </a:p>
        </p:txBody>
      </p:sp>
      <p:sp>
        <p:nvSpPr>
          <p:cNvPr id="4" name="Rectangle 3"/>
          <p:cNvSpPr/>
          <p:nvPr/>
        </p:nvSpPr>
        <p:spPr>
          <a:xfrm>
            <a:off x="535255" y="2005376"/>
            <a:ext cx="2384175" cy="376848"/>
          </a:xfrm>
          <a:prstGeom prst="rect">
            <a:avLst/>
          </a:prstGeom>
          <a:noFill/>
          <a:ln w="50800">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16" name="Freeform: Shape 15">
            <a:extLst>
              <a:ext uri="{FF2B5EF4-FFF2-40B4-BE49-F238E27FC236}">
                <a16:creationId xmlns:a16="http://schemas.microsoft.com/office/drawing/2014/main" id="{A470C4FE-A3E5-4422-B473-4F3FFE13F001}"/>
              </a:ext>
            </a:extLst>
          </p:cNvPr>
          <p:cNvSpPr/>
          <p:nvPr/>
        </p:nvSpPr>
        <p:spPr>
          <a:xfrm>
            <a:off x="2909936" y="1230951"/>
            <a:ext cx="762052" cy="3240000"/>
          </a:xfrm>
          <a:custGeom>
            <a:avLst/>
            <a:gdLst>
              <a:gd name="connsiteX0" fmla="*/ 0 w 647700"/>
              <a:gd name="connsiteY0" fmla="*/ 393700 h 3282950"/>
              <a:gd name="connsiteX1" fmla="*/ 647700 w 647700"/>
              <a:gd name="connsiteY1" fmla="*/ 0 h 3282950"/>
              <a:gd name="connsiteX2" fmla="*/ 641350 w 647700"/>
              <a:gd name="connsiteY2" fmla="*/ 3282950 h 3282950"/>
              <a:gd name="connsiteX3" fmla="*/ 0 w 647700"/>
              <a:gd name="connsiteY3" fmla="*/ 793750 h 3282950"/>
              <a:gd name="connsiteX4" fmla="*/ 0 w 647700"/>
              <a:gd name="connsiteY4" fmla="*/ 393700 h 3282950"/>
              <a:gd name="connsiteX0" fmla="*/ 0 w 661076"/>
              <a:gd name="connsiteY0" fmla="*/ 393700 h 3289280"/>
              <a:gd name="connsiteX1" fmla="*/ 647700 w 661076"/>
              <a:gd name="connsiteY1" fmla="*/ 0 h 3289280"/>
              <a:gd name="connsiteX2" fmla="*/ 660898 w 661076"/>
              <a:gd name="connsiteY2" fmla="*/ 3289280 h 3289280"/>
              <a:gd name="connsiteX3" fmla="*/ 0 w 661076"/>
              <a:gd name="connsiteY3" fmla="*/ 793750 h 3289280"/>
              <a:gd name="connsiteX4" fmla="*/ 0 w 661076"/>
              <a:gd name="connsiteY4" fmla="*/ 393700 h 3289280"/>
              <a:gd name="connsiteX0" fmla="*/ 0 w 661076"/>
              <a:gd name="connsiteY0" fmla="*/ 393700 h 3295610"/>
              <a:gd name="connsiteX1" fmla="*/ 647700 w 661076"/>
              <a:gd name="connsiteY1" fmla="*/ 0 h 3295610"/>
              <a:gd name="connsiteX2" fmla="*/ 660898 w 661076"/>
              <a:gd name="connsiteY2" fmla="*/ 3295610 h 3295610"/>
              <a:gd name="connsiteX3" fmla="*/ 0 w 661076"/>
              <a:gd name="connsiteY3" fmla="*/ 793750 h 3295610"/>
              <a:gd name="connsiteX4" fmla="*/ 0 w 661076"/>
              <a:gd name="connsiteY4" fmla="*/ 393700 h 3295610"/>
              <a:gd name="connsiteX0" fmla="*/ 0 w 661076"/>
              <a:gd name="connsiteY0" fmla="*/ 393700 h 3295610"/>
              <a:gd name="connsiteX1" fmla="*/ 647700 w 661076"/>
              <a:gd name="connsiteY1" fmla="*/ 0 h 3295610"/>
              <a:gd name="connsiteX2" fmla="*/ 660898 w 661076"/>
              <a:gd name="connsiteY2" fmla="*/ 3295610 h 3295610"/>
              <a:gd name="connsiteX3" fmla="*/ 0 w 661076"/>
              <a:gd name="connsiteY3" fmla="*/ 793750 h 3295610"/>
              <a:gd name="connsiteX4" fmla="*/ 0 w 661076"/>
              <a:gd name="connsiteY4" fmla="*/ 393700 h 3295610"/>
              <a:gd name="connsiteX0" fmla="*/ 0 w 661271"/>
              <a:gd name="connsiteY0" fmla="*/ 393700 h 3295610"/>
              <a:gd name="connsiteX1" fmla="*/ 657473 w 661271"/>
              <a:gd name="connsiteY1" fmla="*/ 0 h 3295610"/>
              <a:gd name="connsiteX2" fmla="*/ 660898 w 661271"/>
              <a:gd name="connsiteY2" fmla="*/ 3295610 h 3295610"/>
              <a:gd name="connsiteX3" fmla="*/ 0 w 661271"/>
              <a:gd name="connsiteY3" fmla="*/ 793750 h 3295610"/>
              <a:gd name="connsiteX4" fmla="*/ 0 w 661271"/>
              <a:gd name="connsiteY4" fmla="*/ 393700 h 3295610"/>
              <a:gd name="connsiteX0" fmla="*/ 0 w 769533"/>
              <a:gd name="connsiteY0" fmla="*/ 403921 h 3295610"/>
              <a:gd name="connsiteX1" fmla="*/ 765735 w 769533"/>
              <a:gd name="connsiteY1" fmla="*/ 0 h 3295610"/>
              <a:gd name="connsiteX2" fmla="*/ 769160 w 769533"/>
              <a:gd name="connsiteY2" fmla="*/ 3295610 h 3295610"/>
              <a:gd name="connsiteX3" fmla="*/ 108262 w 769533"/>
              <a:gd name="connsiteY3" fmla="*/ 793750 h 3295610"/>
              <a:gd name="connsiteX4" fmla="*/ 0 w 769533"/>
              <a:gd name="connsiteY4" fmla="*/ 403921 h 3295610"/>
              <a:gd name="connsiteX0" fmla="*/ 0 w 769533"/>
              <a:gd name="connsiteY0" fmla="*/ 403921 h 3295610"/>
              <a:gd name="connsiteX1" fmla="*/ 765735 w 769533"/>
              <a:gd name="connsiteY1" fmla="*/ 0 h 3295610"/>
              <a:gd name="connsiteX2" fmla="*/ 769160 w 769533"/>
              <a:gd name="connsiteY2" fmla="*/ 3295610 h 3295610"/>
              <a:gd name="connsiteX3" fmla="*/ 0 w 769533"/>
              <a:gd name="connsiteY3" fmla="*/ 793750 h 3295610"/>
              <a:gd name="connsiteX4" fmla="*/ 0 w 769533"/>
              <a:gd name="connsiteY4" fmla="*/ 403921 h 3295610"/>
              <a:gd name="connsiteX0" fmla="*/ 0 w 769533"/>
              <a:gd name="connsiteY0" fmla="*/ 403921 h 3295610"/>
              <a:gd name="connsiteX1" fmla="*/ 765735 w 769533"/>
              <a:gd name="connsiteY1" fmla="*/ 0 h 3295610"/>
              <a:gd name="connsiteX2" fmla="*/ 769160 w 769533"/>
              <a:gd name="connsiteY2" fmla="*/ 3295610 h 3295610"/>
              <a:gd name="connsiteX3" fmla="*/ 6132 w 769533"/>
              <a:gd name="connsiteY3" fmla="*/ 1170651 h 3295610"/>
              <a:gd name="connsiteX4" fmla="*/ 0 w 769533"/>
              <a:gd name="connsiteY4" fmla="*/ 403921 h 3295610"/>
              <a:gd name="connsiteX0" fmla="*/ 0 w 794063"/>
              <a:gd name="connsiteY0" fmla="*/ 786901 h 3295610"/>
              <a:gd name="connsiteX1" fmla="*/ 790265 w 794063"/>
              <a:gd name="connsiteY1" fmla="*/ 0 h 3295610"/>
              <a:gd name="connsiteX2" fmla="*/ 793690 w 794063"/>
              <a:gd name="connsiteY2" fmla="*/ 3295610 h 3295610"/>
              <a:gd name="connsiteX3" fmla="*/ 30662 w 794063"/>
              <a:gd name="connsiteY3" fmla="*/ 1170651 h 3295610"/>
              <a:gd name="connsiteX4" fmla="*/ 0 w 794063"/>
              <a:gd name="connsiteY4" fmla="*/ 786901 h 3295610"/>
              <a:gd name="connsiteX0" fmla="*/ 0 w 775665"/>
              <a:gd name="connsiteY0" fmla="*/ 786901 h 3295610"/>
              <a:gd name="connsiteX1" fmla="*/ 771867 w 775665"/>
              <a:gd name="connsiteY1" fmla="*/ 0 h 3295610"/>
              <a:gd name="connsiteX2" fmla="*/ 775292 w 775665"/>
              <a:gd name="connsiteY2" fmla="*/ 3295610 h 3295610"/>
              <a:gd name="connsiteX3" fmla="*/ 12264 w 775665"/>
              <a:gd name="connsiteY3" fmla="*/ 1170651 h 3295610"/>
              <a:gd name="connsiteX4" fmla="*/ 0 w 775665"/>
              <a:gd name="connsiteY4" fmla="*/ 786901 h 3295610"/>
              <a:gd name="connsiteX0" fmla="*/ 12266 w 787931"/>
              <a:gd name="connsiteY0" fmla="*/ 786901 h 3295610"/>
              <a:gd name="connsiteX1" fmla="*/ 784133 w 787931"/>
              <a:gd name="connsiteY1" fmla="*/ 0 h 3295610"/>
              <a:gd name="connsiteX2" fmla="*/ 787558 w 787931"/>
              <a:gd name="connsiteY2" fmla="*/ 3295610 h 3295610"/>
              <a:gd name="connsiteX3" fmla="*/ 0 w 787931"/>
              <a:gd name="connsiteY3" fmla="*/ 1164572 h 3295610"/>
              <a:gd name="connsiteX4" fmla="*/ 12266 w 787931"/>
              <a:gd name="connsiteY4" fmla="*/ 786901 h 3295610"/>
              <a:gd name="connsiteX0" fmla="*/ 1 w 787931"/>
              <a:gd name="connsiteY0" fmla="*/ 780822 h 3295610"/>
              <a:gd name="connsiteX1" fmla="*/ 784133 w 787931"/>
              <a:gd name="connsiteY1" fmla="*/ 0 h 3295610"/>
              <a:gd name="connsiteX2" fmla="*/ 787558 w 787931"/>
              <a:gd name="connsiteY2" fmla="*/ 3295610 h 3295610"/>
              <a:gd name="connsiteX3" fmla="*/ 0 w 787931"/>
              <a:gd name="connsiteY3" fmla="*/ 1164572 h 3295610"/>
              <a:gd name="connsiteX4" fmla="*/ 1 w 787931"/>
              <a:gd name="connsiteY4" fmla="*/ 780822 h 3295610"/>
              <a:gd name="connsiteX0" fmla="*/ 0 w 787930"/>
              <a:gd name="connsiteY0" fmla="*/ 780822 h 3295610"/>
              <a:gd name="connsiteX1" fmla="*/ 784132 w 787930"/>
              <a:gd name="connsiteY1" fmla="*/ 0 h 3295610"/>
              <a:gd name="connsiteX2" fmla="*/ 787557 w 787930"/>
              <a:gd name="connsiteY2" fmla="*/ 3295610 h 3295610"/>
              <a:gd name="connsiteX3" fmla="*/ 30662 w 787930"/>
              <a:gd name="connsiteY3" fmla="*/ 1164572 h 3295610"/>
              <a:gd name="connsiteX4" fmla="*/ 0 w 787930"/>
              <a:gd name="connsiteY4" fmla="*/ 780822 h 3295610"/>
              <a:gd name="connsiteX0" fmla="*/ 0 w 787930"/>
              <a:gd name="connsiteY0" fmla="*/ 780822 h 3295610"/>
              <a:gd name="connsiteX1" fmla="*/ 784132 w 787930"/>
              <a:gd name="connsiteY1" fmla="*/ 0 h 3295610"/>
              <a:gd name="connsiteX2" fmla="*/ 787557 w 787930"/>
              <a:gd name="connsiteY2" fmla="*/ 3295610 h 3295610"/>
              <a:gd name="connsiteX3" fmla="*/ 12264 w 787930"/>
              <a:gd name="connsiteY3" fmla="*/ 1164572 h 3295610"/>
              <a:gd name="connsiteX4" fmla="*/ 0 w 787930"/>
              <a:gd name="connsiteY4" fmla="*/ 780822 h 3295610"/>
              <a:gd name="connsiteX0" fmla="*/ 0 w 781798"/>
              <a:gd name="connsiteY0" fmla="*/ 780822 h 3295610"/>
              <a:gd name="connsiteX1" fmla="*/ 778000 w 781798"/>
              <a:gd name="connsiteY1" fmla="*/ 0 h 3295610"/>
              <a:gd name="connsiteX2" fmla="*/ 781425 w 781798"/>
              <a:gd name="connsiteY2" fmla="*/ 3295610 h 3295610"/>
              <a:gd name="connsiteX3" fmla="*/ 6132 w 781798"/>
              <a:gd name="connsiteY3" fmla="*/ 1164572 h 3295610"/>
              <a:gd name="connsiteX4" fmla="*/ 0 w 781798"/>
              <a:gd name="connsiteY4" fmla="*/ 780822 h 3295610"/>
              <a:gd name="connsiteX0" fmla="*/ 0 w 782888"/>
              <a:gd name="connsiteY0" fmla="*/ 788089 h 3302877"/>
              <a:gd name="connsiteX1" fmla="*/ 782888 w 782888"/>
              <a:gd name="connsiteY1" fmla="*/ 0 h 3302877"/>
              <a:gd name="connsiteX2" fmla="*/ 781425 w 782888"/>
              <a:gd name="connsiteY2" fmla="*/ 3302877 h 3302877"/>
              <a:gd name="connsiteX3" fmla="*/ 6132 w 782888"/>
              <a:gd name="connsiteY3" fmla="*/ 1171839 h 3302877"/>
              <a:gd name="connsiteX4" fmla="*/ 0 w 782888"/>
              <a:gd name="connsiteY4" fmla="*/ 788089 h 3302877"/>
              <a:gd name="connsiteX0" fmla="*/ 0 w 781941"/>
              <a:gd name="connsiteY0" fmla="*/ 775978 h 3290766"/>
              <a:gd name="connsiteX1" fmla="*/ 780445 w 781941"/>
              <a:gd name="connsiteY1" fmla="*/ 0 h 3290766"/>
              <a:gd name="connsiteX2" fmla="*/ 781425 w 781941"/>
              <a:gd name="connsiteY2" fmla="*/ 3290766 h 3290766"/>
              <a:gd name="connsiteX3" fmla="*/ 6132 w 781941"/>
              <a:gd name="connsiteY3" fmla="*/ 1159728 h 3290766"/>
              <a:gd name="connsiteX4" fmla="*/ 0 w 781941"/>
              <a:gd name="connsiteY4" fmla="*/ 775978 h 3290766"/>
              <a:gd name="connsiteX0" fmla="*/ 0 w 782888"/>
              <a:gd name="connsiteY0" fmla="*/ 785666 h 3300454"/>
              <a:gd name="connsiteX1" fmla="*/ 782888 w 782888"/>
              <a:gd name="connsiteY1" fmla="*/ 0 h 3300454"/>
              <a:gd name="connsiteX2" fmla="*/ 781425 w 782888"/>
              <a:gd name="connsiteY2" fmla="*/ 3300454 h 3300454"/>
              <a:gd name="connsiteX3" fmla="*/ 6132 w 782888"/>
              <a:gd name="connsiteY3" fmla="*/ 1169416 h 3300454"/>
              <a:gd name="connsiteX4" fmla="*/ 0 w 782888"/>
              <a:gd name="connsiteY4" fmla="*/ 785666 h 3300454"/>
              <a:gd name="connsiteX0" fmla="*/ 0 w 781941"/>
              <a:gd name="connsiteY0" fmla="*/ 780822 h 3295610"/>
              <a:gd name="connsiteX1" fmla="*/ 780445 w 781941"/>
              <a:gd name="connsiteY1" fmla="*/ 0 h 3295610"/>
              <a:gd name="connsiteX2" fmla="*/ 781425 w 781941"/>
              <a:gd name="connsiteY2" fmla="*/ 3295610 h 3295610"/>
              <a:gd name="connsiteX3" fmla="*/ 6132 w 781941"/>
              <a:gd name="connsiteY3" fmla="*/ 1164572 h 3295610"/>
              <a:gd name="connsiteX4" fmla="*/ 0 w 781941"/>
              <a:gd name="connsiteY4" fmla="*/ 780822 h 3295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1941" h="3295610">
                <a:moveTo>
                  <a:pt x="0" y="780822"/>
                </a:moveTo>
                <a:lnTo>
                  <a:pt x="780445" y="0"/>
                </a:lnTo>
                <a:cubicBezTo>
                  <a:pt x="778328" y="1094317"/>
                  <a:pt x="783542" y="2201293"/>
                  <a:pt x="781425" y="3295610"/>
                </a:cubicBezTo>
                <a:lnTo>
                  <a:pt x="6132" y="1164572"/>
                </a:lnTo>
                <a:cubicBezTo>
                  <a:pt x="6132" y="1036655"/>
                  <a:pt x="0" y="908739"/>
                  <a:pt x="0" y="780822"/>
                </a:cubicBezTo>
                <a:close/>
              </a:path>
            </a:pathLst>
          </a:custGeom>
          <a:gradFill flip="none" rotWithShape="1">
            <a:gsLst>
              <a:gs pos="14000">
                <a:srgbClr val="2156A7"/>
              </a:gs>
              <a:gs pos="100000">
                <a:srgbClr val="44B2A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Tree>
    <p:extLst>
      <p:ext uri="{BB962C8B-B14F-4D97-AF65-F5344CB8AC3E}">
        <p14:creationId xmlns:p14="http://schemas.microsoft.com/office/powerpoint/2010/main" val="33884438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7D9850F-3958-46CA-8593-CD3C796AE5B9}"/>
              </a:ext>
            </a:extLst>
          </p:cNvPr>
          <p:cNvSpPr/>
          <p:nvPr/>
        </p:nvSpPr>
        <p:spPr>
          <a:xfrm>
            <a:off x="468000" y="1044000"/>
            <a:ext cx="8279933" cy="3600000"/>
          </a:xfrm>
          <a:prstGeom prst="rect">
            <a:avLst/>
          </a:prstGeom>
          <a:solidFill>
            <a:srgbClr val="C8E6E3"/>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Assurance activities: Compliance audits</a:t>
            </a:r>
          </a:p>
        </p:txBody>
      </p:sp>
      <p:sp>
        <p:nvSpPr>
          <p:cNvPr id="3" name="Slide Number Placeholder 2"/>
          <p:cNvSpPr>
            <a:spLocks noGrp="1"/>
          </p:cNvSpPr>
          <p:nvPr>
            <p:ph type="sldNum" sz="quarter" idx="12"/>
          </p:nvPr>
        </p:nvSpPr>
        <p:spPr/>
        <p:txBody>
          <a:bodyPr/>
          <a:lstStyle/>
          <a:p>
            <a:fld id="{B1249AB1-AB30-4DB9-BB9C-D847817A3AC3}" type="slidenum">
              <a:rPr lang="en-GB" smtClean="0"/>
              <a:pPr/>
              <a:t>27</a:t>
            </a:fld>
            <a:endParaRPr lang="en-GB"/>
          </a:p>
        </p:txBody>
      </p:sp>
      <p:graphicFrame>
        <p:nvGraphicFramePr>
          <p:cNvPr id="5" name="Table 4"/>
          <p:cNvGraphicFramePr>
            <a:graphicFrameLocks noGrp="1"/>
          </p:cNvGraphicFramePr>
          <p:nvPr/>
        </p:nvGraphicFramePr>
        <p:xfrm>
          <a:off x="535255" y="1644650"/>
          <a:ext cx="2388920" cy="1854200"/>
        </p:xfrm>
        <a:graphic>
          <a:graphicData uri="http://schemas.openxmlformats.org/drawingml/2006/table">
            <a:tbl>
              <a:tblPr firstRow="1" bandRow="1">
                <a:tableStyleId>{5C22544A-7EE6-4342-B048-85BDC9FD1C3A}</a:tableStyleId>
              </a:tblPr>
              <a:tblGrid>
                <a:gridCol w="289446">
                  <a:extLst>
                    <a:ext uri="{9D8B030D-6E8A-4147-A177-3AD203B41FA5}">
                      <a16:colId xmlns:a16="http://schemas.microsoft.com/office/drawing/2014/main" val="4145957635"/>
                    </a:ext>
                  </a:extLst>
                </a:gridCol>
                <a:gridCol w="2099474">
                  <a:extLst>
                    <a:ext uri="{9D8B030D-6E8A-4147-A177-3AD203B41FA5}">
                      <a16:colId xmlns:a16="http://schemas.microsoft.com/office/drawing/2014/main" val="3401819419"/>
                    </a:ext>
                  </a:extLst>
                </a:gridCol>
              </a:tblGrid>
              <a:tr h="370840">
                <a:tc>
                  <a:txBody>
                    <a:bodyPr/>
                    <a:lstStyle/>
                    <a:p>
                      <a:pPr algn="ctr"/>
                      <a:r>
                        <a:rPr lang="en-GB" sz="1400" b="0" kern="1200" dirty="0">
                          <a:solidFill>
                            <a:schemeClr val="bg1"/>
                          </a:solidFill>
                          <a:latin typeface="+mj-lt"/>
                          <a:ea typeface="+mn-ea"/>
                          <a:cs typeface="+mn-cs"/>
                        </a:rPr>
                        <a:t>1</a:t>
                      </a:r>
                    </a:p>
                  </a:txBody>
                  <a:tcPr anchor="ctr">
                    <a:lnT w="38100" cmpd="sng">
                      <a:noFill/>
                    </a:lnT>
                    <a:lnB w="12700" cmpd="sng">
                      <a:noFill/>
                    </a:lnB>
                    <a:solidFill>
                      <a:srgbClr val="99B7BD"/>
                    </a:solidFill>
                  </a:tcPr>
                </a:tc>
                <a:tc>
                  <a:txBody>
                    <a:bodyPr/>
                    <a:lstStyle/>
                    <a:p>
                      <a:pPr marL="0" indent="0" algn="l">
                        <a:buFont typeface="+mj-lt"/>
                        <a:buNone/>
                      </a:pPr>
                      <a:r>
                        <a:rPr lang="en-GB" sz="1400" b="0" kern="1200" dirty="0">
                          <a:solidFill>
                            <a:schemeClr val="bg1"/>
                          </a:solidFill>
                          <a:latin typeface="+mj-lt"/>
                          <a:ea typeface="+mn-ea"/>
                          <a:cs typeface="+mn-cs"/>
                        </a:rPr>
                        <a:t>System audits</a:t>
                      </a:r>
                    </a:p>
                  </a:txBody>
                  <a:tcPr anchor="ctr">
                    <a:lnT w="38100" cmpd="sng">
                      <a:noFill/>
                    </a:lnT>
                    <a:lnB w="12700" cmpd="sng">
                      <a:noFill/>
                    </a:lnB>
                    <a:solidFill>
                      <a:srgbClr val="99B7BD"/>
                    </a:solidFill>
                  </a:tcPr>
                </a:tc>
                <a:extLst>
                  <a:ext uri="{0D108BD9-81ED-4DB2-BD59-A6C34878D82A}">
                    <a16:rowId xmlns:a16="http://schemas.microsoft.com/office/drawing/2014/main" val="3201733986"/>
                  </a:ext>
                </a:extLst>
              </a:tr>
              <a:tr h="370840">
                <a:tc>
                  <a:txBody>
                    <a:bodyPr/>
                    <a:lstStyle/>
                    <a:p>
                      <a:r>
                        <a:rPr lang="en-GB" sz="1400" b="0" dirty="0">
                          <a:solidFill>
                            <a:schemeClr val="bg1"/>
                          </a:solidFill>
                          <a:latin typeface="+mj-lt"/>
                        </a:rPr>
                        <a:t>2</a:t>
                      </a:r>
                    </a:p>
                  </a:txBody>
                  <a:tcPr anchor="ctr">
                    <a:lnT w="38100" cmpd="sng">
                      <a:noFill/>
                    </a:lnT>
                    <a:solidFill>
                      <a:srgbClr val="44B2A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latin typeface="+mj-lt"/>
                        </a:rPr>
                        <a:t>Technical audits</a:t>
                      </a:r>
                    </a:p>
                  </a:txBody>
                  <a:tcPr anchor="ctr">
                    <a:lnT w="38100" cmpd="sng">
                      <a:noFill/>
                    </a:lnT>
                    <a:solidFill>
                      <a:srgbClr val="44B2AF"/>
                    </a:solidFill>
                  </a:tcPr>
                </a:tc>
                <a:extLst>
                  <a:ext uri="{0D108BD9-81ED-4DB2-BD59-A6C34878D82A}">
                    <a16:rowId xmlns:a16="http://schemas.microsoft.com/office/drawing/2014/main" val="43955626"/>
                  </a:ext>
                </a:extLst>
              </a:tr>
              <a:tr h="370840">
                <a:tc>
                  <a:txBody>
                    <a:bodyPr/>
                    <a:lstStyle/>
                    <a:p>
                      <a:r>
                        <a:rPr lang="en-GB" sz="1600" b="1" dirty="0">
                          <a:solidFill>
                            <a:schemeClr val="bg1"/>
                          </a:solidFill>
                          <a:latin typeface="+mj-lt"/>
                        </a:rPr>
                        <a:t>3</a:t>
                      </a:r>
                    </a:p>
                  </a:txBody>
                  <a:tcPr anchor="ctr">
                    <a:solidFill>
                      <a:srgbClr val="008884"/>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dirty="0">
                          <a:solidFill>
                            <a:schemeClr val="bg1"/>
                          </a:solidFill>
                          <a:latin typeface="+mj-lt"/>
                        </a:rPr>
                        <a:t>Compliance audits</a:t>
                      </a:r>
                    </a:p>
                  </a:txBody>
                  <a:tcPr anchor="ctr">
                    <a:solidFill>
                      <a:srgbClr val="008884"/>
                    </a:solidFill>
                  </a:tcPr>
                </a:tc>
                <a:extLst>
                  <a:ext uri="{0D108BD9-81ED-4DB2-BD59-A6C34878D82A}">
                    <a16:rowId xmlns:a16="http://schemas.microsoft.com/office/drawing/2014/main" val="1738880061"/>
                  </a:ext>
                </a:extLst>
              </a:tr>
              <a:tr h="370840">
                <a:tc>
                  <a:txBody>
                    <a:bodyPr/>
                    <a:lstStyle/>
                    <a:p>
                      <a:r>
                        <a:rPr lang="en-GB" sz="1400" dirty="0">
                          <a:solidFill>
                            <a:schemeClr val="bg1"/>
                          </a:solidFill>
                          <a:latin typeface="+mj-lt"/>
                        </a:rPr>
                        <a:t>4</a:t>
                      </a:r>
                    </a:p>
                  </a:txBody>
                  <a:tcPr anchor="ctr">
                    <a:solidFill>
                      <a:srgbClr val="412B8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latin typeface="+mj-lt"/>
                        </a:rPr>
                        <a:t>Regulatory audits</a:t>
                      </a:r>
                    </a:p>
                  </a:txBody>
                  <a:tcPr anchor="ctr">
                    <a:solidFill>
                      <a:srgbClr val="412B88"/>
                    </a:solidFill>
                  </a:tcPr>
                </a:tc>
                <a:extLst>
                  <a:ext uri="{0D108BD9-81ED-4DB2-BD59-A6C34878D82A}">
                    <a16:rowId xmlns:a16="http://schemas.microsoft.com/office/drawing/2014/main" val="1548865066"/>
                  </a:ext>
                </a:extLst>
              </a:tr>
              <a:tr h="370840">
                <a:tc>
                  <a:txBody>
                    <a:bodyPr/>
                    <a:lstStyle/>
                    <a:p>
                      <a:r>
                        <a:rPr lang="en-GB" sz="1400" b="0" dirty="0">
                          <a:solidFill>
                            <a:schemeClr val="bg1"/>
                          </a:solidFill>
                          <a:latin typeface="+mj-lt"/>
                        </a:rPr>
                        <a:t>5</a:t>
                      </a:r>
                    </a:p>
                  </a:txBody>
                  <a:tcPr anchor="ctr">
                    <a:solidFill>
                      <a:schemeClr val="bg2">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latin typeface="+mj-lt"/>
                        </a:rPr>
                        <a:t>Workplace monitoring</a:t>
                      </a:r>
                    </a:p>
                  </a:txBody>
                  <a:tcPr anchor="ctr">
                    <a:solidFill>
                      <a:schemeClr val="bg2">
                        <a:lumMod val="75000"/>
                      </a:schemeClr>
                    </a:solidFill>
                  </a:tcPr>
                </a:tc>
                <a:extLst>
                  <a:ext uri="{0D108BD9-81ED-4DB2-BD59-A6C34878D82A}">
                    <a16:rowId xmlns:a16="http://schemas.microsoft.com/office/drawing/2014/main" val="494350518"/>
                  </a:ext>
                </a:extLst>
              </a:tr>
            </a:tbl>
          </a:graphicData>
        </a:graphic>
      </p:graphicFrame>
      <p:sp>
        <p:nvSpPr>
          <p:cNvPr id="6" name="Rectangle 5"/>
          <p:cNvSpPr/>
          <p:nvPr/>
        </p:nvSpPr>
        <p:spPr>
          <a:xfrm>
            <a:off x="3667124" y="1230951"/>
            <a:ext cx="4936875" cy="3240000"/>
          </a:xfrm>
          <a:prstGeom prst="rect">
            <a:avLst/>
          </a:prstGeom>
          <a:solidFill>
            <a:srgbClr val="008884"/>
          </a:solidFill>
        </p:spPr>
        <p:txBody>
          <a:bodyPr wrap="square">
            <a:noAutofit/>
          </a:bodyPr>
          <a:lstStyle/>
          <a:p>
            <a:pPr>
              <a:spcAft>
                <a:spcPts val="1800"/>
              </a:spcAft>
            </a:pPr>
            <a:r>
              <a:rPr lang="en-GB" sz="1600" dirty="0">
                <a:solidFill>
                  <a:schemeClr val="bg1"/>
                </a:solidFill>
                <a:latin typeface="+mj-lt"/>
              </a:rPr>
              <a:t>Confirms organisation actually does what it says</a:t>
            </a:r>
          </a:p>
          <a:p>
            <a:pPr>
              <a:spcAft>
                <a:spcPts val="1800"/>
              </a:spcAft>
            </a:pPr>
            <a:r>
              <a:rPr lang="en-GB" sz="1600" dirty="0">
                <a:solidFill>
                  <a:schemeClr val="bg1"/>
                </a:solidFill>
                <a:latin typeface="+mj-lt"/>
              </a:rPr>
              <a:t>Confirms existing SEMS arrangements are effectively implemented, accounting for human performance </a:t>
            </a:r>
          </a:p>
          <a:p>
            <a:pPr>
              <a:spcAft>
                <a:spcPts val="1800"/>
              </a:spcAft>
            </a:pPr>
            <a:r>
              <a:rPr lang="en-GB" sz="1600" dirty="0">
                <a:solidFill>
                  <a:schemeClr val="bg1"/>
                </a:solidFill>
                <a:latin typeface="+mj-lt"/>
              </a:rPr>
              <a:t>Checks the organisation is meeting the requirements of its own internal procedures and processes</a:t>
            </a:r>
          </a:p>
          <a:p>
            <a:pPr>
              <a:spcAft>
                <a:spcPts val="1800"/>
              </a:spcAft>
            </a:pPr>
            <a:r>
              <a:rPr lang="en-GB" sz="1600" dirty="0">
                <a:solidFill>
                  <a:schemeClr val="bg1"/>
                </a:solidFill>
                <a:latin typeface="+mj-lt"/>
              </a:rPr>
              <a:t>Confirms compliance with relevant statutory requirements and associated guidance documents</a:t>
            </a:r>
          </a:p>
        </p:txBody>
      </p:sp>
      <p:sp>
        <p:nvSpPr>
          <p:cNvPr id="4" name="Rectangle 3"/>
          <p:cNvSpPr/>
          <p:nvPr/>
        </p:nvSpPr>
        <p:spPr>
          <a:xfrm>
            <a:off x="540000" y="2383326"/>
            <a:ext cx="2384175" cy="376848"/>
          </a:xfrm>
          <a:prstGeom prst="rect">
            <a:avLst/>
          </a:prstGeom>
          <a:noFill/>
          <a:ln w="50800">
            <a:solidFill>
              <a:srgbClr val="F6932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16" name="Freeform: Shape 15">
            <a:extLst>
              <a:ext uri="{FF2B5EF4-FFF2-40B4-BE49-F238E27FC236}">
                <a16:creationId xmlns:a16="http://schemas.microsoft.com/office/drawing/2014/main" id="{A470C4FE-A3E5-4422-B473-4F3FFE13F001}"/>
              </a:ext>
            </a:extLst>
          </p:cNvPr>
          <p:cNvSpPr/>
          <p:nvPr/>
        </p:nvSpPr>
        <p:spPr>
          <a:xfrm>
            <a:off x="2909936" y="1230951"/>
            <a:ext cx="762052" cy="3240000"/>
          </a:xfrm>
          <a:custGeom>
            <a:avLst/>
            <a:gdLst>
              <a:gd name="connsiteX0" fmla="*/ 0 w 647700"/>
              <a:gd name="connsiteY0" fmla="*/ 393700 h 3282950"/>
              <a:gd name="connsiteX1" fmla="*/ 647700 w 647700"/>
              <a:gd name="connsiteY1" fmla="*/ 0 h 3282950"/>
              <a:gd name="connsiteX2" fmla="*/ 641350 w 647700"/>
              <a:gd name="connsiteY2" fmla="*/ 3282950 h 3282950"/>
              <a:gd name="connsiteX3" fmla="*/ 0 w 647700"/>
              <a:gd name="connsiteY3" fmla="*/ 793750 h 3282950"/>
              <a:gd name="connsiteX4" fmla="*/ 0 w 647700"/>
              <a:gd name="connsiteY4" fmla="*/ 393700 h 3282950"/>
              <a:gd name="connsiteX0" fmla="*/ 0 w 661076"/>
              <a:gd name="connsiteY0" fmla="*/ 393700 h 3289280"/>
              <a:gd name="connsiteX1" fmla="*/ 647700 w 661076"/>
              <a:gd name="connsiteY1" fmla="*/ 0 h 3289280"/>
              <a:gd name="connsiteX2" fmla="*/ 660898 w 661076"/>
              <a:gd name="connsiteY2" fmla="*/ 3289280 h 3289280"/>
              <a:gd name="connsiteX3" fmla="*/ 0 w 661076"/>
              <a:gd name="connsiteY3" fmla="*/ 793750 h 3289280"/>
              <a:gd name="connsiteX4" fmla="*/ 0 w 661076"/>
              <a:gd name="connsiteY4" fmla="*/ 393700 h 3289280"/>
              <a:gd name="connsiteX0" fmla="*/ 0 w 661076"/>
              <a:gd name="connsiteY0" fmla="*/ 393700 h 3295610"/>
              <a:gd name="connsiteX1" fmla="*/ 647700 w 661076"/>
              <a:gd name="connsiteY1" fmla="*/ 0 h 3295610"/>
              <a:gd name="connsiteX2" fmla="*/ 660898 w 661076"/>
              <a:gd name="connsiteY2" fmla="*/ 3295610 h 3295610"/>
              <a:gd name="connsiteX3" fmla="*/ 0 w 661076"/>
              <a:gd name="connsiteY3" fmla="*/ 793750 h 3295610"/>
              <a:gd name="connsiteX4" fmla="*/ 0 w 661076"/>
              <a:gd name="connsiteY4" fmla="*/ 393700 h 3295610"/>
              <a:gd name="connsiteX0" fmla="*/ 0 w 661076"/>
              <a:gd name="connsiteY0" fmla="*/ 393700 h 3295610"/>
              <a:gd name="connsiteX1" fmla="*/ 647700 w 661076"/>
              <a:gd name="connsiteY1" fmla="*/ 0 h 3295610"/>
              <a:gd name="connsiteX2" fmla="*/ 660898 w 661076"/>
              <a:gd name="connsiteY2" fmla="*/ 3295610 h 3295610"/>
              <a:gd name="connsiteX3" fmla="*/ 0 w 661076"/>
              <a:gd name="connsiteY3" fmla="*/ 793750 h 3295610"/>
              <a:gd name="connsiteX4" fmla="*/ 0 w 661076"/>
              <a:gd name="connsiteY4" fmla="*/ 393700 h 3295610"/>
              <a:gd name="connsiteX0" fmla="*/ 0 w 661271"/>
              <a:gd name="connsiteY0" fmla="*/ 393700 h 3295610"/>
              <a:gd name="connsiteX1" fmla="*/ 657473 w 661271"/>
              <a:gd name="connsiteY1" fmla="*/ 0 h 3295610"/>
              <a:gd name="connsiteX2" fmla="*/ 660898 w 661271"/>
              <a:gd name="connsiteY2" fmla="*/ 3295610 h 3295610"/>
              <a:gd name="connsiteX3" fmla="*/ 0 w 661271"/>
              <a:gd name="connsiteY3" fmla="*/ 793750 h 3295610"/>
              <a:gd name="connsiteX4" fmla="*/ 0 w 661271"/>
              <a:gd name="connsiteY4" fmla="*/ 393700 h 3295610"/>
              <a:gd name="connsiteX0" fmla="*/ 0 w 769533"/>
              <a:gd name="connsiteY0" fmla="*/ 403921 h 3295610"/>
              <a:gd name="connsiteX1" fmla="*/ 765735 w 769533"/>
              <a:gd name="connsiteY1" fmla="*/ 0 h 3295610"/>
              <a:gd name="connsiteX2" fmla="*/ 769160 w 769533"/>
              <a:gd name="connsiteY2" fmla="*/ 3295610 h 3295610"/>
              <a:gd name="connsiteX3" fmla="*/ 108262 w 769533"/>
              <a:gd name="connsiteY3" fmla="*/ 793750 h 3295610"/>
              <a:gd name="connsiteX4" fmla="*/ 0 w 769533"/>
              <a:gd name="connsiteY4" fmla="*/ 403921 h 3295610"/>
              <a:gd name="connsiteX0" fmla="*/ 0 w 769533"/>
              <a:gd name="connsiteY0" fmla="*/ 403921 h 3295610"/>
              <a:gd name="connsiteX1" fmla="*/ 765735 w 769533"/>
              <a:gd name="connsiteY1" fmla="*/ 0 h 3295610"/>
              <a:gd name="connsiteX2" fmla="*/ 769160 w 769533"/>
              <a:gd name="connsiteY2" fmla="*/ 3295610 h 3295610"/>
              <a:gd name="connsiteX3" fmla="*/ 0 w 769533"/>
              <a:gd name="connsiteY3" fmla="*/ 793750 h 3295610"/>
              <a:gd name="connsiteX4" fmla="*/ 0 w 769533"/>
              <a:gd name="connsiteY4" fmla="*/ 403921 h 3295610"/>
              <a:gd name="connsiteX0" fmla="*/ 0 w 769533"/>
              <a:gd name="connsiteY0" fmla="*/ 403921 h 3295610"/>
              <a:gd name="connsiteX1" fmla="*/ 765735 w 769533"/>
              <a:gd name="connsiteY1" fmla="*/ 0 h 3295610"/>
              <a:gd name="connsiteX2" fmla="*/ 769160 w 769533"/>
              <a:gd name="connsiteY2" fmla="*/ 3295610 h 3295610"/>
              <a:gd name="connsiteX3" fmla="*/ 6132 w 769533"/>
              <a:gd name="connsiteY3" fmla="*/ 1170651 h 3295610"/>
              <a:gd name="connsiteX4" fmla="*/ 0 w 769533"/>
              <a:gd name="connsiteY4" fmla="*/ 403921 h 3295610"/>
              <a:gd name="connsiteX0" fmla="*/ 0 w 794063"/>
              <a:gd name="connsiteY0" fmla="*/ 786901 h 3295610"/>
              <a:gd name="connsiteX1" fmla="*/ 790265 w 794063"/>
              <a:gd name="connsiteY1" fmla="*/ 0 h 3295610"/>
              <a:gd name="connsiteX2" fmla="*/ 793690 w 794063"/>
              <a:gd name="connsiteY2" fmla="*/ 3295610 h 3295610"/>
              <a:gd name="connsiteX3" fmla="*/ 30662 w 794063"/>
              <a:gd name="connsiteY3" fmla="*/ 1170651 h 3295610"/>
              <a:gd name="connsiteX4" fmla="*/ 0 w 794063"/>
              <a:gd name="connsiteY4" fmla="*/ 786901 h 3295610"/>
              <a:gd name="connsiteX0" fmla="*/ 0 w 775665"/>
              <a:gd name="connsiteY0" fmla="*/ 786901 h 3295610"/>
              <a:gd name="connsiteX1" fmla="*/ 771867 w 775665"/>
              <a:gd name="connsiteY1" fmla="*/ 0 h 3295610"/>
              <a:gd name="connsiteX2" fmla="*/ 775292 w 775665"/>
              <a:gd name="connsiteY2" fmla="*/ 3295610 h 3295610"/>
              <a:gd name="connsiteX3" fmla="*/ 12264 w 775665"/>
              <a:gd name="connsiteY3" fmla="*/ 1170651 h 3295610"/>
              <a:gd name="connsiteX4" fmla="*/ 0 w 775665"/>
              <a:gd name="connsiteY4" fmla="*/ 786901 h 3295610"/>
              <a:gd name="connsiteX0" fmla="*/ 12266 w 787931"/>
              <a:gd name="connsiteY0" fmla="*/ 786901 h 3295610"/>
              <a:gd name="connsiteX1" fmla="*/ 784133 w 787931"/>
              <a:gd name="connsiteY1" fmla="*/ 0 h 3295610"/>
              <a:gd name="connsiteX2" fmla="*/ 787558 w 787931"/>
              <a:gd name="connsiteY2" fmla="*/ 3295610 h 3295610"/>
              <a:gd name="connsiteX3" fmla="*/ 0 w 787931"/>
              <a:gd name="connsiteY3" fmla="*/ 1164572 h 3295610"/>
              <a:gd name="connsiteX4" fmla="*/ 12266 w 787931"/>
              <a:gd name="connsiteY4" fmla="*/ 786901 h 3295610"/>
              <a:gd name="connsiteX0" fmla="*/ 1 w 787931"/>
              <a:gd name="connsiteY0" fmla="*/ 780822 h 3295610"/>
              <a:gd name="connsiteX1" fmla="*/ 784133 w 787931"/>
              <a:gd name="connsiteY1" fmla="*/ 0 h 3295610"/>
              <a:gd name="connsiteX2" fmla="*/ 787558 w 787931"/>
              <a:gd name="connsiteY2" fmla="*/ 3295610 h 3295610"/>
              <a:gd name="connsiteX3" fmla="*/ 0 w 787931"/>
              <a:gd name="connsiteY3" fmla="*/ 1164572 h 3295610"/>
              <a:gd name="connsiteX4" fmla="*/ 1 w 787931"/>
              <a:gd name="connsiteY4" fmla="*/ 780822 h 3295610"/>
              <a:gd name="connsiteX0" fmla="*/ 0 w 787930"/>
              <a:gd name="connsiteY0" fmla="*/ 780822 h 3295610"/>
              <a:gd name="connsiteX1" fmla="*/ 784132 w 787930"/>
              <a:gd name="connsiteY1" fmla="*/ 0 h 3295610"/>
              <a:gd name="connsiteX2" fmla="*/ 787557 w 787930"/>
              <a:gd name="connsiteY2" fmla="*/ 3295610 h 3295610"/>
              <a:gd name="connsiteX3" fmla="*/ 30662 w 787930"/>
              <a:gd name="connsiteY3" fmla="*/ 1164572 h 3295610"/>
              <a:gd name="connsiteX4" fmla="*/ 0 w 787930"/>
              <a:gd name="connsiteY4" fmla="*/ 780822 h 3295610"/>
              <a:gd name="connsiteX0" fmla="*/ 0 w 787930"/>
              <a:gd name="connsiteY0" fmla="*/ 780822 h 3295610"/>
              <a:gd name="connsiteX1" fmla="*/ 784132 w 787930"/>
              <a:gd name="connsiteY1" fmla="*/ 0 h 3295610"/>
              <a:gd name="connsiteX2" fmla="*/ 787557 w 787930"/>
              <a:gd name="connsiteY2" fmla="*/ 3295610 h 3295610"/>
              <a:gd name="connsiteX3" fmla="*/ 12264 w 787930"/>
              <a:gd name="connsiteY3" fmla="*/ 1164572 h 3295610"/>
              <a:gd name="connsiteX4" fmla="*/ 0 w 787930"/>
              <a:gd name="connsiteY4" fmla="*/ 780822 h 3295610"/>
              <a:gd name="connsiteX0" fmla="*/ 0 w 781798"/>
              <a:gd name="connsiteY0" fmla="*/ 780822 h 3295610"/>
              <a:gd name="connsiteX1" fmla="*/ 778000 w 781798"/>
              <a:gd name="connsiteY1" fmla="*/ 0 h 3295610"/>
              <a:gd name="connsiteX2" fmla="*/ 781425 w 781798"/>
              <a:gd name="connsiteY2" fmla="*/ 3295610 h 3295610"/>
              <a:gd name="connsiteX3" fmla="*/ 6132 w 781798"/>
              <a:gd name="connsiteY3" fmla="*/ 1164572 h 3295610"/>
              <a:gd name="connsiteX4" fmla="*/ 0 w 781798"/>
              <a:gd name="connsiteY4" fmla="*/ 780822 h 3295610"/>
              <a:gd name="connsiteX0" fmla="*/ 0 w 782888"/>
              <a:gd name="connsiteY0" fmla="*/ 788089 h 3302877"/>
              <a:gd name="connsiteX1" fmla="*/ 782888 w 782888"/>
              <a:gd name="connsiteY1" fmla="*/ 0 h 3302877"/>
              <a:gd name="connsiteX2" fmla="*/ 781425 w 782888"/>
              <a:gd name="connsiteY2" fmla="*/ 3302877 h 3302877"/>
              <a:gd name="connsiteX3" fmla="*/ 6132 w 782888"/>
              <a:gd name="connsiteY3" fmla="*/ 1171839 h 3302877"/>
              <a:gd name="connsiteX4" fmla="*/ 0 w 782888"/>
              <a:gd name="connsiteY4" fmla="*/ 788089 h 3302877"/>
              <a:gd name="connsiteX0" fmla="*/ 0 w 781941"/>
              <a:gd name="connsiteY0" fmla="*/ 775978 h 3290766"/>
              <a:gd name="connsiteX1" fmla="*/ 780445 w 781941"/>
              <a:gd name="connsiteY1" fmla="*/ 0 h 3290766"/>
              <a:gd name="connsiteX2" fmla="*/ 781425 w 781941"/>
              <a:gd name="connsiteY2" fmla="*/ 3290766 h 3290766"/>
              <a:gd name="connsiteX3" fmla="*/ 6132 w 781941"/>
              <a:gd name="connsiteY3" fmla="*/ 1159728 h 3290766"/>
              <a:gd name="connsiteX4" fmla="*/ 0 w 781941"/>
              <a:gd name="connsiteY4" fmla="*/ 775978 h 3290766"/>
              <a:gd name="connsiteX0" fmla="*/ 0 w 782888"/>
              <a:gd name="connsiteY0" fmla="*/ 785666 h 3300454"/>
              <a:gd name="connsiteX1" fmla="*/ 782888 w 782888"/>
              <a:gd name="connsiteY1" fmla="*/ 0 h 3300454"/>
              <a:gd name="connsiteX2" fmla="*/ 781425 w 782888"/>
              <a:gd name="connsiteY2" fmla="*/ 3300454 h 3300454"/>
              <a:gd name="connsiteX3" fmla="*/ 6132 w 782888"/>
              <a:gd name="connsiteY3" fmla="*/ 1169416 h 3300454"/>
              <a:gd name="connsiteX4" fmla="*/ 0 w 782888"/>
              <a:gd name="connsiteY4" fmla="*/ 785666 h 3300454"/>
              <a:gd name="connsiteX0" fmla="*/ 0 w 781941"/>
              <a:gd name="connsiteY0" fmla="*/ 780822 h 3295610"/>
              <a:gd name="connsiteX1" fmla="*/ 780445 w 781941"/>
              <a:gd name="connsiteY1" fmla="*/ 0 h 3295610"/>
              <a:gd name="connsiteX2" fmla="*/ 781425 w 781941"/>
              <a:gd name="connsiteY2" fmla="*/ 3295610 h 3295610"/>
              <a:gd name="connsiteX3" fmla="*/ 6132 w 781941"/>
              <a:gd name="connsiteY3" fmla="*/ 1164572 h 3295610"/>
              <a:gd name="connsiteX4" fmla="*/ 0 w 781941"/>
              <a:gd name="connsiteY4" fmla="*/ 780822 h 3295610"/>
              <a:gd name="connsiteX0" fmla="*/ 0 w 781941"/>
              <a:gd name="connsiteY0" fmla="*/ 780822 h 3295610"/>
              <a:gd name="connsiteX1" fmla="*/ 780445 w 781941"/>
              <a:gd name="connsiteY1" fmla="*/ 0 h 3295610"/>
              <a:gd name="connsiteX2" fmla="*/ 781425 w 781941"/>
              <a:gd name="connsiteY2" fmla="*/ 3295610 h 3295610"/>
              <a:gd name="connsiteX3" fmla="*/ 25679 w 781941"/>
              <a:gd name="connsiteY3" fmla="*/ 1571488 h 3295610"/>
              <a:gd name="connsiteX4" fmla="*/ 0 w 781941"/>
              <a:gd name="connsiteY4" fmla="*/ 780822 h 3295610"/>
              <a:gd name="connsiteX0" fmla="*/ 0 w 781941"/>
              <a:gd name="connsiteY0" fmla="*/ 1158672 h 3295610"/>
              <a:gd name="connsiteX1" fmla="*/ 780445 w 781941"/>
              <a:gd name="connsiteY1" fmla="*/ 0 h 3295610"/>
              <a:gd name="connsiteX2" fmla="*/ 781425 w 781941"/>
              <a:gd name="connsiteY2" fmla="*/ 3295610 h 3295610"/>
              <a:gd name="connsiteX3" fmla="*/ 25679 w 781941"/>
              <a:gd name="connsiteY3" fmla="*/ 1571488 h 3295610"/>
              <a:gd name="connsiteX4" fmla="*/ 0 w 781941"/>
              <a:gd name="connsiteY4" fmla="*/ 1158672 h 3295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1941" h="3295610">
                <a:moveTo>
                  <a:pt x="0" y="1158672"/>
                </a:moveTo>
                <a:lnTo>
                  <a:pt x="780445" y="0"/>
                </a:lnTo>
                <a:cubicBezTo>
                  <a:pt x="778328" y="1094317"/>
                  <a:pt x="783542" y="2201293"/>
                  <a:pt x="781425" y="3295610"/>
                </a:cubicBezTo>
                <a:lnTo>
                  <a:pt x="25679" y="1571488"/>
                </a:lnTo>
                <a:cubicBezTo>
                  <a:pt x="25679" y="1443571"/>
                  <a:pt x="0" y="1286589"/>
                  <a:pt x="0" y="1158672"/>
                </a:cubicBezTo>
                <a:close/>
              </a:path>
            </a:pathLst>
          </a:custGeom>
          <a:gradFill flip="none" rotWithShape="1">
            <a:gsLst>
              <a:gs pos="14000">
                <a:srgbClr val="F6932B"/>
              </a:gs>
              <a:gs pos="100000">
                <a:srgbClr val="00888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Tree>
    <p:extLst>
      <p:ext uri="{BB962C8B-B14F-4D97-AF65-F5344CB8AC3E}">
        <p14:creationId xmlns:p14="http://schemas.microsoft.com/office/powerpoint/2010/main" val="2456827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7D9850F-3958-46CA-8593-CD3C796AE5B9}"/>
              </a:ext>
            </a:extLst>
          </p:cNvPr>
          <p:cNvSpPr/>
          <p:nvPr/>
        </p:nvSpPr>
        <p:spPr>
          <a:xfrm>
            <a:off x="468000" y="1044000"/>
            <a:ext cx="8279933" cy="3600000"/>
          </a:xfrm>
          <a:prstGeom prst="rect">
            <a:avLst/>
          </a:prstGeom>
          <a:solidFill>
            <a:srgbClr val="C8E6E3"/>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Assurance activities: Regulatory audits</a:t>
            </a:r>
          </a:p>
        </p:txBody>
      </p:sp>
      <p:sp>
        <p:nvSpPr>
          <p:cNvPr id="3" name="Slide Number Placeholder 2"/>
          <p:cNvSpPr>
            <a:spLocks noGrp="1"/>
          </p:cNvSpPr>
          <p:nvPr>
            <p:ph type="sldNum" sz="quarter" idx="12"/>
          </p:nvPr>
        </p:nvSpPr>
        <p:spPr/>
        <p:txBody>
          <a:bodyPr/>
          <a:lstStyle/>
          <a:p>
            <a:fld id="{B1249AB1-AB30-4DB9-BB9C-D847817A3AC3}" type="slidenum">
              <a:rPr lang="en-GB" smtClean="0"/>
              <a:pPr/>
              <a:t>28</a:t>
            </a:fld>
            <a:endParaRPr lang="en-GB"/>
          </a:p>
        </p:txBody>
      </p:sp>
      <p:graphicFrame>
        <p:nvGraphicFramePr>
          <p:cNvPr id="5" name="Table 4"/>
          <p:cNvGraphicFramePr>
            <a:graphicFrameLocks noGrp="1"/>
          </p:cNvGraphicFramePr>
          <p:nvPr/>
        </p:nvGraphicFramePr>
        <p:xfrm>
          <a:off x="535255" y="1644650"/>
          <a:ext cx="2388920" cy="1854200"/>
        </p:xfrm>
        <a:graphic>
          <a:graphicData uri="http://schemas.openxmlformats.org/drawingml/2006/table">
            <a:tbl>
              <a:tblPr firstRow="1" bandRow="1">
                <a:tableStyleId>{5C22544A-7EE6-4342-B048-85BDC9FD1C3A}</a:tableStyleId>
              </a:tblPr>
              <a:tblGrid>
                <a:gridCol w="289446">
                  <a:extLst>
                    <a:ext uri="{9D8B030D-6E8A-4147-A177-3AD203B41FA5}">
                      <a16:colId xmlns:a16="http://schemas.microsoft.com/office/drawing/2014/main" val="4145957635"/>
                    </a:ext>
                  </a:extLst>
                </a:gridCol>
                <a:gridCol w="2099474">
                  <a:extLst>
                    <a:ext uri="{9D8B030D-6E8A-4147-A177-3AD203B41FA5}">
                      <a16:colId xmlns:a16="http://schemas.microsoft.com/office/drawing/2014/main" val="3401819419"/>
                    </a:ext>
                  </a:extLst>
                </a:gridCol>
              </a:tblGrid>
              <a:tr h="370840">
                <a:tc>
                  <a:txBody>
                    <a:bodyPr/>
                    <a:lstStyle/>
                    <a:p>
                      <a:pPr algn="ctr"/>
                      <a:r>
                        <a:rPr lang="en-GB" sz="1400" b="0" kern="1200" dirty="0">
                          <a:solidFill>
                            <a:schemeClr val="bg1"/>
                          </a:solidFill>
                          <a:latin typeface="+mj-lt"/>
                          <a:ea typeface="+mn-ea"/>
                          <a:cs typeface="+mn-cs"/>
                        </a:rPr>
                        <a:t>1</a:t>
                      </a:r>
                    </a:p>
                  </a:txBody>
                  <a:tcPr anchor="ctr">
                    <a:lnT w="38100" cmpd="sng">
                      <a:noFill/>
                    </a:lnT>
                    <a:lnB w="12700" cmpd="sng">
                      <a:noFill/>
                    </a:lnB>
                    <a:solidFill>
                      <a:srgbClr val="99B7BD"/>
                    </a:solidFill>
                  </a:tcPr>
                </a:tc>
                <a:tc>
                  <a:txBody>
                    <a:bodyPr/>
                    <a:lstStyle/>
                    <a:p>
                      <a:pPr marL="0" indent="0" algn="l">
                        <a:buFont typeface="+mj-lt"/>
                        <a:buNone/>
                      </a:pPr>
                      <a:r>
                        <a:rPr lang="en-GB" sz="1400" b="0" kern="1200" dirty="0">
                          <a:solidFill>
                            <a:schemeClr val="bg1"/>
                          </a:solidFill>
                          <a:latin typeface="+mj-lt"/>
                          <a:ea typeface="+mn-ea"/>
                          <a:cs typeface="+mn-cs"/>
                        </a:rPr>
                        <a:t>System audits</a:t>
                      </a:r>
                    </a:p>
                  </a:txBody>
                  <a:tcPr anchor="ctr">
                    <a:lnT w="38100" cmpd="sng">
                      <a:noFill/>
                    </a:lnT>
                    <a:lnB w="12700" cmpd="sng">
                      <a:noFill/>
                    </a:lnB>
                    <a:solidFill>
                      <a:srgbClr val="99B7BD"/>
                    </a:solidFill>
                  </a:tcPr>
                </a:tc>
                <a:extLst>
                  <a:ext uri="{0D108BD9-81ED-4DB2-BD59-A6C34878D82A}">
                    <a16:rowId xmlns:a16="http://schemas.microsoft.com/office/drawing/2014/main" val="3201733986"/>
                  </a:ext>
                </a:extLst>
              </a:tr>
              <a:tr h="370840">
                <a:tc>
                  <a:txBody>
                    <a:bodyPr/>
                    <a:lstStyle/>
                    <a:p>
                      <a:r>
                        <a:rPr lang="en-GB" sz="1400" b="0" dirty="0">
                          <a:solidFill>
                            <a:schemeClr val="bg1"/>
                          </a:solidFill>
                          <a:latin typeface="+mj-lt"/>
                        </a:rPr>
                        <a:t>2</a:t>
                      </a:r>
                    </a:p>
                  </a:txBody>
                  <a:tcPr anchor="ctr">
                    <a:lnT w="38100" cmpd="sng">
                      <a:noFill/>
                    </a:lnT>
                    <a:solidFill>
                      <a:srgbClr val="44B2A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latin typeface="+mj-lt"/>
                        </a:rPr>
                        <a:t>Technical audits</a:t>
                      </a:r>
                    </a:p>
                  </a:txBody>
                  <a:tcPr anchor="ctr">
                    <a:lnT w="38100" cmpd="sng">
                      <a:noFill/>
                    </a:lnT>
                    <a:solidFill>
                      <a:srgbClr val="44B2AF"/>
                    </a:solidFill>
                  </a:tcPr>
                </a:tc>
                <a:extLst>
                  <a:ext uri="{0D108BD9-81ED-4DB2-BD59-A6C34878D82A}">
                    <a16:rowId xmlns:a16="http://schemas.microsoft.com/office/drawing/2014/main" val="43955626"/>
                  </a:ext>
                </a:extLst>
              </a:tr>
              <a:tr h="370840">
                <a:tc>
                  <a:txBody>
                    <a:bodyPr/>
                    <a:lstStyle/>
                    <a:p>
                      <a:r>
                        <a:rPr lang="en-GB" sz="1400" b="0" dirty="0">
                          <a:solidFill>
                            <a:schemeClr val="bg1"/>
                          </a:solidFill>
                          <a:latin typeface="+mj-lt"/>
                        </a:rPr>
                        <a:t>3</a:t>
                      </a:r>
                    </a:p>
                  </a:txBody>
                  <a:tcPr anchor="ctr">
                    <a:solidFill>
                      <a:srgbClr val="008884"/>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latin typeface="+mj-lt"/>
                        </a:rPr>
                        <a:t>Compliance audits</a:t>
                      </a:r>
                    </a:p>
                  </a:txBody>
                  <a:tcPr anchor="ctr">
                    <a:solidFill>
                      <a:srgbClr val="008884"/>
                    </a:solidFill>
                  </a:tcPr>
                </a:tc>
                <a:extLst>
                  <a:ext uri="{0D108BD9-81ED-4DB2-BD59-A6C34878D82A}">
                    <a16:rowId xmlns:a16="http://schemas.microsoft.com/office/drawing/2014/main" val="1738880061"/>
                  </a:ext>
                </a:extLst>
              </a:tr>
              <a:tr h="370840">
                <a:tc>
                  <a:txBody>
                    <a:bodyPr/>
                    <a:lstStyle/>
                    <a:p>
                      <a:r>
                        <a:rPr lang="en-GB" sz="1600" b="1" dirty="0">
                          <a:solidFill>
                            <a:schemeClr val="bg1"/>
                          </a:solidFill>
                          <a:latin typeface="+mj-lt"/>
                        </a:rPr>
                        <a:t>4</a:t>
                      </a:r>
                    </a:p>
                  </a:txBody>
                  <a:tcPr anchor="ctr">
                    <a:solidFill>
                      <a:srgbClr val="412B8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dirty="0">
                          <a:solidFill>
                            <a:schemeClr val="bg1"/>
                          </a:solidFill>
                          <a:latin typeface="+mj-lt"/>
                        </a:rPr>
                        <a:t>Regulatory audits</a:t>
                      </a:r>
                    </a:p>
                  </a:txBody>
                  <a:tcPr anchor="ctr">
                    <a:solidFill>
                      <a:srgbClr val="412B88"/>
                    </a:solidFill>
                  </a:tcPr>
                </a:tc>
                <a:extLst>
                  <a:ext uri="{0D108BD9-81ED-4DB2-BD59-A6C34878D82A}">
                    <a16:rowId xmlns:a16="http://schemas.microsoft.com/office/drawing/2014/main" val="1548865066"/>
                  </a:ext>
                </a:extLst>
              </a:tr>
              <a:tr h="370840">
                <a:tc>
                  <a:txBody>
                    <a:bodyPr/>
                    <a:lstStyle/>
                    <a:p>
                      <a:r>
                        <a:rPr lang="en-GB" sz="1400" b="0" dirty="0">
                          <a:solidFill>
                            <a:schemeClr val="bg1"/>
                          </a:solidFill>
                          <a:latin typeface="+mj-lt"/>
                        </a:rPr>
                        <a:t>5</a:t>
                      </a:r>
                    </a:p>
                  </a:txBody>
                  <a:tcPr anchor="ctr">
                    <a:solidFill>
                      <a:schemeClr val="bg2">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latin typeface="+mj-lt"/>
                        </a:rPr>
                        <a:t>Workplace monitoring</a:t>
                      </a:r>
                    </a:p>
                  </a:txBody>
                  <a:tcPr anchor="ctr">
                    <a:solidFill>
                      <a:schemeClr val="bg2">
                        <a:lumMod val="75000"/>
                      </a:schemeClr>
                    </a:solidFill>
                  </a:tcPr>
                </a:tc>
                <a:extLst>
                  <a:ext uri="{0D108BD9-81ED-4DB2-BD59-A6C34878D82A}">
                    <a16:rowId xmlns:a16="http://schemas.microsoft.com/office/drawing/2014/main" val="494350518"/>
                  </a:ext>
                </a:extLst>
              </a:tr>
            </a:tbl>
          </a:graphicData>
        </a:graphic>
      </p:graphicFrame>
      <p:sp>
        <p:nvSpPr>
          <p:cNvPr id="6" name="Rectangle 5"/>
          <p:cNvSpPr/>
          <p:nvPr/>
        </p:nvSpPr>
        <p:spPr>
          <a:xfrm>
            <a:off x="3667124" y="1230951"/>
            <a:ext cx="4936875" cy="3240000"/>
          </a:xfrm>
          <a:prstGeom prst="rect">
            <a:avLst/>
          </a:prstGeom>
          <a:solidFill>
            <a:schemeClr val="bg2"/>
          </a:solidFill>
        </p:spPr>
        <p:txBody>
          <a:bodyPr wrap="square">
            <a:noAutofit/>
          </a:bodyPr>
          <a:lstStyle/>
          <a:p>
            <a:pPr>
              <a:spcAft>
                <a:spcPts val="1200"/>
              </a:spcAft>
            </a:pPr>
            <a:r>
              <a:rPr lang="en-GB" sz="1400" dirty="0">
                <a:solidFill>
                  <a:schemeClr val="bg1"/>
                </a:solidFill>
                <a:latin typeface="+mj-lt"/>
              </a:rPr>
              <a:t>Confirms an organisation’s arrangements to comply with relevant statutory provisions and ALARP risk control  </a:t>
            </a:r>
          </a:p>
          <a:p>
            <a:pPr>
              <a:spcAft>
                <a:spcPts val="1200"/>
              </a:spcAft>
            </a:pPr>
            <a:r>
              <a:rPr lang="en-GB" sz="1400" dirty="0">
                <a:solidFill>
                  <a:schemeClr val="bg1"/>
                </a:solidFill>
                <a:latin typeface="+mj-lt"/>
              </a:rPr>
              <a:t>Across SEMS and MAH barrier model, scopes can consider</a:t>
            </a:r>
          </a:p>
          <a:p>
            <a:pPr marL="361950" lvl="1" indent="-285750">
              <a:spcAft>
                <a:spcPts val="1200"/>
              </a:spcAft>
              <a:buFont typeface="Arial" panose="020B0604020202020204" pitchFamily="34" charset="0"/>
              <a:buChar char="•"/>
            </a:pPr>
            <a:r>
              <a:rPr lang="en-GB" sz="1200" dirty="0">
                <a:solidFill>
                  <a:schemeClr val="bg1"/>
                </a:solidFill>
                <a:latin typeface="+mj-lt"/>
              </a:rPr>
              <a:t>hardware components such as Safety and Environmental Critical Element (SECE) barriers</a:t>
            </a:r>
          </a:p>
          <a:p>
            <a:pPr marL="361950" lvl="1" indent="-285750">
              <a:spcAft>
                <a:spcPts val="1200"/>
              </a:spcAft>
              <a:buFont typeface="Arial" panose="020B0604020202020204" pitchFamily="34" charset="0"/>
              <a:buChar char="•"/>
            </a:pPr>
            <a:r>
              <a:rPr lang="en-GB" sz="1200" dirty="0">
                <a:solidFill>
                  <a:schemeClr val="bg1"/>
                </a:solidFill>
                <a:latin typeface="+mj-lt"/>
              </a:rPr>
              <a:t>software such as manning levels, competency/ training and procedures/ operational barriers: the "human" role</a:t>
            </a:r>
          </a:p>
          <a:p>
            <a:pPr marL="361950" lvl="1" indent="-285750">
              <a:spcAft>
                <a:spcPts val="1200"/>
              </a:spcAft>
              <a:buFont typeface="Arial" panose="020B0604020202020204" pitchFamily="34" charset="0"/>
              <a:buChar char="•"/>
            </a:pPr>
            <a:r>
              <a:rPr lang="en-GB" sz="1200" dirty="0">
                <a:solidFill>
                  <a:schemeClr val="bg1"/>
                </a:solidFill>
                <a:latin typeface="+mj-lt"/>
              </a:rPr>
              <a:t>Human machine interface e.g. in areas such as control room operations</a:t>
            </a:r>
            <a:r>
              <a:rPr lang="en-GB" sz="1400" dirty="0">
                <a:solidFill>
                  <a:schemeClr val="bg1"/>
                </a:solidFill>
                <a:latin typeface="+mj-lt"/>
              </a:rPr>
              <a:t>   </a:t>
            </a:r>
          </a:p>
          <a:p>
            <a:pPr>
              <a:spcAft>
                <a:spcPts val="1200"/>
              </a:spcAft>
            </a:pPr>
            <a:r>
              <a:rPr lang="en-GB" sz="1400" dirty="0">
                <a:solidFill>
                  <a:schemeClr val="bg1"/>
                </a:solidFill>
                <a:latin typeface="+mj-lt"/>
              </a:rPr>
              <a:t>Provides important feedback on regulatory compliance but should not be relied upon to find problems</a:t>
            </a:r>
          </a:p>
        </p:txBody>
      </p:sp>
      <p:sp>
        <p:nvSpPr>
          <p:cNvPr id="4" name="Rectangle 3"/>
          <p:cNvSpPr/>
          <p:nvPr/>
        </p:nvSpPr>
        <p:spPr>
          <a:xfrm>
            <a:off x="522000" y="2761200"/>
            <a:ext cx="2384175" cy="376848"/>
          </a:xfrm>
          <a:prstGeom prst="rect">
            <a:avLst/>
          </a:prstGeom>
          <a:noFill/>
          <a:ln w="50800">
            <a:solidFill>
              <a:srgbClr val="F6932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16" name="Freeform: Shape 15">
            <a:extLst>
              <a:ext uri="{FF2B5EF4-FFF2-40B4-BE49-F238E27FC236}">
                <a16:creationId xmlns:a16="http://schemas.microsoft.com/office/drawing/2014/main" id="{A470C4FE-A3E5-4422-B473-4F3FFE13F001}"/>
              </a:ext>
            </a:extLst>
          </p:cNvPr>
          <p:cNvSpPr/>
          <p:nvPr/>
        </p:nvSpPr>
        <p:spPr>
          <a:xfrm>
            <a:off x="2900410" y="1230951"/>
            <a:ext cx="771577" cy="3240000"/>
          </a:xfrm>
          <a:custGeom>
            <a:avLst/>
            <a:gdLst>
              <a:gd name="connsiteX0" fmla="*/ 0 w 647700"/>
              <a:gd name="connsiteY0" fmla="*/ 393700 h 3282950"/>
              <a:gd name="connsiteX1" fmla="*/ 647700 w 647700"/>
              <a:gd name="connsiteY1" fmla="*/ 0 h 3282950"/>
              <a:gd name="connsiteX2" fmla="*/ 641350 w 647700"/>
              <a:gd name="connsiteY2" fmla="*/ 3282950 h 3282950"/>
              <a:gd name="connsiteX3" fmla="*/ 0 w 647700"/>
              <a:gd name="connsiteY3" fmla="*/ 793750 h 3282950"/>
              <a:gd name="connsiteX4" fmla="*/ 0 w 647700"/>
              <a:gd name="connsiteY4" fmla="*/ 393700 h 3282950"/>
              <a:gd name="connsiteX0" fmla="*/ 0 w 661076"/>
              <a:gd name="connsiteY0" fmla="*/ 393700 h 3289280"/>
              <a:gd name="connsiteX1" fmla="*/ 647700 w 661076"/>
              <a:gd name="connsiteY1" fmla="*/ 0 h 3289280"/>
              <a:gd name="connsiteX2" fmla="*/ 660898 w 661076"/>
              <a:gd name="connsiteY2" fmla="*/ 3289280 h 3289280"/>
              <a:gd name="connsiteX3" fmla="*/ 0 w 661076"/>
              <a:gd name="connsiteY3" fmla="*/ 793750 h 3289280"/>
              <a:gd name="connsiteX4" fmla="*/ 0 w 661076"/>
              <a:gd name="connsiteY4" fmla="*/ 393700 h 3289280"/>
              <a:gd name="connsiteX0" fmla="*/ 0 w 661076"/>
              <a:gd name="connsiteY0" fmla="*/ 393700 h 3295610"/>
              <a:gd name="connsiteX1" fmla="*/ 647700 w 661076"/>
              <a:gd name="connsiteY1" fmla="*/ 0 h 3295610"/>
              <a:gd name="connsiteX2" fmla="*/ 660898 w 661076"/>
              <a:gd name="connsiteY2" fmla="*/ 3295610 h 3295610"/>
              <a:gd name="connsiteX3" fmla="*/ 0 w 661076"/>
              <a:gd name="connsiteY3" fmla="*/ 793750 h 3295610"/>
              <a:gd name="connsiteX4" fmla="*/ 0 w 661076"/>
              <a:gd name="connsiteY4" fmla="*/ 393700 h 3295610"/>
              <a:gd name="connsiteX0" fmla="*/ 0 w 661076"/>
              <a:gd name="connsiteY0" fmla="*/ 393700 h 3295610"/>
              <a:gd name="connsiteX1" fmla="*/ 647700 w 661076"/>
              <a:gd name="connsiteY1" fmla="*/ 0 h 3295610"/>
              <a:gd name="connsiteX2" fmla="*/ 660898 w 661076"/>
              <a:gd name="connsiteY2" fmla="*/ 3295610 h 3295610"/>
              <a:gd name="connsiteX3" fmla="*/ 0 w 661076"/>
              <a:gd name="connsiteY3" fmla="*/ 793750 h 3295610"/>
              <a:gd name="connsiteX4" fmla="*/ 0 w 661076"/>
              <a:gd name="connsiteY4" fmla="*/ 393700 h 3295610"/>
              <a:gd name="connsiteX0" fmla="*/ 0 w 661271"/>
              <a:gd name="connsiteY0" fmla="*/ 393700 h 3295610"/>
              <a:gd name="connsiteX1" fmla="*/ 657473 w 661271"/>
              <a:gd name="connsiteY1" fmla="*/ 0 h 3295610"/>
              <a:gd name="connsiteX2" fmla="*/ 660898 w 661271"/>
              <a:gd name="connsiteY2" fmla="*/ 3295610 h 3295610"/>
              <a:gd name="connsiteX3" fmla="*/ 0 w 661271"/>
              <a:gd name="connsiteY3" fmla="*/ 793750 h 3295610"/>
              <a:gd name="connsiteX4" fmla="*/ 0 w 661271"/>
              <a:gd name="connsiteY4" fmla="*/ 393700 h 3295610"/>
              <a:gd name="connsiteX0" fmla="*/ 0 w 769533"/>
              <a:gd name="connsiteY0" fmla="*/ 403921 h 3295610"/>
              <a:gd name="connsiteX1" fmla="*/ 765735 w 769533"/>
              <a:gd name="connsiteY1" fmla="*/ 0 h 3295610"/>
              <a:gd name="connsiteX2" fmla="*/ 769160 w 769533"/>
              <a:gd name="connsiteY2" fmla="*/ 3295610 h 3295610"/>
              <a:gd name="connsiteX3" fmla="*/ 108262 w 769533"/>
              <a:gd name="connsiteY3" fmla="*/ 793750 h 3295610"/>
              <a:gd name="connsiteX4" fmla="*/ 0 w 769533"/>
              <a:gd name="connsiteY4" fmla="*/ 403921 h 3295610"/>
              <a:gd name="connsiteX0" fmla="*/ 0 w 769533"/>
              <a:gd name="connsiteY0" fmla="*/ 403921 h 3295610"/>
              <a:gd name="connsiteX1" fmla="*/ 765735 w 769533"/>
              <a:gd name="connsiteY1" fmla="*/ 0 h 3295610"/>
              <a:gd name="connsiteX2" fmla="*/ 769160 w 769533"/>
              <a:gd name="connsiteY2" fmla="*/ 3295610 h 3295610"/>
              <a:gd name="connsiteX3" fmla="*/ 0 w 769533"/>
              <a:gd name="connsiteY3" fmla="*/ 793750 h 3295610"/>
              <a:gd name="connsiteX4" fmla="*/ 0 w 769533"/>
              <a:gd name="connsiteY4" fmla="*/ 403921 h 3295610"/>
              <a:gd name="connsiteX0" fmla="*/ 0 w 769533"/>
              <a:gd name="connsiteY0" fmla="*/ 403921 h 3295610"/>
              <a:gd name="connsiteX1" fmla="*/ 765735 w 769533"/>
              <a:gd name="connsiteY1" fmla="*/ 0 h 3295610"/>
              <a:gd name="connsiteX2" fmla="*/ 769160 w 769533"/>
              <a:gd name="connsiteY2" fmla="*/ 3295610 h 3295610"/>
              <a:gd name="connsiteX3" fmla="*/ 6132 w 769533"/>
              <a:gd name="connsiteY3" fmla="*/ 1170651 h 3295610"/>
              <a:gd name="connsiteX4" fmla="*/ 0 w 769533"/>
              <a:gd name="connsiteY4" fmla="*/ 403921 h 3295610"/>
              <a:gd name="connsiteX0" fmla="*/ 0 w 794063"/>
              <a:gd name="connsiteY0" fmla="*/ 786901 h 3295610"/>
              <a:gd name="connsiteX1" fmla="*/ 790265 w 794063"/>
              <a:gd name="connsiteY1" fmla="*/ 0 h 3295610"/>
              <a:gd name="connsiteX2" fmla="*/ 793690 w 794063"/>
              <a:gd name="connsiteY2" fmla="*/ 3295610 h 3295610"/>
              <a:gd name="connsiteX3" fmla="*/ 30662 w 794063"/>
              <a:gd name="connsiteY3" fmla="*/ 1170651 h 3295610"/>
              <a:gd name="connsiteX4" fmla="*/ 0 w 794063"/>
              <a:gd name="connsiteY4" fmla="*/ 786901 h 3295610"/>
              <a:gd name="connsiteX0" fmla="*/ 0 w 775665"/>
              <a:gd name="connsiteY0" fmla="*/ 786901 h 3295610"/>
              <a:gd name="connsiteX1" fmla="*/ 771867 w 775665"/>
              <a:gd name="connsiteY1" fmla="*/ 0 h 3295610"/>
              <a:gd name="connsiteX2" fmla="*/ 775292 w 775665"/>
              <a:gd name="connsiteY2" fmla="*/ 3295610 h 3295610"/>
              <a:gd name="connsiteX3" fmla="*/ 12264 w 775665"/>
              <a:gd name="connsiteY3" fmla="*/ 1170651 h 3295610"/>
              <a:gd name="connsiteX4" fmla="*/ 0 w 775665"/>
              <a:gd name="connsiteY4" fmla="*/ 786901 h 3295610"/>
              <a:gd name="connsiteX0" fmla="*/ 12266 w 787931"/>
              <a:gd name="connsiteY0" fmla="*/ 786901 h 3295610"/>
              <a:gd name="connsiteX1" fmla="*/ 784133 w 787931"/>
              <a:gd name="connsiteY1" fmla="*/ 0 h 3295610"/>
              <a:gd name="connsiteX2" fmla="*/ 787558 w 787931"/>
              <a:gd name="connsiteY2" fmla="*/ 3295610 h 3295610"/>
              <a:gd name="connsiteX3" fmla="*/ 0 w 787931"/>
              <a:gd name="connsiteY3" fmla="*/ 1164572 h 3295610"/>
              <a:gd name="connsiteX4" fmla="*/ 12266 w 787931"/>
              <a:gd name="connsiteY4" fmla="*/ 786901 h 3295610"/>
              <a:gd name="connsiteX0" fmla="*/ 1 w 787931"/>
              <a:gd name="connsiteY0" fmla="*/ 780822 h 3295610"/>
              <a:gd name="connsiteX1" fmla="*/ 784133 w 787931"/>
              <a:gd name="connsiteY1" fmla="*/ 0 h 3295610"/>
              <a:gd name="connsiteX2" fmla="*/ 787558 w 787931"/>
              <a:gd name="connsiteY2" fmla="*/ 3295610 h 3295610"/>
              <a:gd name="connsiteX3" fmla="*/ 0 w 787931"/>
              <a:gd name="connsiteY3" fmla="*/ 1164572 h 3295610"/>
              <a:gd name="connsiteX4" fmla="*/ 1 w 787931"/>
              <a:gd name="connsiteY4" fmla="*/ 780822 h 3295610"/>
              <a:gd name="connsiteX0" fmla="*/ 0 w 787930"/>
              <a:gd name="connsiteY0" fmla="*/ 780822 h 3295610"/>
              <a:gd name="connsiteX1" fmla="*/ 784132 w 787930"/>
              <a:gd name="connsiteY1" fmla="*/ 0 h 3295610"/>
              <a:gd name="connsiteX2" fmla="*/ 787557 w 787930"/>
              <a:gd name="connsiteY2" fmla="*/ 3295610 h 3295610"/>
              <a:gd name="connsiteX3" fmla="*/ 30662 w 787930"/>
              <a:gd name="connsiteY3" fmla="*/ 1164572 h 3295610"/>
              <a:gd name="connsiteX4" fmla="*/ 0 w 787930"/>
              <a:gd name="connsiteY4" fmla="*/ 780822 h 3295610"/>
              <a:gd name="connsiteX0" fmla="*/ 0 w 787930"/>
              <a:gd name="connsiteY0" fmla="*/ 780822 h 3295610"/>
              <a:gd name="connsiteX1" fmla="*/ 784132 w 787930"/>
              <a:gd name="connsiteY1" fmla="*/ 0 h 3295610"/>
              <a:gd name="connsiteX2" fmla="*/ 787557 w 787930"/>
              <a:gd name="connsiteY2" fmla="*/ 3295610 h 3295610"/>
              <a:gd name="connsiteX3" fmla="*/ 12264 w 787930"/>
              <a:gd name="connsiteY3" fmla="*/ 1164572 h 3295610"/>
              <a:gd name="connsiteX4" fmla="*/ 0 w 787930"/>
              <a:gd name="connsiteY4" fmla="*/ 780822 h 3295610"/>
              <a:gd name="connsiteX0" fmla="*/ 0 w 781798"/>
              <a:gd name="connsiteY0" fmla="*/ 780822 h 3295610"/>
              <a:gd name="connsiteX1" fmla="*/ 778000 w 781798"/>
              <a:gd name="connsiteY1" fmla="*/ 0 h 3295610"/>
              <a:gd name="connsiteX2" fmla="*/ 781425 w 781798"/>
              <a:gd name="connsiteY2" fmla="*/ 3295610 h 3295610"/>
              <a:gd name="connsiteX3" fmla="*/ 6132 w 781798"/>
              <a:gd name="connsiteY3" fmla="*/ 1164572 h 3295610"/>
              <a:gd name="connsiteX4" fmla="*/ 0 w 781798"/>
              <a:gd name="connsiteY4" fmla="*/ 780822 h 3295610"/>
              <a:gd name="connsiteX0" fmla="*/ 0 w 782888"/>
              <a:gd name="connsiteY0" fmla="*/ 788089 h 3302877"/>
              <a:gd name="connsiteX1" fmla="*/ 782888 w 782888"/>
              <a:gd name="connsiteY1" fmla="*/ 0 h 3302877"/>
              <a:gd name="connsiteX2" fmla="*/ 781425 w 782888"/>
              <a:gd name="connsiteY2" fmla="*/ 3302877 h 3302877"/>
              <a:gd name="connsiteX3" fmla="*/ 6132 w 782888"/>
              <a:gd name="connsiteY3" fmla="*/ 1171839 h 3302877"/>
              <a:gd name="connsiteX4" fmla="*/ 0 w 782888"/>
              <a:gd name="connsiteY4" fmla="*/ 788089 h 3302877"/>
              <a:gd name="connsiteX0" fmla="*/ 0 w 781941"/>
              <a:gd name="connsiteY0" fmla="*/ 775978 h 3290766"/>
              <a:gd name="connsiteX1" fmla="*/ 780445 w 781941"/>
              <a:gd name="connsiteY1" fmla="*/ 0 h 3290766"/>
              <a:gd name="connsiteX2" fmla="*/ 781425 w 781941"/>
              <a:gd name="connsiteY2" fmla="*/ 3290766 h 3290766"/>
              <a:gd name="connsiteX3" fmla="*/ 6132 w 781941"/>
              <a:gd name="connsiteY3" fmla="*/ 1159728 h 3290766"/>
              <a:gd name="connsiteX4" fmla="*/ 0 w 781941"/>
              <a:gd name="connsiteY4" fmla="*/ 775978 h 3290766"/>
              <a:gd name="connsiteX0" fmla="*/ 0 w 782888"/>
              <a:gd name="connsiteY0" fmla="*/ 785666 h 3300454"/>
              <a:gd name="connsiteX1" fmla="*/ 782888 w 782888"/>
              <a:gd name="connsiteY1" fmla="*/ 0 h 3300454"/>
              <a:gd name="connsiteX2" fmla="*/ 781425 w 782888"/>
              <a:gd name="connsiteY2" fmla="*/ 3300454 h 3300454"/>
              <a:gd name="connsiteX3" fmla="*/ 6132 w 782888"/>
              <a:gd name="connsiteY3" fmla="*/ 1169416 h 3300454"/>
              <a:gd name="connsiteX4" fmla="*/ 0 w 782888"/>
              <a:gd name="connsiteY4" fmla="*/ 785666 h 3300454"/>
              <a:gd name="connsiteX0" fmla="*/ 0 w 781941"/>
              <a:gd name="connsiteY0" fmla="*/ 780822 h 3295610"/>
              <a:gd name="connsiteX1" fmla="*/ 780445 w 781941"/>
              <a:gd name="connsiteY1" fmla="*/ 0 h 3295610"/>
              <a:gd name="connsiteX2" fmla="*/ 781425 w 781941"/>
              <a:gd name="connsiteY2" fmla="*/ 3295610 h 3295610"/>
              <a:gd name="connsiteX3" fmla="*/ 6132 w 781941"/>
              <a:gd name="connsiteY3" fmla="*/ 1164572 h 3295610"/>
              <a:gd name="connsiteX4" fmla="*/ 0 w 781941"/>
              <a:gd name="connsiteY4" fmla="*/ 780822 h 3295610"/>
              <a:gd name="connsiteX0" fmla="*/ 0 w 781941"/>
              <a:gd name="connsiteY0" fmla="*/ 780822 h 3295610"/>
              <a:gd name="connsiteX1" fmla="*/ 780445 w 781941"/>
              <a:gd name="connsiteY1" fmla="*/ 0 h 3295610"/>
              <a:gd name="connsiteX2" fmla="*/ 781425 w 781941"/>
              <a:gd name="connsiteY2" fmla="*/ 3295610 h 3295610"/>
              <a:gd name="connsiteX3" fmla="*/ 25679 w 781941"/>
              <a:gd name="connsiteY3" fmla="*/ 1571488 h 3295610"/>
              <a:gd name="connsiteX4" fmla="*/ 0 w 781941"/>
              <a:gd name="connsiteY4" fmla="*/ 780822 h 3295610"/>
              <a:gd name="connsiteX0" fmla="*/ 0 w 781941"/>
              <a:gd name="connsiteY0" fmla="*/ 1158672 h 3295610"/>
              <a:gd name="connsiteX1" fmla="*/ 780445 w 781941"/>
              <a:gd name="connsiteY1" fmla="*/ 0 h 3295610"/>
              <a:gd name="connsiteX2" fmla="*/ 781425 w 781941"/>
              <a:gd name="connsiteY2" fmla="*/ 3295610 h 3295610"/>
              <a:gd name="connsiteX3" fmla="*/ 25679 w 781941"/>
              <a:gd name="connsiteY3" fmla="*/ 1571488 h 3295610"/>
              <a:gd name="connsiteX4" fmla="*/ 0 w 781941"/>
              <a:gd name="connsiteY4" fmla="*/ 1158672 h 3295610"/>
              <a:gd name="connsiteX0" fmla="*/ 3642 w 785583"/>
              <a:gd name="connsiteY0" fmla="*/ 1158672 h 3295610"/>
              <a:gd name="connsiteX1" fmla="*/ 784087 w 785583"/>
              <a:gd name="connsiteY1" fmla="*/ 0 h 3295610"/>
              <a:gd name="connsiteX2" fmla="*/ 785067 w 785583"/>
              <a:gd name="connsiteY2" fmla="*/ 3295610 h 3295610"/>
              <a:gd name="connsiteX3" fmla="*/ 0 w 785583"/>
              <a:gd name="connsiteY3" fmla="*/ 1959028 h 3295610"/>
              <a:gd name="connsiteX4" fmla="*/ 3642 w 785583"/>
              <a:gd name="connsiteY4" fmla="*/ 1158672 h 3295610"/>
              <a:gd name="connsiteX0" fmla="*/ 0 w 791715"/>
              <a:gd name="connsiteY0" fmla="*/ 1565589 h 3295610"/>
              <a:gd name="connsiteX1" fmla="*/ 790219 w 791715"/>
              <a:gd name="connsiteY1" fmla="*/ 0 h 3295610"/>
              <a:gd name="connsiteX2" fmla="*/ 791199 w 791715"/>
              <a:gd name="connsiteY2" fmla="*/ 3295610 h 3295610"/>
              <a:gd name="connsiteX3" fmla="*/ 6132 w 791715"/>
              <a:gd name="connsiteY3" fmla="*/ 1959028 h 3295610"/>
              <a:gd name="connsiteX4" fmla="*/ 0 w 791715"/>
              <a:gd name="connsiteY4" fmla="*/ 1565589 h 3295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715" h="3295610">
                <a:moveTo>
                  <a:pt x="0" y="1565589"/>
                </a:moveTo>
                <a:lnTo>
                  <a:pt x="790219" y="0"/>
                </a:lnTo>
                <a:cubicBezTo>
                  <a:pt x="788102" y="1094317"/>
                  <a:pt x="793316" y="2201293"/>
                  <a:pt x="791199" y="3295610"/>
                </a:cubicBezTo>
                <a:lnTo>
                  <a:pt x="6132" y="1959028"/>
                </a:lnTo>
                <a:cubicBezTo>
                  <a:pt x="6132" y="1831111"/>
                  <a:pt x="0" y="1693506"/>
                  <a:pt x="0" y="1565589"/>
                </a:cubicBezTo>
                <a:close/>
              </a:path>
            </a:pathLst>
          </a:custGeom>
          <a:gradFill flip="none" rotWithShape="1">
            <a:gsLst>
              <a:gs pos="14000">
                <a:srgbClr val="F6932B"/>
              </a:gs>
              <a:gs pos="100000">
                <a:schemeClr val="bg2"/>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Tree>
    <p:extLst>
      <p:ext uri="{BB962C8B-B14F-4D97-AF65-F5344CB8AC3E}">
        <p14:creationId xmlns:p14="http://schemas.microsoft.com/office/powerpoint/2010/main" val="36320076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7D9850F-3958-46CA-8593-CD3C796AE5B9}"/>
              </a:ext>
            </a:extLst>
          </p:cNvPr>
          <p:cNvSpPr/>
          <p:nvPr/>
        </p:nvSpPr>
        <p:spPr>
          <a:xfrm>
            <a:off x="468000" y="1044000"/>
            <a:ext cx="8279933" cy="3600000"/>
          </a:xfrm>
          <a:prstGeom prst="rect">
            <a:avLst/>
          </a:prstGeom>
          <a:solidFill>
            <a:srgbClr val="C8E6E3"/>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Assurance activities: Monitoring</a:t>
            </a:r>
          </a:p>
        </p:txBody>
      </p:sp>
      <p:sp>
        <p:nvSpPr>
          <p:cNvPr id="3" name="Slide Number Placeholder 2"/>
          <p:cNvSpPr>
            <a:spLocks noGrp="1"/>
          </p:cNvSpPr>
          <p:nvPr>
            <p:ph type="sldNum" sz="quarter" idx="12"/>
          </p:nvPr>
        </p:nvSpPr>
        <p:spPr/>
        <p:txBody>
          <a:bodyPr/>
          <a:lstStyle/>
          <a:p>
            <a:fld id="{B1249AB1-AB30-4DB9-BB9C-D847817A3AC3}" type="slidenum">
              <a:rPr lang="en-GB" smtClean="0"/>
              <a:pPr/>
              <a:t>29</a:t>
            </a:fld>
            <a:endParaRPr lang="en-GB"/>
          </a:p>
        </p:txBody>
      </p:sp>
      <p:graphicFrame>
        <p:nvGraphicFramePr>
          <p:cNvPr id="5" name="Table 4"/>
          <p:cNvGraphicFramePr>
            <a:graphicFrameLocks noGrp="1"/>
          </p:cNvGraphicFramePr>
          <p:nvPr/>
        </p:nvGraphicFramePr>
        <p:xfrm>
          <a:off x="535255" y="1644650"/>
          <a:ext cx="2388920" cy="1854200"/>
        </p:xfrm>
        <a:graphic>
          <a:graphicData uri="http://schemas.openxmlformats.org/drawingml/2006/table">
            <a:tbl>
              <a:tblPr firstRow="1" bandRow="1">
                <a:tableStyleId>{5C22544A-7EE6-4342-B048-85BDC9FD1C3A}</a:tableStyleId>
              </a:tblPr>
              <a:tblGrid>
                <a:gridCol w="289446">
                  <a:extLst>
                    <a:ext uri="{9D8B030D-6E8A-4147-A177-3AD203B41FA5}">
                      <a16:colId xmlns:a16="http://schemas.microsoft.com/office/drawing/2014/main" val="4145957635"/>
                    </a:ext>
                  </a:extLst>
                </a:gridCol>
                <a:gridCol w="2099474">
                  <a:extLst>
                    <a:ext uri="{9D8B030D-6E8A-4147-A177-3AD203B41FA5}">
                      <a16:colId xmlns:a16="http://schemas.microsoft.com/office/drawing/2014/main" val="3401819419"/>
                    </a:ext>
                  </a:extLst>
                </a:gridCol>
              </a:tblGrid>
              <a:tr h="370840">
                <a:tc>
                  <a:txBody>
                    <a:bodyPr/>
                    <a:lstStyle/>
                    <a:p>
                      <a:pPr algn="ctr"/>
                      <a:r>
                        <a:rPr lang="en-GB" sz="1400" b="0" kern="1200" dirty="0">
                          <a:solidFill>
                            <a:schemeClr val="bg1"/>
                          </a:solidFill>
                          <a:latin typeface="+mj-lt"/>
                          <a:ea typeface="+mn-ea"/>
                          <a:cs typeface="+mn-cs"/>
                        </a:rPr>
                        <a:t>1</a:t>
                      </a:r>
                    </a:p>
                  </a:txBody>
                  <a:tcPr anchor="ctr">
                    <a:lnT w="38100" cmpd="sng">
                      <a:noFill/>
                    </a:lnT>
                    <a:lnB w="12700" cmpd="sng">
                      <a:noFill/>
                    </a:lnB>
                    <a:solidFill>
                      <a:srgbClr val="99B7BD"/>
                    </a:solidFill>
                  </a:tcPr>
                </a:tc>
                <a:tc>
                  <a:txBody>
                    <a:bodyPr/>
                    <a:lstStyle/>
                    <a:p>
                      <a:pPr marL="0" indent="0" algn="l">
                        <a:buFont typeface="+mj-lt"/>
                        <a:buNone/>
                      </a:pPr>
                      <a:r>
                        <a:rPr lang="en-GB" sz="1400" b="0" kern="1200" dirty="0">
                          <a:solidFill>
                            <a:schemeClr val="bg1"/>
                          </a:solidFill>
                          <a:latin typeface="+mj-lt"/>
                          <a:ea typeface="+mn-ea"/>
                          <a:cs typeface="+mn-cs"/>
                        </a:rPr>
                        <a:t>System audits</a:t>
                      </a:r>
                    </a:p>
                  </a:txBody>
                  <a:tcPr anchor="ctr">
                    <a:lnT w="38100" cmpd="sng">
                      <a:noFill/>
                    </a:lnT>
                    <a:lnB w="12700" cmpd="sng">
                      <a:noFill/>
                    </a:lnB>
                    <a:solidFill>
                      <a:srgbClr val="99B7BD"/>
                    </a:solidFill>
                  </a:tcPr>
                </a:tc>
                <a:extLst>
                  <a:ext uri="{0D108BD9-81ED-4DB2-BD59-A6C34878D82A}">
                    <a16:rowId xmlns:a16="http://schemas.microsoft.com/office/drawing/2014/main" val="3201733986"/>
                  </a:ext>
                </a:extLst>
              </a:tr>
              <a:tr h="370840">
                <a:tc>
                  <a:txBody>
                    <a:bodyPr/>
                    <a:lstStyle/>
                    <a:p>
                      <a:r>
                        <a:rPr lang="en-GB" sz="1400" b="0" dirty="0">
                          <a:solidFill>
                            <a:schemeClr val="bg1"/>
                          </a:solidFill>
                          <a:latin typeface="+mj-lt"/>
                        </a:rPr>
                        <a:t>2</a:t>
                      </a:r>
                    </a:p>
                  </a:txBody>
                  <a:tcPr anchor="ctr">
                    <a:lnT w="38100" cmpd="sng">
                      <a:noFill/>
                    </a:lnT>
                    <a:solidFill>
                      <a:srgbClr val="44B2A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latin typeface="+mj-lt"/>
                        </a:rPr>
                        <a:t>Technical audits</a:t>
                      </a:r>
                    </a:p>
                  </a:txBody>
                  <a:tcPr anchor="ctr">
                    <a:lnT w="38100" cmpd="sng">
                      <a:noFill/>
                    </a:lnT>
                    <a:solidFill>
                      <a:srgbClr val="44B2AF"/>
                    </a:solidFill>
                  </a:tcPr>
                </a:tc>
                <a:extLst>
                  <a:ext uri="{0D108BD9-81ED-4DB2-BD59-A6C34878D82A}">
                    <a16:rowId xmlns:a16="http://schemas.microsoft.com/office/drawing/2014/main" val="43955626"/>
                  </a:ext>
                </a:extLst>
              </a:tr>
              <a:tr h="370840">
                <a:tc>
                  <a:txBody>
                    <a:bodyPr/>
                    <a:lstStyle/>
                    <a:p>
                      <a:r>
                        <a:rPr lang="en-GB" sz="1400" b="0" dirty="0">
                          <a:solidFill>
                            <a:schemeClr val="bg1"/>
                          </a:solidFill>
                          <a:latin typeface="+mj-lt"/>
                        </a:rPr>
                        <a:t>3</a:t>
                      </a:r>
                    </a:p>
                  </a:txBody>
                  <a:tcPr anchor="ctr">
                    <a:solidFill>
                      <a:srgbClr val="008884"/>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latin typeface="+mj-lt"/>
                        </a:rPr>
                        <a:t>Compliance audits</a:t>
                      </a:r>
                    </a:p>
                  </a:txBody>
                  <a:tcPr anchor="ctr">
                    <a:solidFill>
                      <a:srgbClr val="008884"/>
                    </a:solidFill>
                  </a:tcPr>
                </a:tc>
                <a:extLst>
                  <a:ext uri="{0D108BD9-81ED-4DB2-BD59-A6C34878D82A}">
                    <a16:rowId xmlns:a16="http://schemas.microsoft.com/office/drawing/2014/main" val="1738880061"/>
                  </a:ext>
                </a:extLst>
              </a:tr>
              <a:tr h="370840">
                <a:tc>
                  <a:txBody>
                    <a:bodyPr/>
                    <a:lstStyle/>
                    <a:p>
                      <a:r>
                        <a:rPr lang="en-GB" sz="1400" b="0" dirty="0">
                          <a:solidFill>
                            <a:schemeClr val="bg1"/>
                          </a:solidFill>
                          <a:latin typeface="+mj-lt"/>
                        </a:rPr>
                        <a:t>4</a:t>
                      </a:r>
                    </a:p>
                  </a:txBody>
                  <a:tcPr anchor="ctr">
                    <a:solidFill>
                      <a:srgbClr val="412B8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latin typeface="+mj-lt"/>
                        </a:rPr>
                        <a:t>Regulatory audits</a:t>
                      </a:r>
                    </a:p>
                  </a:txBody>
                  <a:tcPr anchor="ctr">
                    <a:solidFill>
                      <a:srgbClr val="412B88"/>
                    </a:solidFill>
                  </a:tcPr>
                </a:tc>
                <a:extLst>
                  <a:ext uri="{0D108BD9-81ED-4DB2-BD59-A6C34878D82A}">
                    <a16:rowId xmlns:a16="http://schemas.microsoft.com/office/drawing/2014/main" val="1548865066"/>
                  </a:ext>
                </a:extLst>
              </a:tr>
              <a:tr h="370840">
                <a:tc>
                  <a:txBody>
                    <a:bodyPr/>
                    <a:lstStyle/>
                    <a:p>
                      <a:r>
                        <a:rPr lang="en-GB" sz="1600" b="1" dirty="0">
                          <a:solidFill>
                            <a:schemeClr val="bg1"/>
                          </a:solidFill>
                          <a:latin typeface="+mj-lt"/>
                        </a:rPr>
                        <a:t>5</a:t>
                      </a:r>
                    </a:p>
                  </a:txBody>
                  <a:tcPr anchor="ctr">
                    <a:solidFill>
                      <a:schemeClr val="bg2">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dirty="0">
                          <a:solidFill>
                            <a:schemeClr val="bg1"/>
                          </a:solidFill>
                          <a:latin typeface="+mj-lt"/>
                        </a:rPr>
                        <a:t>Workplace monitoring</a:t>
                      </a:r>
                    </a:p>
                  </a:txBody>
                  <a:tcPr anchor="ctr">
                    <a:solidFill>
                      <a:schemeClr val="bg2">
                        <a:lumMod val="75000"/>
                      </a:schemeClr>
                    </a:solidFill>
                  </a:tcPr>
                </a:tc>
                <a:extLst>
                  <a:ext uri="{0D108BD9-81ED-4DB2-BD59-A6C34878D82A}">
                    <a16:rowId xmlns:a16="http://schemas.microsoft.com/office/drawing/2014/main" val="494350518"/>
                  </a:ext>
                </a:extLst>
              </a:tr>
            </a:tbl>
          </a:graphicData>
        </a:graphic>
      </p:graphicFrame>
      <p:sp>
        <p:nvSpPr>
          <p:cNvPr id="6" name="Rectangle 5"/>
          <p:cNvSpPr/>
          <p:nvPr/>
        </p:nvSpPr>
        <p:spPr>
          <a:xfrm>
            <a:off x="3667124" y="1230951"/>
            <a:ext cx="4936875" cy="3240000"/>
          </a:xfrm>
          <a:prstGeom prst="rect">
            <a:avLst/>
          </a:prstGeom>
          <a:solidFill>
            <a:srgbClr val="260056"/>
          </a:solidFill>
        </p:spPr>
        <p:txBody>
          <a:bodyPr wrap="square">
            <a:noAutofit/>
          </a:bodyPr>
          <a:lstStyle/>
          <a:p>
            <a:pPr>
              <a:spcAft>
                <a:spcPts val="1800"/>
              </a:spcAft>
            </a:pPr>
            <a:r>
              <a:rPr lang="en-GB" sz="1600" dirty="0">
                <a:solidFill>
                  <a:schemeClr val="bg1"/>
                </a:solidFill>
                <a:latin typeface="+mj-lt"/>
              </a:rPr>
              <a:t>Monitors control measures for activities, especially those deemed as high risk</a:t>
            </a:r>
          </a:p>
          <a:p>
            <a:pPr>
              <a:spcAft>
                <a:spcPts val="1800"/>
              </a:spcAft>
            </a:pPr>
            <a:r>
              <a:rPr lang="en-GB" sz="1600" dirty="0">
                <a:solidFill>
                  <a:schemeClr val="bg1"/>
                </a:solidFill>
                <a:latin typeface="+mj-lt"/>
              </a:rPr>
              <a:t>Normally conducted by the asset leadership team </a:t>
            </a:r>
          </a:p>
          <a:p>
            <a:pPr>
              <a:spcAft>
                <a:spcPts val="1800"/>
              </a:spcAft>
            </a:pPr>
            <a:r>
              <a:rPr lang="en-GB" sz="1600" dirty="0">
                <a:solidFill>
                  <a:schemeClr val="bg1"/>
                </a:solidFill>
                <a:latin typeface="+mj-lt"/>
              </a:rPr>
              <a:t>Allows good practices to be identified</a:t>
            </a:r>
          </a:p>
          <a:p>
            <a:pPr>
              <a:spcAft>
                <a:spcPts val="1800"/>
              </a:spcAft>
            </a:pPr>
            <a:r>
              <a:rPr lang="en-GB" sz="1600" dirty="0">
                <a:solidFill>
                  <a:schemeClr val="bg1"/>
                </a:solidFill>
                <a:latin typeface="+mj-lt"/>
              </a:rPr>
              <a:t>Allows trending to identify weak signals and provide insight into underlying causes</a:t>
            </a:r>
          </a:p>
          <a:p>
            <a:pPr>
              <a:spcAft>
                <a:spcPts val="1800"/>
              </a:spcAft>
            </a:pPr>
            <a:r>
              <a:rPr lang="en-GB" sz="1600" dirty="0">
                <a:solidFill>
                  <a:schemeClr val="bg1"/>
                </a:solidFill>
                <a:latin typeface="+mj-lt"/>
              </a:rPr>
              <a:t>Should be viewed as a positive activity, looking for learnings, rather than non-compliances</a:t>
            </a:r>
          </a:p>
        </p:txBody>
      </p:sp>
      <p:sp>
        <p:nvSpPr>
          <p:cNvPr id="4" name="Rectangle 3"/>
          <p:cNvSpPr/>
          <p:nvPr/>
        </p:nvSpPr>
        <p:spPr>
          <a:xfrm>
            <a:off x="535255" y="3122002"/>
            <a:ext cx="2384175" cy="376848"/>
          </a:xfrm>
          <a:prstGeom prst="rect">
            <a:avLst/>
          </a:prstGeom>
          <a:noFill/>
          <a:ln w="50800">
            <a:solidFill>
              <a:srgbClr val="F6932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16" name="Freeform: Shape 15">
            <a:extLst>
              <a:ext uri="{FF2B5EF4-FFF2-40B4-BE49-F238E27FC236}">
                <a16:creationId xmlns:a16="http://schemas.microsoft.com/office/drawing/2014/main" id="{A470C4FE-A3E5-4422-B473-4F3FFE13F001}"/>
              </a:ext>
            </a:extLst>
          </p:cNvPr>
          <p:cNvSpPr/>
          <p:nvPr/>
        </p:nvSpPr>
        <p:spPr>
          <a:xfrm>
            <a:off x="2919461" y="1230951"/>
            <a:ext cx="752527" cy="3240000"/>
          </a:xfrm>
          <a:custGeom>
            <a:avLst/>
            <a:gdLst>
              <a:gd name="connsiteX0" fmla="*/ 0 w 647700"/>
              <a:gd name="connsiteY0" fmla="*/ 393700 h 3282950"/>
              <a:gd name="connsiteX1" fmla="*/ 647700 w 647700"/>
              <a:gd name="connsiteY1" fmla="*/ 0 h 3282950"/>
              <a:gd name="connsiteX2" fmla="*/ 641350 w 647700"/>
              <a:gd name="connsiteY2" fmla="*/ 3282950 h 3282950"/>
              <a:gd name="connsiteX3" fmla="*/ 0 w 647700"/>
              <a:gd name="connsiteY3" fmla="*/ 793750 h 3282950"/>
              <a:gd name="connsiteX4" fmla="*/ 0 w 647700"/>
              <a:gd name="connsiteY4" fmla="*/ 393700 h 3282950"/>
              <a:gd name="connsiteX0" fmla="*/ 0 w 661076"/>
              <a:gd name="connsiteY0" fmla="*/ 393700 h 3289280"/>
              <a:gd name="connsiteX1" fmla="*/ 647700 w 661076"/>
              <a:gd name="connsiteY1" fmla="*/ 0 h 3289280"/>
              <a:gd name="connsiteX2" fmla="*/ 660898 w 661076"/>
              <a:gd name="connsiteY2" fmla="*/ 3289280 h 3289280"/>
              <a:gd name="connsiteX3" fmla="*/ 0 w 661076"/>
              <a:gd name="connsiteY3" fmla="*/ 793750 h 3289280"/>
              <a:gd name="connsiteX4" fmla="*/ 0 w 661076"/>
              <a:gd name="connsiteY4" fmla="*/ 393700 h 3289280"/>
              <a:gd name="connsiteX0" fmla="*/ 0 w 661076"/>
              <a:gd name="connsiteY0" fmla="*/ 393700 h 3295610"/>
              <a:gd name="connsiteX1" fmla="*/ 647700 w 661076"/>
              <a:gd name="connsiteY1" fmla="*/ 0 h 3295610"/>
              <a:gd name="connsiteX2" fmla="*/ 660898 w 661076"/>
              <a:gd name="connsiteY2" fmla="*/ 3295610 h 3295610"/>
              <a:gd name="connsiteX3" fmla="*/ 0 w 661076"/>
              <a:gd name="connsiteY3" fmla="*/ 793750 h 3295610"/>
              <a:gd name="connsiteX4" fmla="*/ 0 w 661076"/>
              <a:gd name="connsiteY4" fmla="*/ 393700 h 3295610"/>
              <a:gd name="connsiteX0" fmla="*/ 0 w 661076"/>
              <a:gd name="connsiteY0" fmla="*/ 393700 h 3295610"/>
              <a:gd name="connsiteX1" fmla="*/ 647700 w 661076"/>
              <a:gd name="connsiteY1" fmla="*/ 0 h 3295610"/>
              <a:gd name="connsiteX2" fmla="*/ 660898 w 661076"/>
              <a:gd name="connsiteY2" fmla="*/ 3295610 h 3295610"/>
              <a:gd name="connsiteX3" fmla="*/ 0 w 661076"/>
              <a:gd name="connsiteY3" fmla="*/ 793750 h 3295610"/>
              <a:gd name="connsiteX4" fmla="*/ 0 w 661076"/>
              <a:gd name="connsiteY4" fmla="*/ 393700 h 3295610"/>
              <a:gd name="connsiteX0" fmla="*/ 0 w 661271"/>
              <a:gd name="connsiteY0" fmla="*/ 393700 h 3295610"/>
              <a:gd name="connsiteX1" fmla="*/ 657473 w 661271"/>
              <a:gd name="connsiteY1" fmla="*/ 0 h 3295610"/>
              <a:gd name="connsiteX2" fmla="*/ 660898 w 661271"/>
              <a:gd name="connsiteY2" fmla="*/ 3295610 h 3295610"/>
              <a:gd name="connsiteX3" fmla="*/ 0 w 661271"/>
              <a:gd name="connsiteY3" fmla="*/ 793750 h 3295610"/>
              <a:gd name="connsiteX4" fmla="*/ 0 w 661271"/>
              <a:gd name="connsiteY4" fmla="*/ 393700 h 3295610"/>
              <a:gd name="connsiteX0" fmla="*/ 0 w 769533"/>
              <a:gd name="connsiteY0" fmla="*/ 403921 h 3295610"/>
              <a:gd name="connsiteX1" fmla="*/ 765735 w 769533"/>
              <a:gd name="connsiteY1" fmla="*/ 0 h 3295610"/>
              <a:gd name="connsiteX2" fmla="*/ 769160 w 769533"/>
              <a:gd name="connsiteY2" fmla="*/ 3295610 h 3295610"/>
              <a:gd name="connsiteX3" fmla="*/ 108262 w 769533"/>
              <a:gd name="connsiteY3" fmla="*/ 793750 h 3295610"/>
              <a:gd name="connsiteX4" fmla="*/ 0 w 769533"/>
              <a:gd name="connsiteY4" fmla="*/ 403921 h 3295610"/>
              <a:gd name="connsiteX0" fmla="*/ 0 w 769533"/>
              <a:gd name="connsiteY0" fmla="*/ 403921 h 3295610"/>
              <a:gd name="connsiteX1" fmla="*/ 765735 w 769533"/>
              <a:gd name="connsiteY1" fmla="*/ 0 h 3295610"/>
              <a:gd name="connsiteX2" fmla="*/ 769160 w 769533"/>
              <a:gd name="connsiteY2" fmla="*/ 3295610 h 3295610"/>
              <a:gd name="connsiteX3" fmla="*/ 0 w 769533"/>
              <a:gd name="connsiteY3" fmla="*/ 793750 h 3295610"/>
              <a:gd name="connsiteX4" fmla="*/ 0 w 769533"/>
              <a:gd name="connsiteY4" fmla="*/ 403921 h 3295610"/>
              <a:gd name="connsiteX0" fmla="*/ 0 w 769533"/>
              <a:gd name="connsiteY0" fmla="*/ 403921 h 3295610"/>
              <a:gd name="connsiteX1" fmla="*/ 765735 w 769533"/>
              <a:gd name="connsiteY1" fmla="*/ 0 h 3295610"/>
              <a:gd name="connsiteX2" fmla="*/ 769160 w 769533"/>
              <a:gd name="connsiteY2" fmla="*/ 3295610 h 3295610"/>
              <a:gd name="connsiteX3" fmla="*/ 6132 w 769533"/>
              <a:gd name="connsiteY3" fmla="*/ 1170651 h 3295610"/>
              <a:gd name="connsiteX4" fmla="*/ 0 w 769533"/>
              <a:gd name="connsiteY4" fmla="*/ 403921 h 3295610"/>
              <a:gd name="connsiteX0" fmla="*/ 0 w 794063"/>
              <a:gd name="connsiteY0" fmla="*/ 786901 h 3295610"/>
              <a:gd name="connsiteX1" fmla="*/ 790265 w 794063"/>
              <a:gd name="connsiteY1" fmla="*/ 0 h 3295610"/>
              <a:gd name="connsiteX2" fmla="*/ 793690 w 794063"/>
              <a:gd name="connsiteY2" fmla="*/ 3295610 h 3295610"/>
              <a:gd name="connsiteX3" fmla="*/ 30662 w 794063"/>
              <a:gd name="connsiteY3" fmla="*/ 1170651 h 3295610"/>
              <a:gd name="connsiteX4" fmla="*/ 0 w 794063"/>
              <a:gd name="connsiteY4" fmla="*/ 786901 h 3295610"/>
              <a:gd name="connsiteX0" fmla="*/ 0 w 775665"/>
              <a:gd name="connsiteY0" fmla="*/ 786901 h 3295610"/>
              <a:gd name="connsiteX1" fmla="*/ 771867 w 775665"/>
              <a:gd name="connsiteY1" fmla="*/ 0 h 3295610"/>
              <a:gd name="connsiteX2" fmla="*/ 775292 w 775665"/>
              <a:gd name="connsiteY2" fmla="*/ 3295610 h 3295610"/>
              <a:gd name="connsiteX3" fmla="*/ 12264 w 775665"/>
              <a:gd name="connsiteY3" fmla="*/ 1170651 h 3295610"/>
              <a:gd name="connsiteX4" fmla="*/ 0 w 775665"/>
              <a:gd name="connsiteY4" fmla="*/ 786901 h 3295610"/>
              <a:gd name="connsiteX0" fmla="*/ 12266 w 787931"/>
              <a:gd name="connsiteY0" fmla="*/ 786901 h 3295610"/>
              <a:gd name="connsiteX1" fmla="*/ 784133 w 787931"/>
              <a:gd name="connsiteY1" fmla="*/ 0 h 3295610"/>
              <a:gd name="connsiteX2" fmla="*/ 787558 w 787931"/>
              <a:gd name="connsiteY2" fmla="*/ 3295610 h 3295610"/>
              <a:gd name="connsiteX3" fmla="*/ 0 w 787931"/>
              <a:gd name="connsiteY3" fmla="*/ 1164572 h 3295610"/>
              <a:gd name="connsiteX4" fmla="*/ 12266 w 787931"/>
              <a:gd name="connsiteY4" fmla="*/ 786901 h 3295610"/>
              <a:gd name="connsiteX0" fmla="*/ 1 w 787931"/>
              <a:gd name="connsiteY0" fmla="*/ 780822 h 3295610"/>
              <a:gd name="connsiteX1" fmla="*/ 784133 w 787931"/>
              <a:gd name="connsiteY1" fmla="*/ 0 h 3295610"/>
              <a:gd name="connsiteX2" fmla="*/ 787558 w 787931"/>
              <a:gd name="connsiteY2" fmla="*/ 3295610 h 3295610"/>
              <a:gd name="connsiteX3" fmla="*/ 0 w 787931"/>
              <a:gd name="connsiteY3" fmla="*/ 1164572 h 3295610"/>
              <a:gd name="connsiteX4" fmla="*/ 1 w 787931"/>
              <a:gd name="connsiteY4" fmla="*/ 780822 h 3295610"/>
              <a:gd name="connsiteX0" fmla="*/ 0 w 787930"/>
              <a:gd name="connsiteY0" fmla="*/ 780822 h 3295610"/>
              <a:gd name="connsiteX1" fmla="*/ 784132 w 787930"/>
              <a:gd name="connsiteY1" fmla="*/ 0 h 3295610"/>
              <a:gd name="connsiteX2" fmla="*/ 787557 w 787930"/>
              <a:gd name="connsiteY2" fmla="*/ 3295610 h 3295610"/>
              <a:gd name="connsiteX3" fmla="*/ 30662 w 787930"/>
              <a:gd name="connsiteY3" fmla="*/ 1164572 h 3295610"/>
              <a:gd name="connsiteX4" fmla="*/ 0 w 787930"/>
              <a:gd name="connsiteY4" fmla="*/ 780822 h 3295610"/>
              <a:gd name="connsiteX0" fmla="*/ 0 w 787930"/>
              <a:gd name="connsiteY0" fmla="*/ 780822 h 3295610"/>
              <a:gd name="connsiteX1" fmla="*/ 784132 w 787930"/>
              <a:gd name="connsiteY1" fmla="*/ 0 h 3295610"/>
              <a:gd name="connsiteX2" fmla="*/ 787557 w 787930"/>
              <a:gd name="connsiteY2" fmla="*/ 3295610 h 3295610"/>
              <a:gd name="connsiteX3" fmla="*/ 12264 w 787930"/>
              <a:gd name="connsiteY3" fmla="*/ 1164572 h 3295610"/>
              <a:gd name="connsiteX4" fmla="*/ 0 w 787930"/>
              <a:gd name="connsiteY4" fmla="*/ 780822 h 3295610"/>
              <a:gd name="connsiteX0" fmla="*/ 0 w 781798"/>
              <a:gd name="connsiteY0" fmla="*/ 780822 h 3295610"/>
              <a:gd name="connsiteX1" fmla="*/ 778000 w 781798"/>
              <a:gd name="connsiteY1" fmla="*/ 0 h 3295610"/>
              <a:gd name="connsiteX2" fmla="*/ 781425 w 781798"/>
              <a:gd name="connsiteY2" fmla="*/ 3295610 h 3295610"/>
              <a:gd name="connsiteX3" fmla="*/ 6132 w 781798"/>
              <a:gd name="connsiteY3" fmla="*/ 1164572 h 3295610"/>
              <a:gd name="connsiteX4" fmla="*/ 0 w 781798"/>
              <a:gd name="connsiteY4" fmla="*/ 780822 h 3295610"/>
              <a:gd name="connsiteX0" fmla="*/ 0 w 782888"/>
              <a:gd name="connsiteY0" fmla="*/ 788089 h 3302877"/>
              <a:gd name="connsiteX1" fmla="*/ 782888 w 782888"/>
              <a:gd name="connsiteY1" fmla="*/ 0 h 3302877"/>
              <a:gd name="connsiteX2" fmla="*/ 781425 w 782888"/>
              <a:gd name="connsiteY2" fmla="*/ 3302877 h 3302877"/>
              <a:gd name="connsiteX3" fmla="*/ 6132 w 782888"/>
              <a:gd name="connsiteY3" fmla="*/ 1171839 h 3302877"/>
              <a:gd name="connsiteX4" fmla="*/ 0 w 782888"/>
              <a:gd name="connsiteY4" fmla="*/ 788089 h 3302877"/>
              <a:gd name="connsiteX0" fmla="*/ 0 w 781941"/>
              <a:gd name="connsiteY0" fmla="*/ 775978 h 3290766"/>
              <a:gd name="connsiteX1" fmla="*/ 780445 w 781941"/>
              <a:gd name="connsiteY1" fmla="*/ 0 h 3290766"/>
              <a:gd name="connsiteX2" fmla="*/ 781425 w 781941"/>
              <a:gd name="connsiteY2" fmla="*/ 3290766 h 3290766"/>
              <a:gd name="connsiteX3" fmla="*/ 6132 w 781941"/>
              <a:gd name="connsiteY3" fmla="*/ 1159728 h 3290766"/>
              <a:gd name="connsiteX4" fmla="*/ 0 w 781941"/>
              <a:gd name="connsiteY4" fmla="*/ 775978 h 3290766"/>
              <a:gd name="connsiteX0" fmla="*/ 0 w 782888"/>
              <a:gd name="connsiteY0" fmla="*/ 785666 h 3300454"/>
              <a:gd name="connsiteX1" fmla="*/ 782888 w 782888"/>
              <a:gd name="connsiteY1" fmla="*/ 0 h 3300454"/>
              <a:gd name="connsiteX2" fmla="*/ 781425 w 782888"/>
              <a:gd name="connsiteY2" fmla="*/ 3300454 h 3300454"/>
              <a:gd name="connsiteX3" fmla="*/ 6132 w 782888"/>
              <a:gd name="connsiteY3" fmla="*/ 1169416 h 3300454"/>
              <a:gd name="connsiteX4" fmla="*/ 0 w 782888"/>
              <a:gd name="connsiteY4" fmla="*/ 785666 h 3300454"/>
              <a:gd name="connsiteX0" fmla="*/ 0 w 781941"/>
              <a:gd name="connsiteY0" fmla="*/ 780822 h 3295610"/>
              <a:gd name="connsiteX1" fmla="*/ 780445 w 781941"/>
              <a:gd name="connsiteY1" fmla="*/ 0 h 3295610"/>
              <a:gd name="connsiteX2" fmla="*/ 781425 w 781941"/>
              <a:gd name="connsiteY2" fmla="*/ 3295610 h 3295610"/>
              <a:gd name="connsiteX3" fmla="*/ 6132 w 781941"/>
              <a:gd name="connsiteY3" fmla="*/ 1164572 h 3295610"/>
              <a:gd name="connsiteX4" fmla="*/ 0 w 781941"/>
              <a:gd name="connsiteY4" fmla="*/ 780822 h 3295610"/>
              <a:gd name="connsiteX0" fmla="*/ 0 w 781941"/>
              <a:gd name="connsiteY0" fmla="*/ 780822 h 3295610"/>
              <a:gd name="connsiteX1" fmla="*/ 780445 w 781941"/>
              <a:gd name="connsiteY1" fmla="*/ 0 h 3295610"/>
              <a:gd name="connsiteX2" fmla="*/ 781425 w 781941"/>
              <a:gd name="connsiteY2" fmla="*/ 3295610 h 3295610"/>
              <a:gd name="connsiteX3" fmla="*/ 25679 w 781941"/>
              <a:gd name="connsiteY3" fmla="*/ 1571488 h 3295610"/>
              <a:gd name="connsiteX4" fmla="*/ 0 w 781941"/>
              <a:gd name="connsiteY4" fmla="*/ 780822 h 3295610"/>
              <a:gd name="connsiteX0" fmla="*/ 0 w 781941"/>
              <a:gd name="connsiteY0" fmla="*/ 1158672 h 3295610"/>
              <a:gd name="connsiteX1" fmla="*/ 780445 w 781941"/>
              <a:gd name="connsiteY1" fmla="*/ 0 h 3295610"/>
              <a:gd name="connsiteX2" fmla="*/ 781425 w 781941"/>
              <a:gd name="connsiteY2" fmla="*/ 3295610 h 3295610"/>
              <a:gd name="connsiteX3" fmla="*/ 25679 w 781941"/>
              <a:gd name="connsiteY3" fmla="*/ 1571488 h 3295610"/>
              <a:gd name="connsiteX4" fmla="*/ 0 w 781941"/>
              <a:gd name="connsiteY4" fmla="*/ 1158672 h 3295610"/>
              <a:gd name="connsiteX0" fmla="*/ 3642 w 785583"/>
              <a:gd name="connsiteY0" fmla="*/ 1158672 h 3295610"/>
              <a:gd name="connsiteX1" fmla="*/ 784087 w 785583"/>
              <a:gd name="connsiteY1" fmla="*/ 0 h 3295610"/>
              <a:gd name="connsiteX2" fmla="*/ 785067 w 785583"/>
              <a:gd name="connsiteY2" fmla="*/ 3295610 h 3295610"/>
              <a:gd name="connsiteX3" fmla="*/ 0 w 785583"/>
              <a:gd name="connsiteY3" fmla="*/ 1959028 h 3295610"/>
              <a:gd name="connsiteX4" fmla="*/ 3642 w 785583"/>
              <a:gd name="connsiteY4" fmla="*/ 1158672 h 3295610"/>
              <a:gd name="connsiteX0" fmla="*/ 0 w 791715"/>
              <a:gd name="connsiteY0" fmla="*/ 1565589 h 3295610"/>
              <a:gd name="connsiteX1" fmla="*/ 790219 w 791715"/>
              <a:gd name="connsiteY1" fmla="*/ 0 h 3295610"/>
              <a:gd name="connsiteX2" fmla="*/ 791199 w 791715"/>
              <a:gd name="connsiteY2" fmla="*/ 3295610 h 3295610"/>
              <a:gd name="connsiteX3" fmla="*/ 6132 w 791715"/>
              <a:gd name="connsiteY3" fmla="*/ 1959028 h 3295610"/>
              <a:gd name="connsiteX4" fmla="*/ 0 w 791715"/>
              <a:gd name="connsiteY4" fmla="*/ 1565589 h 3295610"/>
              <a:gd name="connsiteX0" fmla="*/ 0 w 791715"/>
              <a:gd name="connsiteY0" fmla="*/ 1565589 h 3295610"/>
              <a:gd name="connsiteX1" fmla="*/ 790219 w 791715"/>
              <a:gd name="connsiteY1" fmla="*/ 0 h 3295610"/>
              <a:gd name="connsiteX2" fmla="*/ 791199 w 791715"/>
              <a:gd name="connsiteY2" fmla="*/ 3295610 h 3295610"/>
              <a:gd name="connsiteX3" fmla="*/ 6132 w 791715"/>
              <a:gd name="connsiteY3" fmla="*/ 2327190 h 3295610"/>
              <a:gd name="connsiteX4" fmla="*/ 0 w 791715"/>
              <a:gd name="connsiteY4" fmla="*/ 1565589 h 3295610"/>
              <a:gd name="connsiteX0" fmla="*/ 0 w 811262"/>
              <a:gd name="connsiteY0" fmla="*/ 1953128 h 3295610"/>
              <a:gd name="connsiteX1" fmla="*/ 809766 w 811262"/>
              <a:gd name="connsiteY1" fmla="*/ 0 h 3295610"/>
              <a:gd name="connsiteX2" fmla="*/ 810746 w 811262"/>
              <a:gd name="connsiteY2" fmla="*/ 3295610 h 3295610"/>
              <a:gd name="connsiteX3" fmla="*/ 25679 w 811262"/>
              <a:gd name="connsiteY3" fmla="*/ 2327190 h 3295610"/>
              <a:gd name="connsiteX4" fmla="*/ 0 w 811262"/>
              <a:gd name="connsiteY4" fmla="*/ 1953128 h 3295610"/>
              <a:gd name="connsiteX0" fmla="*/ 0 w 801488"/>
              <a:gd name="connsiteY0" fmla="*/ 1943440 h 3295610"/>
              <a:gd name="connsiteX1" fmla="*/ 799992 w 801488"/>
              <a:gd name="connsiteY1" fmla="*/ 0 h 3295610"/>
              <a:gd name="connsiteX2" fmla="*/ 800972 w 801488"/>
              <a:gd name="connsiteY2" fmla="*/ 3295610 h 3295610"/>
              <a:gd name="connsiteX3" fmla="*/ 15905 w 801488"/>
              <a:gd name="connsiteY3" fmla="*/ 2327190 h 3295610"/>
              <a:gd name="connsiteX4" fmla="*/ 0 w 801488"/>
              <a:gd name="connsiteY4" fmla="*/ 1943440 h 3295610"/>
              <a:gd name="connsiteX0" fmla="*/ 13416 w 785583"/>
              <a:gd name="connsiteY0" fmla="*/ 1933752 h 3295610"/>
              <a:gd name="connsiteX1" fmla="*/ 784087 w 785583"/>
              <a:gd name="connsiteY1" fmla="*/ 0 h 3295610"/>
              <a:gd name="connsiteX2" fmla="*/ 785067 w 785583"/>
              <a:gd name="connsiteY2" fmla="*/ 3295610 h 3295610"/>
              <a:gd name="connsiteX3" fmla="*/ 0 w 785583"/>
              <a:gd name="connsiteY3" fmla="*/ 2327190 h 3295610"/>
              <a:gd name="connsiteX4" fmla="*/ 13416 w 785583"/>
              <a:gd name="connsiteY4" fmla="*/ 1933752 h 3295610"/>
              <a:gd name="connsiteX0" fmla="*/ 0 w 772167"/>
              <a:gd name="connsiteY0" fmla="*/ 1933752 h 3295610"/>
              <a:gd name="connsiteX1" fmla="*/ 770671 w 772167"/>
              <a:gd name="connsiteY1" fmla="*/ 0 h 3295610"/>
              <a:gd name="connsiteX2" fmla="*/ 771651 w 772167"/>
              <a:gd name="connsiteY2" fmla="*/ 3295610 h 3295610"/>
              <a:gd name="connsiteX3" fmla="*/ 6131 w 772167"/>
              <a:gd name="connsiteY3" fmla="*/ 2327190 h 3295610"/>
              <a:gd name="connsiteX4" fmla="*/ 0 w 772167"/>
              <a:gd name="connsiteY4" fmla="*/ 1933752 h 3295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167" h="3295610">
                <a:moveTo>
                  <a:pt x="0" y="1933752"/>
                </a:moveTo>
                <a:lnTo>
                  <a:pt x="770671" y="0"/>
                </a:lnTo>
                <a:cubicBezTo>
                  <a:pt x="768554" y="1094317"/>
                  <a:pt x="773768" y="2201293"/>
                  <a:pt x="771651" y="3295610"/>
                </a:cubicBezTo>
                <a:lnTo>
                  <a:pt x="6131" y="2327190"/>
                </a:lnTo>
                <a:cubicBezTo>
                  <a:pt x="6131" y="2199273"/>
                  <a:pt x="0" y="2061669"/>
                  <a:pt x="0" y="1933752"/>
                </a:cubicBezTo>
                <a:close/>
              </a:path>
            </a:pathLst>
          </a:custGeom>
          <a:gradFill flip="none" rotWithShape="1">
            <a:gsLst>
              <a:gs pos="14000">
                <a:srgbClr val="F6932B"/>
              </a:gs>
              <a:gs pos="100000">
                <a:srgbClr val="26005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Tree>
    <p:extLst>
      <p:ext uri="{BB962C8B-B14F-4D97-AF65-F5344CB8AC3E}">
        <p14:creationId xmlns:p14="http://schemas.microsoft.com/office/powerpoint/2010/main" val="21972044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a:xfrm>
            <a:off x="762324" y="1626638"/>
            <a:ext cx="7848600" cy="1188000"/>
          </a:xfrm>
        </p:spPr>
        <p:txBody>
          <a:bodyPr/>
          <a:lstStyle/>
          <a:p>
            <a:r>
              <a:rPr lang="en-GB" dirty="0"/>
              <a:t>Introduction</a:t>
            </a:r>
          </a:p>
        </p:txBody>
      </p:sp>
    </p:spTree>
    <p:extLst>
      <p:ext uri="{BB962C8B-B14F-4D97-AF65-F5344CB8AC3E}">
        <p14:creationId xmlns:p14="http://schemas.microsoft.com/office/powerpoint/2010/main" val="5262044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Assurance Execution</a:t>
            </a:r>
          </a:p>
        </p:txBody>
      </p:sp>
    </p:spTree>
    <p:extLst>
      <p:ext uri="{BB962C8B-B14F-4D97-AF65-F5344CB8AC3E}">
        <p14:creationId xmlns:p14="http://schemas.microsoft.com/office/powerpoint/2010/main" val="34320764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47F96AE-8480-4954-9E1B-9AE4A6DCA70F}"/>
              </a:ext>
            </a:extLst>
          </p:cNvPr>
          <p:cNvSpPr/>
          <p:nvPr/>
        </p:nvSpPr>
        <p:spPr>
          <a:xfrm>
            <a:off x="468000" y="1044000"/>
            <a:ext cx="8279933" cy="3600000"/>
          </a:xfrm>
          <a:prstGeom prst="rect">
            <a:avLst/>
          </a:prstGeom>
          <a:solidFill>
            <a:srgbClr val="EBF6F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3F192A7D-B5F3-4F9C-B1B8-0A20236BBCD4}"/>
              </a:ext>
            </a:extLst>
          </p:cNvPr>
          <p:cNvSpPr/>
          <p:nvPr/>
        </p:nvSpPr>
        <p:spPr>
          <a:xfrm>
            <a:off x="557412" y="1160023"/>
            <a:ext cx="8118588" cy="936000"/>
          </a:xfrm>
          <a:prstGeom prst="rect">
            <a:avLst/>
          </a:prstGeom>
          <a:solidFill>
            <a:srgbClr val="43257D"/>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r>
              <a:rPr lang="en-GB" sz="1400" b="1" dirty="0">
                <a:solidFill>
                  <a:schemeClr val="bg1"/>
                </a:solidFill>
                <a:effectLst/>
                <a:latin typeface="+mj-lt"/>
                <a:ea typeface="SimSun" panose="02010600030101010101" pitchFamily="2" charset="-122"/>
                <a:cs typeface="Calibri" panose="020F0502020204030204" pitchFamily="34" charset="0"/>
              </a:rPr>
              <a:t>Objective </a:t>
            </a:r>
          </a:p>
          <a:p>
            <a:pPr marL="285750" indent="-285750">
              <a:buFont typeface="Arial" panose="020B0604020202020204" pitchFamily="34" charset="0"/>
              <a:buChar char="•"/>
            </a:pPr>
            <a:r>
              <a:rPr lang="en-GB" sz="1400" dirty="0">
                <a:solidFill>
                  <a:schemeClr val="bg1"/>
                </a:solidFill>
                <a:effectLst/>
                <a:latin typeface="+mj-lt"/>
                <a:ea typeface="SimSun" panose="02010600030101010101" pitchFamily="2" charset="-122"/>
                <a:cs typeface="Calibri" panose="020F0502020204030204" pitchFamily="34" charset="0"/>
              </a:rPr>
              <a:t>Why is the assurance activity needed and what it looks to achieve</a:t>
            </a:r>
          </a:p>
          <a:p>
            <a:pPr marL="285750" indent="-285750">
              <a:buFont typeface="Arial" panose="020B0604020202020204" pitchFamily="34" charset="0"/>
              <a:buChar char="•"/>
            </a:pPr>
            <a:r>
              <a:rPr lang="en-GB" sz="1400" dirty="0">
                <a:solidFill>
                  <a:schemeClr val="bg1"/>
                </a:solidFill>
                <a:effectLst/>
                <a:latin typeface="+mj-lt"/>
                <a:ea typeface="SimSun" panose="02010600030101010101" pitchFamily="2" charset="-122"/>
                <a:cs typeface="Calibri" panose="020F0502020204030204" pitchFamily="34" charset="0"/>
              </a:rPr>
              <a:t>Ideally with a  ‘problem’ statement or ‘improvement’ opportunity identified</a:t>
            </a:r>
          </a:p>
        </p:txBody>
      </p:sp>
      <p:sp>
        <p:nvSpPr>
          <p:cNvPr id="7" name="Rectangle 6">
            <a:extLst>
              <a:ext uri="{FF2B5EF4-FFF2-40B4-BE49-F238E27FC236}">
                <a16:creationId xmlns:a16="http://schemas.microsoft.com/office/drawing/2014/main" id="{C604549C-A837-4D5A-9919-36BF387549DF}"/>
              </a:ext>
            </a:extLst>
          </p:cNvPr>
          <p:cNvSpPr/>
          <p:nvPr/>
        </p:nvSpPr>
        <p:spPr>
          <a:xfrm>
            <a:off x="557412" y="3493190"/>
            <a:ext cx="8118588" cy="1086429"/>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r>
              <a:rPr lang="en-GB" sz="1400" b="1" dirty="0">
                <a:solidFill>
                  <a:schemeClr val="bg1"/>
                </a:solidFill>
                <a:effectLst/>
                <a:latin typeface="+mj-lt"/>
                <a:ea typeface="SimSun" panose="02010600030101010101" pitchFamily="2" charset="-122"/>
                <a:cs typeface="Calibri" panose="020F0502020204030204" pitchFamily="34" charset="0"/>
              </a:rPr>
              <a:t>Fieldwork details</a:t>
            </a:r>
          </a:p>
          <a:p>
            <a:pPr marL="285750" indent="-285750">
              <a:buFont typeface="Arial" panose="020B0604020202020204" pitchFamily="34" charset="0"/>
              <a:buChar char="•"/>
            </a:pPr>
            <a:r>
              <a:rPr lang="en-GB" sz="1400" dirty="0">
                <a:solidFill>
                  <a:schemeClr val="bg1"/>
                </a:solidFill>
                <a:effectLst/>
                <a:latin typeface="+mj-lt"/>
                <a:ea typeface="SimSun" panose="02010600030101010101" pitchFamily="2" charset="-122"/>
                <a:cs typeface="Calibri" panose="020F0502020204030204" pitchFamily="34" charset="0"/>
              </a:rPr>
              <a:t>How the assurance activity will be delivered</a:t>
            </a:r>
          </a:p>
          <a:p>
            <a:pPr marL="285750" indent="-285750">
              <a:buFont typeface="Arial" panose="020B0604020202020204" pitchFamily="34" charset="0"/>
              <a:buChar char="•"/>
            </a:pPr>
            <a:r>
              <a:rPr lang="en-GB" sz="1400" dirty="0">
                <a:solidFill>
                  <a:schemeClr val="bg1"/>
                </a:solidFill>
                <a:effectLst/>
                <a:latin typeface="+mj-lt"/>
                <a:ea typeface="SimSun" panose="02010600030101010101" pitchFamily="2" charset="-122"/>
                <a:cs typeface="Calibri" panose="020F0502020204030204" pitchFamily="34" charset="0"/>
              </a:rPr>
              <a:t>this can include review of documents, discussions and interviews and site visits </a:t>
            </a:r>
          </a:p>
          <a:p>
            <a:pPr marL="285750" indent="-285750">
              <a:buFont typeface="Arial" panose="020B0604020202020204" pitchFamily="34" charset="0"/>
              <a:buChar char="•"/>
            </a:pPr>
            <a:r>
              <a:rPr lang="en-GB" sz="1400" dirty="0">
                <a:solidFill>
                  <a:schemeClr val="bg1"/>
                </a:solidFill>
                <a:effectLst/>
                <a:latin typeface="+mj-lt"/>
                <a:ea typeface="SimSun" panose="02010600030101010101" pitchFamily="2" charset="-122"/>
                <a:cs typeface="Calibri" panose="020F0502020204030204" pitchFamily="34" charset="0"/>
              </a:rPr>
              <a:t>Can include plant, people and process</a:t>
            </a:r>
          </a:p>
        </p:txBody>
      </p:sp>
      <p:sp>
        <p:nvSpPr>
          <p:cNvPr id="8" name="Rectangle 7">
            <a:extLst>
              <a:ext uri="{FF2B5EF4-FFF2-40B4-BE49-F238E27FC236}">
                <a16:creationId xmlns:a16="http://schemas.microsoft.com/office/drawing/2014/main" id="{2E0D6FF7-BEA1-4256-94EF-F243F5F9377E}"/>
              </a:ext>
            </a:extLst>
          </p:cNvPr>
          <p:cNvSpPr/>
          <p:nvPr/>
        </p:nvSpPr>
        <p:spPr>
          <a:xfrm>
            <a:off x="540000" y="2324390"/>
            <a:ext cx="8118588" cy="936000"/>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r>
              <a:rPr lang="en-GB" sz="1400" b="1" dirty="0">
                <a:solidFill>
                  <a:schemeClr val="bg1"/>
                </a:solidFill>
                <a:latin typeface="+mj-lt"/>
                <a:ea typeface="SimSun" panose="02010600030101010101" pitchFamily="2" charset="-122"/>
                <a:cs typeface="Calibri" panose="020F0502020204030204" pitchFamily="34" charset="0"/>
              </a:rPr>
              <a:t>Scope</a:t>
            </a:r>
          </a:p>
          <a:p>
            <a:pPr marL="285750" indent="-285750">
              <a:buFont typeface="Arial" panose="020B0604020202020204" pitchFamily="34" charset="0"/>
              <a:buChar char="•"/>
            </a:pPr>
            <a:r>
              <a:rPr lang="en-GB" sz="1400" dirty="0">
                <a:solidFill>
                  <a:schemeClr val="bg1"/>
                </a:solidFill>
                <a:latin typeface="+mj-lt"/>
                <a:ea typeface="SimSun" panose="02010600030101010101" pitchFamily="2" charset="-122"/>
                <a:cs typeface="Calibri" panose="020F0502020204030204" pitchFamily="34" charset="0"/>
              </a:rPr>
              <a:t>Identifies the activities to be included and what isn’t going to be included </a:t>
            </a:r>
          </a:p>
          <a:p>
            <a:pPr marL="285750" indent="-285750">
              <a:buFont typeface="Arial" panose="020B0604020202020204" pitchFamily="34" charset="0"/>
              <a:buChar char="•"/>
            </a:pPr>
            <a:r>
              <a:rPr lang="en-GB" sz="1400" dirty="0">
                <a:solidFill>
                  <a:schemeClr val="bg1"/>
                </a:solidFill>
                <a:latin typeface="+mj-lt"/>
                <a:ea typeface="SimSun" panose="02010600030101010101" pitchFamily="2" charset="-122"/>
                <a:cs typeface="Calibri" panose="020F0502020204030204" pitchFamily="34" charset="0"/>
              </a:rPr>
              <a:t>Use the phrase ‘and will not be limited to’  to allow for any organic growth</a:t>
            </a:r>
          </a:p>
        </p:txBody>
      </p:sp>
      <p:sp>
        <p:nvSpPr>
          <p:cNvPr id="2" name="Title 1"/>
          <p:cNvSpPr>
            <a:spLocks noGrp="1"/>
          </p:cNvSpPr>
          <p:nvPr>
            <p:ph type="title"/>
          </p:nvPr>
        </p:nvSpPr>
        <p:spPr/>
        <p:txBody>
          <a:bodyPr/>
          <a:lstStyle/>
          <a:p>
            <a:r>
              <a:rPr lang="en-GB" dirty="0"/>
              <a:t>Terms of Reference</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31</a:t>
            </a:fld>
            <a:endParaRPr lang="en-GB" dirty="0"/>
          </a:p>
        </p:txBody>
      </p:sp>
    </p:spTree>
    <p:extLst>
      <p:ext uri="{BB962C8B-B14F-4D97-AF65-F5344CB8AC3E}">
        <p14:creationId xmlns:p14="http://schemas.microsoft.com/office/powerpoint/2010/main" val="14472822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5E65607-966D-4BD7-B0D9-2E40323E7BBB}"/>
              </a:ext>
            </a:extLst>
          </p:cNvPr>
          <p:cNvSpPr/>
          <p:nvPr/>
        </p:nvSpPr>
        <p:spPr>
          <a:xfrm>
            <a:off x="468000" y="1044000"/>
            <a:ext cx="8280000" cy="3600000"/>
          </a:xfrm>
          <a:prstGeom prst="rect">
            <a:avLst/>
          </a:prstGeom>
          <a:solidFill>
            <a:srgbClr val="EBF6F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64F9117B-DEB4-46C1-8CCA-276094C2C6A4}"/>
              </a:ext>
            </a:extLst>
          </p:cNvPr>
          <p:cNvSpPr/>
          <p:nvPr/>
        </p:nvSpPr>
        <p:spPr>
          <a:xfrm>
            <a:off x="601444" y="1179335"/>
            <a:ext cx="8074556" cy="3347397"/>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285750" indent="-285750">
              <a:spcAft>
                <a:spcPts val="12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Opportunity to engage with the auditees</a:t>
            </a:r>
          </a:p>
          <a:p>
            <a:pPr marL="285750" indent="-285750">
              <a:spcAft>
                <a:spcPts val="12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Output is to issue the draft </a:t>
            </a:r>
            <a:r>
              <a:rPr lang="en-GB" sz="1600" dirty="0" err="1">
                <a:solidFill>
                  <a:schemeClr val="bg1"/>
                </a:solidFill>
                <a:latin typeface="+mj-lt"/>
                <a:ea typeface="SimSun" panose="02010600030101010101" pitchFamily="2" charset="-122"/>
                <a:cs typeface="Calibri" panose="020F0502020204030204" pitchFamily="34" charset="0"/>
              </a:rPr>
              <a:t>ToR</a:t>
            </a:r>
            <a:r>
              <a:rPr lang="en-GB" sz="1600" dirty="0">
                <a:solidFill>
                  <a:schemeClr val="bg1"/>
                </a:solidFill>
                <a:latin typeface="+mj-lt"/>
                <a:ea typeface="SimSun" panose="02010600030101010101" pitchFamily="2" charset="-122"/>
                <a:cs typeface="Calibri" panose="020F0502020204030204" pitchFamily="34" charset="0"/>
              </a:rPr>
              <a:t> for review and comment</a:t>
            </a:r>
          </a:p>
          <a:p>
            <a:pPr marL="285750" indent="-285750">
              <a:spcAft>
                <a:spcPts val="12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Awareness of ‘weak signals’ should be emphasised </a:t>
            </a:r>
          </a:p>
          <a:p>
            <a:pPr marL="285750" indent="-285750">
              <a:spcAft>
                <a:spcPts val="12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What are the ‘niggles’, or recurring issues</a:t>
            </a:r>
          </a:p>
          <a:p>
            <a:pPr marL="285750" indent="-285750">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Can identify ‘real time’ opportunities to observe site activities furthering personnel engagement </a:t>
            </a:r>
          </a:p>
          <a:p>
            <a:pPr marL="271463">
              <a:spcAft>
                <a:spcPts val="900"/>
              </a:spcAft>
            </a:pPr>
            <a:r>
              <a:rPr lang="en-GB" sz="1600" dirty="0">
                <a:solidFill>
                  <a:schemeClr val="bg1"/>
                </a:solidFill>
                <a:latin typeface="+mj-lt"/>
                <a:ea typeface="SimSun" panose="02010600030101010101" pitchFamily="2" charset="-122"/>
                <a:cs typeface="Calibri" panose="020F0502020204030204" pitchFamily="34" charset="0"/>
              </a:rPr>
              <a:t>e.g. a complex lifting operation, a confined space entry activity or a break of containment</a:t>
            </a:r>
          </a:p>
        </p:txBody>
      </p:sp>
      <p:sp>
        <p:nvSpPr>
          <p:cNvPr id="2" name="Title 1"/>
          <p:cNvSpPr>
            <a:spLocks noGrp="1"/>
          </p:cNvSpPr>
          <p:nvPr>
            <p:ph type="title"/>
          </p:nvPr>
        </p:nvSpPr>
        <p:spPr/>
        <p:txBody>
          <a:bodyPr/>
          <a:lstStyle/>
          <a:p>
            <a:r>
              <a:rPr lang="en-GB" dirty="0"/>
              <a:t>Kick-off meeting</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32</a:t>
            </a:fld>
            <a:endParaRPr lang="en-GB" dirty="0"/>
          </a:p>
        </p:txBody>
      </p:sp>
      <p:pic>
        <p:nvPicPr>
          <p:cNvPr id="6146" name="Picture 2" descr="The Attributes of the Ideal Major Gift Organization – #1 of 7 Keys to a  Successful Major Gift Program | Veritus Group">
            <a:extLst>
              <a:ext uri="{FF2B5EF4-FFF2-40B4-BE49-F238E27FC236}">
                <a16:creationId xmlns:a16="http://schemas.microsoft.com/office/drawing/2014/main" id="{502EDE95-8DC0-46DE-97FF-79A7D49D040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97880" y="1357737"/>
            <a:ext cx="2590800" cy="1756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19306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31DC8C8-8B70-46BC-B509-7DEFBF43D802}"/>
              </a:ext>
            </a:extLst>
          </p:cNvPr>
          <p:cNvSpPr/>
          <p:nvPr/>
        </p:nvSpPr>
        <p:spPr>
          <a:xfrm>
            <a:off x="468000" y="1044000"/>
            <a:ext cx="8280000" cy="3600000"/>
          </a:xfrm>
          <a:prstGeom prst="rect">
            <a:avLst/>
          </a:prstGeom>
          <a:solidFill>
            <a:srgbClr val="EBF6F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56F21542-01CF-4679-AC4F-5DF313FF7110}"/>
              </a:ext>
            </a:extLst>
          </p:cNvPr>
          <p:cNvSpPr/>
          <p:nvPr/>
        </p:nvSpPr>
        <p:spPr>
          <a:xfrm>
            <a:off x="601444" y="1179335"/>
            <a:ext cx="8074556" cy="3347397"/>
          </a:xfrm>
          <a:prstGeom prst="rect">
            <a:avLst/>
          </a:prstGeom>
          <a:solidFill>
            <a:srgbClr val="50257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285750"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Sample sizes are statistically based or through professional judgement</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Accounting for available resources and time</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The lower the acceptable risk the greater the sample size </a:t>
            </a:r>
          </a:p>
          <a:p>
            <a:pPr marL="285750" indent="-285750">
              <a:spcAft>
                <a:spcPts val="900"/>
              </a:spcAft>
              <a:buFont typeface="Arial" panose="020B0604020202020204" pitchFamily="34" charset="0"/>
              <a:buChar char="•"/>
            </a:pPr>
            <a:endParaRPr lang="en-GB" sz="1600" dirty="0">
              <a:solidFill>
                <a:schemeClr val="bg1"/>
              </a:solidFill>
              <a:latin typeface="+mj-lt"/>
              <a:ea typeface="SimSun" panose="02010600030101010101" pitchFamily="2" charset="-122"/>
              <a:cs typeface="Calibri" panose="020F0502020204030204" pitchFamily="34" charset="0"/>
            </a:endParaRPr>
          </a:p>
          <a:p>
            <a:pPr marL="285750"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Office-based preparation essential to maximise time validating on site</a:t>
            </a:r>
          </a:p>
          <a:p>
            <a:pPr marL="285750" indent="-285750">
              <a:spcAft>
                <a:spcPts val="900"/>
              </a:spcAft>
              <a:buFont typeface="Arial" panose="020B0604020202020204" pitchFamily="34" charset="0"/>
              <a:buChar char="•"/>
            </a:pPr>
            <a:endParaRPr lang="en-GB" sz="1600" dirty="0">
              <a:solidFill>
                <a:schemeClr val="bg1"/>
              </a:solidFill>
              <a:latin typeface="+mj-lt"/>
              <a:ea typeface="SimSun" panose="02010600030101010101" pitchFamily="2" charset="-122"/>
              <a:cs typeface="Calibri" panose="020F0502020204030204" pitchFamily="34" charset="0"/>
            </a:endParaRPr>
          </a:p>
          <a:p>
            <a:pPr marL="285750"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Preparing question sets ensures thoroughness, consistency and efficiency  </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Question set can be shared to assists auditee preparation</a:t>
            </a:r>
          </a:p>
        </p:txBody>
      </p:sp>
      <p:sp>
        <p:nvSpPr>
          <p:cNvPr id="2" name="Title 1"/>
          <p:cNvSpPr>
            <a:spLocks noGrp="1"/>
          </p:cNvSpPr>
          <p:nvPr>
            <p:ph type="title"/>
          </p:nvPr>
        </p:nvSpPr>
        <p:spPr/>
        <p:txBody>
          <a:bodyPr/>
          <a:lstStyle/>
          <a:p>
            <a:r>
              <a:rPr lang="en-GB" dirty="0"/>
              <a:t>Fieldwork: planning and preparation</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33</a:t>
            </a:fld>
            <a:endParaRPr lang="en-GB" dirty="0"/>
          </a:p>
        </p:txBody>
      </p:sp>
    </p:spTree>
    <p:extLst>
      <p:ext uri="{BB962C8B-B14F-4D97-AF65-F5344CB8AC3E}">
        <p14:creationId xmlns:p14="http://schemas.microsoft.com/office/powerpoint/2010/main" val="13567505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31DC8C8-8B70-46BC-B509-7DEFBF43D802}"/>
              </a:ext>
            </a:extLst>
          </p:cNvPr>
          <p:cNvSpPr/>
          <p:nvPr/>
        </p:nvSpPr>
        <p:spPr>
          <a:xfrm>
            <a:off x="468000" y="1044000"/>
            <a:ext cx="8280000" cy="3600000"/>
          </a:xfrm>
          <a:prstGeom prst="rect">
            <a:avLst/>
          </a:prstGeom>
          <a:solidFill>
            <a:srgbClr val="EBF6F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56F21542-01CF-4679-AC4F-5DF313FF7110}"/>
              </a:ext>
            </a:extLst>
          </p:cNvPr>
          <p:cNvSpPr/>
          <p:nvPr/>
        </p:nvSpPr>
        <p:spPr>
          <a:xfrm>
            <a:off x="601444" y="1179335"/>
            <a:ext cx="8074556" cy="3347397"/>
          </a:xfrm>
          <a:prstGeom prst="rect">
            <a:avLst/>
          </a:prstGeom>
          <a:solidFill>
            <a:srgbClr val="50257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spcAft>
                <a:spcPts val="900"/>
              </a:spcAft>
            </a:pPr>
            <a:r>
              <a:rPr lang="en-GB" sz="1600" b="1" dirty="0">
                <a:solidFill>
                  <a:schemeClr val="bg1"/>
                </a:solidFill>
                <a:latin typeface="+mj-lt"/>
                <a:ea typeface="SimSun" panose="02010600030101010101" pitchFamily="2" charset="-122"/>
                <a:cs typeface="Calibri" panose="020F0502020204030204" pitchFamily="34" charset="0"/>
              </a:rPr>
              <a:t>Audit Team</a:t>
            </a:r>
          </a:p>
          <a:p>
            <a:pPr marL="285750"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Auditors understand good audit practice and team have confidence to ask questions</a:t>
            </a:r>
          </a:p>
          <a:p>
            <a:pPr marL="285750"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Clear roles assigned</a:t>
            </a:r>
          </a:p>
          <a:p>
            <a:pPr marL="285750"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Ideally team should consist of a lead auditor and one team member, and</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Will be independent of the business area being audited</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Reduces chance of bias from one auditor’s preference</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Allows for a blend of skills and experience </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Helps with discussions, one auditor asks a question the second records and provides additional perspective</a:t>
            </a:r>
          </a:p>
        </p:txBody>
      </p:sp>
      <p:sp>
        <p:nvSpPr>
          <p:cNvPr id="2" name="Title 1"/>
          <p:cNvSpPr>
            <a:spLocks noGrp="1"/>
          </p:cNvSpPr>
          <p:nvPr>
            <p:ph type="title"/>
          </p:nvPr>
        </p:nvSpPr>
        <p:spPr/>
        <p:txBody>
          <a:bodyPr/>
          <a:lstStyle/>
          <a:p>
            <a:r>
              <a:rPr lang="en-GB" dirty="0"/>
              <a:t>Fieldwork: team preparation</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34</a:t>
            </a:fld>
            <a:endParaRPr lang="en-GB" dirty="0"/>
          </a:p>
        </p:txBody>
      </p:sp>
    </p:spTree>
    <p:extLst>
      <p:ext uri="{BB962C8B-B14F-4D97-AF65-F5344CB8AC3E}">
        <p14:creationId xmlns:p14="http://schemas.microsoft.com/office/powerpoint/2010/main" val="7036076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DC78246-75EF-488A-9C9F-029E9C871469}"/>
              </a:ext>
            </a:extLst>
          </p:cNvPr>
          <p:cNvSpPr/>
          <p:nvPr/>
        </p:nvSpPr>
        <p:spPr>
          <a:xfrm>
            <a:off x="468000" y="1044000"/>
            <a:ext cx="8280000" cy="3600000"/>
          </a:xfrm>
          <a:prstGeom prst="rect">
            <a:avLst/>
          </a:prstGeom>
          <a:solidFill>
            <a:srgbClr val="EBF6F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A3BEF0F7-0B58-4E3B-B5BB-5F99106E825C}"/>
              </a:ext>
            </a:extLst>
          </p:cNvPr>
          <p:cNvSpPr/>
          <p:nvPr/>
        </p:nvSpPr>
        <p:spPr>
          <a:xfrm>
            <a:off x="601444" y="1179335"/>
            <a:ext cx="8074556" cy="3347397"/>
          </a:xfrm>
          <a:prstGeom prst="rect">
            <a:avLst/>
          </a:prstGeom>
          <a:solidFill>
            <a:srgbClr val="44B2A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spcAft>
                <a:spcPts val="900"/>
              </a:spcAft>
            </a:pPr>
            <a:r>
              <a:rPr lang="en-GB" sz="1600" dirty="0">
                <a:solidFill>
                  <a:schemeClr val="bg1"/>
                </a:solidFill>
                <a:latin typeface="+mj-lt"/>
                <a:ea typeface="SimSun" panose="02010600030101010101" pitchFamily="2" charset="-122"/>
                <a:cs typeface="Calibri" panose="020F0502020204030204" pitchFamily="34" charset="0"/>
              </a:rPr>
              <a:t>On-site fieldwork, start with short opening meeting to</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Introduce the audit team</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Clarify the scope, make adjustments to scheduled activities and schedule close out meeting</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Provide the opportunity for an auditee presentation </a:t>
            </a:r>
          </a:p>
          <a:p>
            <a:pPr marL="715963" lvl="1">
              <a:spcAft>
                <a:spcPts val="900"/>
              </a:spcAft>
            </a:pPr>
            <a:r>
              <a:rPr lang="en-GB" sz="1600" dirty="0">
                <a:solidFill>
                  <a:schemeClr val="bg1"/>
                </a:solidFill>
                <a:latin typeface="+mj-lt"/>
                <a:ea typeface="SimSun" panose="02010600030101010101" pitchFamily="2" charset="-122"/>
                <a:cs typeface="Calibri" panose="020F0502020204030204" pitchFamily="34" charset="0"/>
              </a:rPr>
              <a:t>e.g. overview of the business area and objectives, key activities and any particular health and safety concerns</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Agree audit team escorts</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Discuss post-audit requirements e.g. reporting, corrective actions and follow-up</a:t>
            </a:r>
          </a:p>
        </p:txBody>
      </p:sp>
      <p:sp>
        <p:nvSpPr>
          <p:cNvPr id="2" name="Title 1"/>
          <p:cNvSpPr>
            <a:spLocks noGrp="1"/>
          </p:cNvSpPr>
          <p:nvPr>
            <p:ph type="title"/>
          </p:nvPr>
        </p:nvSpPr>
        <p:spPr/>
        <p:txBody>
          <a:bodyPr/>
          <a:lstStyle/>
          <a:p>
            <a:r>
              <a:rPr lang="en-GB" dirty="0"/>
              <a:t>Fieldwork: opening</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35</a:t>
            </a:fld>
            <a:endParaRPr lang="en-GB" dirty="0"/>
          </a:p>
        </p:txBody>
      </p:sp>
    </p:spTree>
    <p:extLst>
      <p:ext uri="{BB962C8B-B14F-4D97-AF65-F5344CB8AC3E}">
        <p14:creationId xmlns:p14="http://schemas.microsoft.com/office/powerpoint/2010/main" val="41477529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DC78246-75EF-488A-9C9F-029E9C871469}"/>
              </a:ext>
            </a:extLst>
          </p:cNvPr>
          <p:cNvSpPr/>
          <p:nvPr/>
        </p:nvSpPr>
        <p:spPr>
          <a:xfrm>
            <a:off x="468000" y="1044000"/>
            <a:ext cx="8280000" cy="3600000"/>
          </a:xfrm>
          <a:prstGeom prst="rect">
            <a:avLst/>
          </a:prstGeom>
          <a:solidFill>
            <a:srgbClr val="EBF6F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A3BEF0F7-0B58-4E3B-B5BB-5F99106E825C}"/>
              </a:ext>
            </a:extLst>
          </p:cNvPr>
          <p:cNvSpPr/>
          <p:nvPr/>
        </p:nvSpPr>
        <p:spPr>
          <a:xfrm>
            <a:off x="601444" y="1179335"/>
            <a:ext cx="8074556" cy="3347397"/>
          </a:xfrm>
          <a:prstGeom prst="rect">
            <a:avLst/>
          </a:prstGeom>
          <a:solidFill>
            <a:srgbClr val="44B2A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285750" indent="-285750">
              <a:spcAft>
                <a:spcPts val="900"/>
              </a:spcAft>
              <a:buFont typeface="Arial" panose="020B0604020202020204" pitchFamily="34" charset="0"/>
              <a:buChar char="•"/>
            </a:pPr>
            <a:endParaRPr lang="en-GB" sz="1600" dirty="0">
              <a:solidFill>
                <a:schemeClr val="bg1"/>
              </a:solidFill>
              <a:latin typeface="+mj-lt"/>
              <a:ea typeface="SimSun" panose="02010600030101010101" pitchFamily="2" charset="-122"/>
              <a:cs typeface="Calibri" panose="020F0502020204030204" pitchFamily="34" charset="0"/>
            </a:endParaRPr>
          </a:p>
          <a:p>
            <a:pPr marL="285750" indent="-285750">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The audit team will engage on site and obtain evidence of compliance, identification of issues, improvement opportunities and </a:t>
            </a:r>
          </a:p>
          <a:p>
            <a:pPr marL="266700">
              <a:spcAft>
                <a:spcPts val="900"/>
              </a:spcAft>
            </a:pPr>
            <a:r>
              <a:rPr lang="en-GB" sz="1600" dirty="0">
                <a:solidFill>
                  <a:schemeClr val="bg1"/>
                </a:solidFill>
                <a:latin typeface="+mj-lt"/>
                <a:ea typeface="SimSun" panose="02010600030101010101" pitchFamily="2" charset="-122"/>
                <a:cs typeface="Calibri" panose="020F0502020204030204" pitchFamily="34" charset="0"/>
              </a:rPr>
              <a:t>good practice</a:t>
            </a:r>
          </a:p>
          <a:p>
            <a:pPr marL="285750"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Meet auditee representatives at the close of each day to</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provide feedback</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potential non-conformances, and </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provide clarification </a:t>
            </a:r>
          </a:p>
        </p:txBody>
      </p:sp>
      <p:sp>
        <p:nvSpPr>
          <p:cNvPr id="2" name="Title 1"/>
          <p:cNvSpPr>
            <a:spLocks noGrp="1"/>
          </p:cNvSpPr>
          <p:nvPr>
            <p:ph type="title"/>
          </p:nvPr>
        </p:nvSpPr>
        <p:spPr/>
        <p:txBody>
          <a:bodyPr/>
          <a:lstStyle/>
          <a:p>
            <a:r>
              <a:rPr lang="en-GB" dirty="0"/>
              <a:t>Fieldwork: engaging</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36</a:t>
            </a:fld>
            <a:endParaRPr lang="en-GB" dirty="0"/>
          </a:p>
        </p:txBody>
      </p:sp>
      <p:pic>
        <p:nvPicPr>
          <p:cNvPr id="3078" name="Picture 6" descr="Tips for TEFL discussion classes">
            <a:extLst>
              <a:ext uri="{FF2B5EF4-FFF2-40B4-BE49-F238E27FC236}">
                <a16:creationId xmlns:a16="http://schemas.microsoft.com/office/drawing/2014/main" id="{FFB7FB90-541A-46B3-B8D5-84F861CAF5D0}"/>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872480" y="2377440"/>
            <a:ext cx="2600960" cy="1950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87224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DC78246-75EF-488A-9C9F-029E9C871469}"/>
              </a:ext>
            </a:extLst>
          </p:cNvPr>
          <p:cNvSpPr/>
          <p:nvPr/>
        </p:nvSpPr>
        <p:spPr>
          <a:xfrm>
            <a:off x="468000" y="1044000"/>
            <a:ext cx="8280000" cy="3600000"/>
          </a:xfrm>
          <a:prstGeom prst="rect">
            <a:avLst/>
          </a:prstGeom>
          <a:solidFill>
            <a:srgbClr val="EBF6F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A3BEF0F7-0B58-4E3B-B5BB-5F99106E825C}"/>
              </a:ext>
            </a:extLst>
          </p:cNvPr>
          <p:cNvSpPr/>
          <p:nvPr/>
        </p:nvSpPr>
        <p:spPr>
          <a:xfrm>
            <a:off x="601444" y="1179335"/>
            <a:ext cx="8074556" cy="3347397"/>
          </a:xfrm>
          <a:prstGeom prst="rect">
            <a:avLst/>
          </a:prstGeom>
          <a:solidFill>
            <a:srgbClr val="44B2A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spcAft>
                <a:spcPts val="900"/>
              </a:spcAft>
            </a:pPr>
            <a:endParaRPr lang="en-GB" sz="1600" dirty="0">
              <a:solidFill>
                <a:schemeClr val="bg1"/>
              </a:solidFill>
              <a:latin typeface="+mj-lt"/>
              <a:ea typeface="SimSun" panose="02010600030101010101" pitchFamily="2" charset="-122"/>
              <a:cs typeface="Calibri" panose="020F0502020204030204" pitchFamily="34" charset="0"/>
            </a:endParaRPr>
          </a:p>
          <a:p>
            <a:pPr>
              <a:spcAft>
                <a:spcPts val="900"/>
              </a:spcAft>
            </a:pPr>
            <a:r>
              <a:rPr lang="en-GB" sz="1600" dirty="0">
                <a:solidFill>
                  <a:schemeClr val="bg1"/>
                </a:solidFill>
                <a:latin typeface="+mj-lt"/>
                <a:ea typeface="SimSun" panose="02010600030101010101" pitchFamily="2" charset="-122"/>
                <a:cs typeface="Calibri" panose="020F0502020204030204" pitchFamily="34" charset="0"/>
              </a:rPr>
              <a:t>At the end of the fieldwork, conduct short feedback session: </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Allows confirmation and agreement on findings </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Opportunity to provide feedback</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Ensures no surprises in draft report</a:t>
            </a:r>
          </a:p>
          <a:p>
            <a:pPr marL="742950"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Feedback includes strengths and good </a:t>
            </a:r>
          </a:p>
          <a:p>
            <a:pPr marL="715963" lvl="1">
              <a:spcAft>
                <a:spcPts val="900"/>
              </a:spcAft>
            </a:pPr>
            <a:r>
              <a:rPr lang="en-GB" sz="1600" dirty="0">
                <a:solidFill>
                  <a:schemeClr val="bg1"/>
                </a:solidFill>
                <a:latin typeface="+mj-lt"/>
                <a:ea typeface="SimSun" panose="02010600030101010101" pitchFamily="2" charset="-122"/>
                <a:cs typeface="Calibri" panose="020F0502020204030204" pitchFamily="34" charset="0"/>
              </a:rPr>
              <a:t>practices and detail the next steps</a:t>
            </a:r>
          </a:p>
        </p:txBody>
      </p:sp>
      <p:sp>
        <p:nvSpPr>
          <p:cNvPr id="2" name="Title 1"/>
          <p:cNvSpPr>
            <a:spLocks noGrp="1"/>
          </p:cNvSpPr>
          <p:nvPr>
            <p:ph type="title"/>
          </p:nvPr>
        </p:nvSpPr>
        <p:spPr/>
        <p:txBody>
          <a:bodyPr/>
          <a:lstStyle/>
          <a:p>
            <a:r>
              <a:rPr lang="en-GB" dirty="0"/>
              <a:t>Fieldwork: feedback</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37</a:t>
            </a:fld>
            <a:endParaRPr lang="en-GB" dirty="0"/>
          </a:p>
        </p:txBody>
      </p:sp>
      <p:pic>
        <p:nvPicPr>
          <p:cNvPr id="7" name="Picture 2" descr="Creative Staff Meetings | Leader Mundial">
            <a:extLst>
              <a:ext uri="{FF2B5EF4-FFF2-40B4-BE49-F238E27FC236}">
                <a16:creationId xmlns:a16="http://schemas.microsoft.com/office/drawing/2014/main" id="{F22EC16B-6B24-4138-A7DC-F5BDC51F76A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26519" y="2081078"/>
            <a:ext cx="2644141" cy="2143362"/>
          </a:xfrm>
          <a:prstGeom prst="rect">
            <a:avLst/>
          </a:prstGeom>
          <a:noFill/>
          <a:ln w="38100">
            <a:solidFill>
              <a:srgbClr val="EBF6F5"/>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98883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DC78246-75EF-488A-9C9F-029E9C871469}"/>
              </a:ext>
            </a:extLst>
          </p:cNvPr>
          <p:cNvSpPr/>
          <p:nvPr/>
        </p:nvSpPr>
        <p:spPr>
          <a:xfrm>
            <a:off x="468000" y="1044000"/>
            <a:ext cx="8280000" cy="3600000"/>
          </a:xfrm>
          <a:prstGeom prst="rect">
            <a:avLst/>
          </a:prstGeom>
          <a:solidFill>
            <a:srgbClr val="EBF6F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A3BEF0F7-0B58-4E3B-B5BB-5F99106E825C}"/>
              </a:ext>
            </a:extLst>
          </p:cNvPr>
          <p:cNvSpPr/>
          <p:nvPr/>
        </p:nvSpPr>
        <p:spPr>
          <a:xfrm>
            <a:off x="601444" y="1179335"/>
            <a:ext cx="8074556" cy="3347397"/>
          </a:xfrm>
          <a:prstGeom prst="rect">
            <a:avLst/>
          </a:prstGeom>
          <a:solidFill>
            <a:srgbClr val="44B2A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3497263" indent="-285750">
              <a:spcAft>
                <a:spcPts val="900"/>
              </a:spcAft>
              <a:buFont typeface="Arial" panose="020B0604020202020204" pitchFamily="34" charset="0"/>
              <a:buChar char="•"/>
            </a:pPr>
            <a:endParaRPr lang="en-GB" sz="1600" dirty="0">
              <a:solidFill>
                <a:schemeClr val="bg1"/>
              </a:solidFill>
              <a:latin typeface="+mj-lt"/>
              <a:ea typeface="SimSun" panose="02010600030101010101" pitchFamily="2" charset="-122"/>
              <a:cs typeface="Calibri" panose="020F0502020204030204" pitchFamily="34" charset="0"/>
            </a:endParaRPr>
          </a:p>
          <a:p>
            <a:pPr marL="3497263" indent="-285750">
              <a:spcAft>
                <a:spcPts val="900"/>
              </a:spcAft>
              <a:buFont typeface="Arial" panose="020B0604020202020204" pitchFamily="34" charset="0"/>
              <a:buChar char="•"/>
            </a:pPr>
            <a:r>
              <a:rPr lang="en-GB" sz="1600" dirty="0">
                <a:solidFill>
                  <a:schemeClr val="bg1"/>
                </a:solidFill>
                <a:ea typeface="SimSun" panose="02010600030101010101" pitchFamily="2" charset="-122"/>
                <a:cs typeface="Calibri" panose="020F0502020204030204" pitchFamily="34" charset="0"/>
              </a:rPr>
              <a:t>If required report </a:t>
            </a:r>
            <a:r>
              <a:rPr lang="en-GB" sz="1600" dirty="0">
                <a:solidFill>
                  <a:schemeClr val="bg1"/>
                </a:solidFill>
                <a:latin typeface="+mj-lt"/>
                <a:ea typeface="SimSun" panose="02010600030101010101" pitchFamily="2" charset="-122"/>
                <a:cs typeface="Calibri" panose="020F0502020204030204" pitchFamily="34" charset="0"/>
              </a:rPr>
              <a:t>will be succinct and factual</a:t>
            </a:r>
          </a:p>
          <a:p>
            <a:pPr marL="3497263"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Have a clear summary covering the findings or concerns and highlights good practice</a:t>
            </a:r>
          </a:p>
          <a:p>
            <a:pPr marL="3497263" lvl="1" indent="-285750">
              <a:spcAft>
                <a:spcPts val="900"/>
              </a:spcAft>
              <a:buFont typeface="Arial" panose="020B0604020202020204" pitchFamily="34" charset="0"/>
              <a:buChar char="•"/>
            </a:pPr>
            <a:r>
              <a:rPr lang="en-GB" sz="1600" dirty="0">
                <a:solidFill>
                  <a:schemeClr val="bg1"/>
                </a:solidFill>
                <a:ea typeface="SimSun" panose="02010600030101010101" pitchFamily="2" charset="-122"/>
                <a:cs typeface="Calibri" panose="020F0502020204030204" pitchFamily="34" charset="0"/>
              </a:rPr>
              <a:t>Escalate any findings of note as required to promote learning</a:t>
            </a:r>
          </a:p>
          <a:p>
            <a:pPr marL="3497263"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Closing meeting allows agreement of draft report and agree finding prioritisation</a:t>
            </a:r>
          </a:p>
          <a:p>
            <a:pPr marL="3497263" lvl="1" indent="-285750">
              <a:spcAft>
                <a:spcPts val="900"/>
              </a:spcAft>
              <a:buFont typeface="Arial" panose="020B0604020202020204" pitchFamily="34" charset="0"/>
              <a:buChar char="•"/>
            </a:pPr>
            <a:r>
              <a:rPr lang="en-GB" sz="1600" dirty="0">
                <a:solidFill>
                  <a:schemeClr val="bg1"/>
                </a:solidFill>
                <a:latin typeface="+mj-lt"/>
                <a:ea typeface="SimSun" panose="02010600030101010101" pitchFamily="2" charset="-122"/>
                <a:cs typeface="Calibri" panose="020F0502020204030204" pitchFamily="34" charset="0"/>
              </a:rPr>
              <a:t>Feedback from this meeting should be incorporated into the final audit report </a:t>
            </a:r>
          </a:p>
        </p:txBody>
      </p:sp>
      <p:sp>
        <p:nvSpPr>
          <p:cNvPr id="2" name="Title 1"/>
          <p:cNvSpPr>
            <a:spLocks noGrp="1"/>
          </p:cNvSpPr>
          <p:nvPr>
            <p:ph type="title"/>
          </p:nvPr>
        </p:nvSpPr>
        <p:spPr/>
        <p:txBody>
          <a:bodyPr/>
          <a:lstStyle/>
          <a:p>
            <a:r>
              <a:rPr lang="en-GB" dirty="0"/>
              <a:t>Fieldwork: closing</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38</a:t>
            </a:fld>
            <a:endParaRPr lang="en-GB" dirty="0"/>
          </a:p>
        </p:txBody>
      </p:sp>
      <p:pic>
        <p:nvPicPr>
          <p:cNvPr id="5122" name="Picture 2" descr="Report terrorist or extremist content online – Action Counters Terrorism">
            <a:extLst>
              <a:ext uri="{FF2B5EF4-FFF2-40B4-BE49-F238E27FC236}">
                <a16:creationId xmlns:a16="http://schemas.microsoft.com/office/drawing/2014/main" id="{2E51A677-8FBF-430F-8238-9ED785A7742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30580" y="1466790"/>
            <a:ext cx="2632710" cy="2632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6936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7977A-7EC1-413F-B401-175AA033CCA5}"/>
              </a:ext>
            </a:extLst>
          </p:cNvPr>
          <p:cNvSpPr>
            <a:spLocks noGrp="1"/>
          </p:cNvSpPr>
          <p:nvPr>
            <p:ph type="title"/>
          </p:nvPr>
        </p:nvSpPr>
        <p:spPr/>
        <p:txBody>
          <a:bodyPr/>
          <a:lstStyle/>
          <a:p>
            <a:r>
              <a:rPr lang="en-GB" dirty="0"/>
              <a:t>Recording and review</a:t>
            </a:r>
          </a:p>
        </p:txBody>
      </p:sp>
      <p:sp>
        <p:nvSpPr>
          <p:cNvPr id="3" name="Slide Number Placeholder 2">
            <a:extLst>
              <a:ext uri="{FF2B5EF4-FFF2-40B4-BE49-F238E27FC236}">
                <a16:creationId xmlns:a16="http://schemas.microsoft.com/office/drawing/2014/main" id="{2122E8B0-0AFB-4017-B03B-84933A6A2B5B}"/>
              </a:ext>
            </a:extLst>
          </p:cNvPr>
          <p:cNvSpPr>
            <a:spLocks noGrp="1"/>
          </p:cNvSpPr>
          <p:nvPr>
            <p:ph type="sldNum" sz="quarter" idx="12"/>
          </p:nvPr>
        </p:nvSpPr>
        <p:spPr/>
        <p:txBody>
          <a:bodyPr/>
          <a:lstStyle/>
          <a:p>
            <a:fld id="{B1249AB1-AB30-4DB9-BB9C-D847817A3AC3}" type="slidenum">
              <a:rPr lang="en-GB" dirty="0" smtClean="0"/>
              <a:pPr/>
              <a:t>39</a:t>
            </a:fld>
            <a:endParaRPr lang="en-GB" dirty="0"/>
          </a:p>
        </p:txBody>
      </p:sp>
      <p:sp>
        <p:nvSpPr>
          <p:cNvPr id="8" name="Rectangle: Top Corners Rounded 7">
            <a:extLst>
              <a:ext uri="{FF2B5EF4-FFF2-40B4-BE49-F238E27FC236}">
                <a16:creationId xmlns:a16="http://schemas.microsoft.com/office/drawing/2014/main" id="{5D7EF90B-EA5C-48F0-B9AC-EBB3809C030A}"/>
              </a:ext>
            </a:extLst>
          </p:cNvPr>
          <p:cNvSpPr/>
          <p:nvPr/>
        </p:nvSpPr>
        <p:spPr>
          <a:xfrm>
            <a:off x="271305" y="1289761"/>
            <a:ext cx="1980000" cy="1072122"/>
          </a:xfrm>
          <a:prstGeom prst="round2SameRect">
            <a:avLst/>
          </a:prstGeom>
          <a:solidFill>
            <a:srgbClr val="CCDB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solidFill>
                  <a:schemeClr val="tx1"/>
                </a:solidFill>
                <a:latin typeface="+mj-lt"/>
              </a:rPr>
              <a:t>It is important that findings and remedial actions from the assurance programme are understood &amp; accepted</a:t>
            </a:r>
          </a:p>
        </p:txBody>
      </p:sp>
      <p:sp>
        <p:nvSpPr>
          <p:cNvPr id="10" name="Rectangle 9">
            <a:extLst>
              <a:ext uri="{FF2B5EF4-FFF2-40B4-BE49-F238E27FC236}">
                <a16:creationId xmlns:a16="http://schemas.microsoft.com/office/drawing/2014/main" id="{581AF53F-4744-4132-9C71-6934DF0E641E}"/>
              </a:ext>
            </a:extLst>
          </p:cNvPr>
          <p:cNvSpPr/>
          <p:nvPr/>
        </p:nvSpPr>
        <p:spPr>
          <a:xfrm>
            <a:off x="271305" y="2361883"/>
            <a:ext cx="1980000" cy="1091408"/>
          </a:xfrm>
          <a:prstGeom prst="rect">
            <a:avLst/>
          </a:prstGeom>
          <a:solidFill>
            <a:srgbClr val="AEC5CA"/>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marL="171450" indent="-171450">
              <a:buFont typeface="Arial" panose="020B0604020202020204" pitchFamily="34" charset="0"/>
              <a:buChar char="•"/>
            </a:pPr>
            <a:r>
              <a:rPr lang="en-GB" sz="1200" dirty="0">
                <a:solidFill>
                  <a:schemeClr val="tx1"/>
                </a:solidFill>
                <a:latin typeface="+mj-lt"/>
              </a:rPr>
              <a:t>Define &amp; agree the prioritisation criteria to address remedial actions </a:t>
            </a:r>
          </a:p>
        </p:txBody>
      </p:sp>
      <p:sp>
        <p:nvSpPr>
          <p:cNvPr id="12" name="Rectangle: Top Corners Rounded 11">
            <a:extLst>
              <a:ext uri="{FF2B5EF4-FFF2-40B4-BE49-F238E27FC236}">
                <a16:creationId xmlns:a16="http://schemas.microsoft.com/office/drawing/2014/main" id="{1CAD6C23-6BAA-41D3-AA73-ED08E2E2BF78}"/>
              </a:ext>
            </a:extLst>
          </p:cNvPr>
          <p:cNvSpPr/>
          <p:nvPr/>
        </p:nvSpPr>
        <p:spPr>
          <a:xfrm rot="10800000">
            <a:off x="271305" y="3439105"/>
            <a:ext cx="1980000" cy="1072122"/>
          </a:xfrm>
          <a:prstGeom prst="round2SameRect">
            <a:avLst/>
          </a:prstGeom>
          <a:solidFill>
            <a:srgbClr val="78A0A8"/>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54000" tIns="54000" rIns="54000" bIns="54000" rtlCol="0" anchor="ctr" anchorCtr="1"/>
          <a:lstStyle/>
          <a:p>
            <a:pPr algn="ctr"/>
            <a:endParaRPr lang="en-GB" sz="1200" dirty="0">
              <a:solidFill>
                <a:schemeClr val="bg1"/>
              </a:solidFill>
            </a:endParaRPr>
          </a:p>
        </p:txBody>
      </p:sp>
      <p:sp>
        <p:nvSpPr>
          <p:cNvPr id="14" name="Rectangle: Top Corners Rounded 13">
            <a:extLst>
              <a:ext uri="{FF2B5EF4-FFF2-40B4-BE49-F238E27FC236}">
                <a16:creationId xmlns:a16="http://schemas.microsoft.com/office/drawing/2014/main" id="{B26A087D-BFDC-45E7-B573-2B82D4E617D5}"/>
              </a:ext>
            </a:extLst>
          </p:cNvPr>
          <p:cNvSpPr/>
          <p:nvPr/>
        </p:nvSpPr>
        <p:spPr>
          <a:xfrm>
            <a:off x="4533479" y="1289761"/>
            <a:ext cx="1980000" cy="1072122"/>
          </a:xfrm>
          <a:prstGeom prst="round2SameRect">
            <a:avLst/>
          </a:prstGeom>
          <a:solidFill>
            <a:srgbClr val="7DCDC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solidFill>
                  <a:schemeClr val="tx1"/>
                </a:solidFill>
                <a:latin typeface="+mj-lt"/>
              </a:rPr>
              <a:t>Follow-up to confirm that:</a:t>
            </a:r>
          </a:p>
        </p:txBody>
      </p:sp>
      <p:sp>
        <p:nvSpPr>
          <p:cNvPr id="16" name="Rectangle: Top Corners Rounded 15">
            <a:extLst>
              <a:ext uri="{FF2B5EF4-FFF2-40B4-BE49-F238E27FC236}">
                <a16:creationId xmlns:a16="http://schemas.microsoft.com/office/drawing/2014/main" id="{BB152AB0-D444-433F-837C-FEA042BE79B9}"/>
              </a:ext>
            </a:extLst>
          </p:cNvPr>
          <p:cNvSpPr/>
          <p:nvPr/>
        </p:nvSpPr>
        <p:spPr>
          <a:xfrm>
            <a:off x="2402392" y="1289761"/>
            <a:ext cx="1980000" cy="1072122"/>
          </a:xfrm>
          <a:prstGeom prst="round2SameRect">
            <a:avLst/>
          </a:prstGeom>
          <a:solidFill>
            <a:srgbClr val="C8ABE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solidFill>
                  <a:schemeClr val="tx1"/>
                </a:solidFill>
                <a:latin typeface="+mj-lt"/>
              </a:rPr>
              <a:t>Assign clear accountabilities and responsibilities for who will complete the remedial actions</a:t>
            </a:r>
          </a:p>
        </p:txBody>
      </p:sp>
      <p:sp>
        <p:nvSpPr>
          <p:cNvPr id="18" name="Rectangle: Rounded Corners 17">
            <a:extLst>
              <a:ext uri="{FF2B5EF4-FFF2-40B4-BE49-F238E27FC236}">
                <a16:creationId xmlns:a16="http://schemas.microsoft.com/office/drawing/2014/main" id="{E55C48D5-941C-4ABC-8E14-847D4DE943B8}"/>
              </a:ext>
            </a:extLst>
          </p:cNvPr>
          <p:cNvSpPr/>
          <p:nvPr/>
        </p:nvSpPr>
        <p:spPr>
          <a:xfrm>
            <a:off x="6664566" y="1289761"/>
            <a:ext cx="1980000" cy="1962397"/>
          </a:xfrm>
          <a:prstGeom prst="round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400" dirty="0">
                <a:solidFill>
                  <a:schemeClr val="bg1"/>
                </a:solidFill>
                <a:latin typeface="+mj-lt"/>
              </a:rPr>
              <a:t>Always be open to updating or changing the assurance programme based on latest evidence &amp; information</a:t>
            </a:r>
          </a:p>
        </p:txBody>
      </p:sp>
      <p:sp>
        <p:nvSpPr>
          <p:cNvPr id="20" name="Rectangle 19">
            <a:extLst>
              <a:ext uri="{FF2B5EF4-FFF2-40B4-BE49-F238E27FC236}">
                <a16:creationId xmlns:a16="http://schemas.microsoft.com/office/drawing/2014/main" id="{17E1EB0E-7CA7-4402-94A0-2705F8516CAA}"/>
              </a:ext>
            </a:extLst>
          </p:cNvPr>
          <p:cNvSpPr/>
          <p:nvPr/>
        </p:nvSpPr>
        <p:spPr>
          <a:xfrm>
            <a:off x="4533479" y="2361883"/>
            <a:ext cx="1980000" cy="1091408"/>
          </a:xfrm>
          <a:prstGeom prst="rect">
            <a:avLst/>
          </a:prstGeom>
          <a:solidFill>
            <a:srgbClr val="44B2A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marL="171450" indent="-171450">
              <a:buFont typeface="Arial" panose="020B0604020202020204" pitchFamily="34" charset="0"/>
              <a:buChar char="•"/>
            </a:pPr>
            <a:r>
              <a:rPr lang="en-GB" sz="1200" dirty="0">
                <a:solidFill>
                  <a:schemeClr val="bg1"/>
                </a:solidFill>
                <a:latin typeface="+mj-lt"/>
              </a:rPr>
              <a:t>Actions have been implemented &amp; closed to the required standard (with supporting evidence)</a:t>
            </a:r>
          </a:p>
        </p:txBody>
      </p:sp>
      <p:sp>
        <p:nvSpPr>
          <p:cNvPr id="22" name="Rectangle: Top Corners Rounded 21">
            <a:extLst>
              <a:ext uri="{FF2B5EF4-FFF2-40B4-BE49-F238E27FC236}">
                <a16:creationId xmlns:a16="http://schemas.microsoft.com/office/drawing/2014/main" id="{22A6A006-2130-4D0F-8664-680BD68E7BD3}"/>
              </a:ext>
            </a:extLst>
          </p:cNvPr>
          <p:cNvSpPr/>
          <p:nvPr/>
        </p:nvSpPr>
        <p:spPr>
          <a:xfrm rot="10800000">
            <a:off x="4533479" y="3453291"/>
            <a:ext cx="1980000" cy="1072122"/>
          </a:xfrm>
          <a:prstGeom prst="round2SameRect">
            <a:avLst/>
          </a:prstGeom>
          <a:solidFill>
            <a:srgbClr val="008884"/>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sz="1200" dirty="0">
              <a:solidFill>
                <a:schemeClr val="bg1"/>
              </a:solidFill>
            </a:endParaRPr>
          </a:p>
        </p:txBody>
      </p:sp>
      <p:sp>
        <p:nvSpPr>
          <p:cNvPr id="24" name="Rectangle 23">
            <a:extLst>
              <a:ext uri="{FF2B5EF4-FFF2-40B4-BE49-F238E27FC236}">
                <a16:creationId xmlns:a16="http://schemas.microsoft.com/office/drawing/2014/main" id="{DB60607C-EAE8-48B5-9669-5A07928007B0}"/>
              </a:ext>
            </a:extLst>
          </p:cNvPr>
          <p:cNvSpPr/>
          <p:nvPr/>
        </p:nvSpPr>
        <p:spPr>
          <a:xfrm>
            <a:off x="2402392" y="2361883"/>
            <a:ext cx="1980000" cy="1091408"/>
          </a:xfrm>
          <a:prstGeom prst="rect">
            <a:avLst/>
          </a:prstGeom>
          <a:solidFill>
            <a:srgbClr val="945DD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marL="171450" indent="-171450">
              <a:buFont typeface="Arial" panose="020B0604020202020204" pitchFamily="34" charset="0"/>
              <a:buChar char="•"/>
            </a:pPr>
            <a:r>
              <a:rPr lang="en-GB" sz="1200" dirty="0">
                <a:solidFill>
                  <a:schemeClr val="bg1"/>
                </a:solidFill>
                <a:latin typeface="+mj-lt"/>
              </a:rPr>
              <a:t>Ensure that your workforce have the necessary capability to carry-out their assigned actions</a:t>
            </a:r>
          </a:p>
        </p:txBody>
      </p:sp>
      <p:sp>
        <p:nvSpPr>
          <p:cNvPr id="26" name="Rectangle: Top Corners Rounded 25">
            <a:extLst>
              <a:ext uri="{FF2B5EF4-FFF2-40B4-BE49-F238E27FC236}">
                <a16:creationId xmlns:a16="http://schemas.microsoft.com/office/drawing/2014/main" id="{F3EBE54B-B366-4855-B56A-E2E596D835C0}"/>
              </a:ext>
            </a:extLst>
          </p:cNvPr>
          <p:cNvSpPr/>
          <p:nvPr/>
        </p:nvSpPr>
        <p:spPr>
          <a:xfrm rot="10800000">
            <a:off x="2402392" y="3453291"/>
            <a:ext cx="1980000" cy="1072122"/>
          </a:xfrm>
          <a:prstGeom prst="round2SameRect">
            <a:avLst/>
          </a:prstGeom>
          <a:solidFill>
            <a:srgbClr val="50257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sz="1200" dirty="0">
              <a:solidFill>
                <a:schemeClr val="bg1"/>
              </a:solidFill>
            </a:endParaRPr>
          </a:p>
        </p:txBody>
      </p:sp>
      <p:sp>
        <p:nvSpPr>
          <p:cNvPr id="4" name="TextBox 3">
            <a:extLst>
              <a:ext uri="{FF2B5EF4-FFF2-40B4-BE49-F238E27FC236}">
                <a16:creationId xmlns:a16="http://schemas.microsoft.com/office/drawing/2014/main" id="{48297CB3-B887-445A-9D21-F02B909A2F2A}"/>
              </a:ext>
            </a:extLst>
          </p:cNvPr>
          <p:cNvSpPr txBox="1"/>
          <p:nvPr/>
        </p:nvSpPr>
        <p:spPr>
          <a:xfrm>
            <a:off x="312495" y="3705830"/>
            <a:ext cx="1944674" cy="553998"/>
          </a:xfrm>
          <a:prstGeom prst="rect">
            <a:avLst/>
          </a:prstGeom>
          <a:noFill/>
        </p:spPr>
        <p:txBody>
          <a:bodyPr wrap="square" lIns="0" tIns="0" rIns="0" bIns="0" rtlCol="0">
            <a:spAutoFit/>
          </a:bodyPr>
          <a:lstStyle/>
          <a:p>
            <a:pPr marL="271463" indent="-180975">
              <a:buFont typeface="Arial" panose="020B0604020202020204" pitchFamily="34" charset="0"/>
              <a:buChar char="•"/>
            </a:pPr>
            <a:r>
              <a:rPr lang="en-GB" sz="1200" dirty="0">
                <a:solidFill>
                  <a:schemeClr val="bg1"/>
                </a:solidFill>
              </a:rPr>
              <a:t>Agree suitable response timescales (based on risk level)</a:t>
            </a:r>
          </a:p>
        </p:txBody>
      </p:sp>
      <p:sp>
        <p:nvSpPr>
          <p:cNvPr id="5" name="TextBox 4">
            <a:extLst>
              <a:ext uri="{FF2B5EF4-FFF2-40B4-BE49-F238E27FC236}">
                <a16:creationId xmlns:a16="http://schemas.microsoft.com/office/drawing/2014/main" id="{D3598B48-2921-47B8-91AD-5E6D76D24B32}"/>
              </a:ext>
            </a:extLst>
          </p:cNvPr>
          <p:cNvSpPr txBox="1"/>
          <p:nvPr/>
        </p:nvSpPr>
        <p:spPr>
          <a:xfrm>
            <a:off x="2402391" y="3704115"/>
            <a:ext cx="1980001" cy="553998"/>
          </a:xfrm>
          <a:prstGeom prst="rect">
            <a:avLst/>
          </a:prstGeom>
          <a:noFill/>
        </p:spPr>
        <p:txBody>
          <a:bodyPr wrap="square" lIns="72000" tIns="0" rIns="72000" bIns="0" rtlCol="0">
            <a:spAutoFit/>
          </a:bodyPr>
          <a:lstStyle/>
          <a:p>
            <a:pPr marL="171450" indent="-171450">
              <a:buFont typeface="Arial" panose="020B0604020202020204" pitchFamily="34" charset="0"/>
              <a:buChar char="•"/>
            </a:pPr>
            <a:r>
              <a:rPr lang="en-GB" sz="1200" dirty="0">
                <a:solidFill>
                  <a:schemeClr val="bg1"/>
                </a:solidFill>
                <a:latin typeface="+mj-lt"/>
              </a:rPr>
              <a:t>i.e. training &amp; competence and capacity (time &amp; resources)</a:t>
            </a:r>
          </a:p>
        </p:txBody>
      </p:sp>
      <p:sp>
        <p:nvSpPr>
          <p:cNvPr id="6" name="TextBox 5">
            <a:extLst>
              <a:ext uri="{FF2B5EF4-FFF2-40B4-BE49-F238E27FC236}">
                <a16:creationId xmlns:a16="http://schemas.microsoft.com/office/drawing/2014/main" id="{C6861877-D20A-44BE-B01F-CD3A8B31FA9C}"/>
              </a:ext>
            </a:extLst>
          </p:cNvPr>
          <p:cNvSpPr txBox="1"/>
          <p:nvPr/>
        </p:nvSpPr>
        <p:spPr>
          <a:xfrm>
            <a:off x="4572000" y="3613497"/>
            <a:ext cx="1941479" cy="738664"/>
          </a:xfrm>
          <a:prstGeom prst="rect">
            <a:avLst/>
          </a:prstGeom>
          <a:noFill/>
        </p:spPr>
        <p:txBody>
          <a:bodyPr wrap="square" lIns="0" tIns="0" rIns="0" bIns="0" rtlCol="0">
            <a:spAutoFit/>
          </a:bodyPr>
          <a:lstStyle/>
          <a:p>
            <a:pPr marL="171450" indent="-171450">
              <a:buFont typeface="Arial" panose="020B0604020202020204" pitchFamily="34" charset="0"/>
              <a:buChar char="•"/>
            </a:pPr>
            <a:r>
              <a:rPr lang="en-GB" sz="1200" dirty="0">
                <a:solidFill>
                  <a:schemeClr val="bg1"/>
                </a:solidFill>
                <a:latin typeface="+mj-lt"/>
              </a:rPr>
              <a:t>Following suitable review, that the action has resulted in an effective &amp; sustainable 'fix’</a:t>
            </a:r>
          </a:p>
        </p:txBody>
      </p:sp>
    </p:spTree>
    <p:extLst>
      <p:ext uri="{BB962C8B-B14F-4D97-AF65-F5344CB8AC3E}">
        <p14:creationId xmlns:p14="http://schemas.microsoft.com/office/powerpoint/2010/main" val="40753804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08908B3-1125-46F9-B21F-60B24A2598BD}"/>
              </a:ext>
            </a:extLst>
          </p:cNvPr>
          <p:cNvSpPr/>
          <p:nvPr/>
        </p:nvSpPr>
        <p:spPr>
          <a:xfrm>
            <a:off x="468000" y="1044000"/>
            <a:ext cx="8279933" cy="3600000"/>
          </a:xfrm>
          <a:prstGeom prst="rect">
            <a:avLst/>
          </a:prstGeom>
          <a:solidFill>
            <a:srgbClr val="C8E6E3"/>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Introduction</a:t>
            </a:r>
          </a:p>
        </p:txBody>
      </p:sp>
      <p:sp>
        <p:nvSpPr>
          <p:cNvPr id="3" name="Slide Number Placeholder 2"/>
          <p:cNvSpPr>
            <a:spLocks noGrp="1"/>
          </p:cNvSpPr>
          <p:nvPr>
            <p:ph type="sldNum" sz="quarter" idx="12"/>
          </p:nvPr>
        </p:nvSpPr>
        <p:spPr/>
        <p:txBody>
          <a:bodyPr/>
          <a:lstStyle/>
          <a:p>
            <a:fld id="{B1249AB1-AB30-4DB9-BB9C-D847817A3AC3}" type="slidenum">
              <a:rPr lang="en-GB" smtClean="0"/>
              <a:pPr/>
              <a:t>4</a:t>
            </a:fld>
            <a:endParaRPr lang="en-GB"/>
          </a:p>
        </p:txBody>
      </p:sp>
      <p:sp>
        <p:nvSpPr>
          <p:cNvPr id="22" name="Oval 21">
            <a:extLst>
              <a:ext uri="{FF2B5EF4-FFF2-40B4-BE49-F238E27FC236}">
                <a16:creationId xmlns:a16="http://schemas.microsoft.com/office/drawing/2014/main" id="{E294C0E2-98D9-4150-836C-FD81A724303C}"/>
              </a:ext>
            </a:extLst>
          </p:cNvPr>
          <p:cNvSpPr/>
          <p:nvPr/>
        </p:nvSpPr>
        <p:spPr>
          <a:xfrm>
            <a:off x="733192" y="1545600"/>
            <a:ext cx="2520000" cy="2520000"/>
          </a:xfrm>
          <a:prstGeom prst="ellipse">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dirty="0">
              <a:latin typeface="+mj-lt"/>
            </a:endParaRPr>
          </a:p>
        </p:txBody>
      </p:sp>
      <p:sp>
        <p:nvSpPr>
          <p:cNvPr id="5" name="TextBox 4">
            <a:extLst>
              <a:ext uri="{FF2B5EF4-FFF2-40B4-BE49-F238E27FC236}">
                <a16:creationId xmlns:a16="http://schemas.microsoft.com/office/drawing/2014/main" id="{E2536D71-97D0-48E6-99DE-B4F41A2B9746}"/>
              </a:ext>
            </a:extLst>
          </p:cNvPr>
          <p:cNvSpPr txBox="1"/>
          <p:nvPr/>
        </p:nvSpPr>
        <p:spPr>
          <a:xfrm>
            <a:off x="3905176" y="2772523"/>
            <a:ext cx="2893549" cy="276999"/>
          </a:xfrm>
          <a:prstGeom prst="rect">
            <a:avLst/>
          </a:prstGeom>
          <a:noFill/>
        </p:spPr>
        <p:txBody>
          <a:bodyPr wrap="none" lIns="0" tIns="0" rIns="0" bIns="0" rtlCol="0">
            <a:spAutoFit/>
          </a:bodyPr>
          <a:lstStyle/>
          <a:p>
            <a:r>
              <a:rPr lang="en-GB" sz="1800" dirty="0">
                <a:solidFill>
                  <a:schemeClr val="bg2"/>
                </a:solidFill>
                <a:latin typeface="+mj-lt"/>
              </a:rPr>
              <a:t>Senior Leadership involvement</a:t>
            </a:r>
          </a:p>
        </p:txBody>
      </p:sp>
      <p:sp>
        <p:nvSpPr>
          <p:cNvPr id="23" name="TextBox 22">
            <a:extLst>
              <a:ext uri="{FF2B5EF4-FFF2-40B4-BE49-F238E27FC236}">
                <a16:creationId xmlns:a16="http://schemas.microsoft.com/office/drawing/2014/main" id="{0A49D9D7-4788-4C2A-A2FA-75FC8C236C6E}"/>
              </a:ext>
            </a:extLst>
          </p:cNvPr>
          <p:cNvSpPr txBox="1"/>
          <p:nvPr/>
        </p:nvSpPr>
        <p:spPr>
          <a:xfrm>
            <a:off x="3661078" y="2174748"/>
            <a:ext cx="2029466" cy="276999"/>
          </a:xfrm>
          <a:prstGeom prst="rect">
            <a:avLst/>
          </a:prstGeom>
          <a:noFill/>
        </p:spPr>
        <p:txBody>
          <a:bodyPr wrap="none" lIns="0" tIns="0" rIns="0" bIns="0" rtlCol="0">
            <a:spAutoFit/>
          </a:bodyPr>
          <a:lstStyle/>
          <a:p>
            <a:r>
              <a:rPr lang="en-GB" sz="1800" dirty="0">
                <a:solidFill>
                  <a:schemeClr val="bg2"/>
                </a:solidFill>
                <a:latin typeface="+mj-lt"/>
              </a:rPr>
              <a:t>Sharing good practice</a:t>
            </a:r>
          </a:p>
        </p:txBody>
      </p:sp>
      <p:sp>
        <p:nvSpPr>
          <p:cNvPr id="24" name="TextBox 23">
            <a:extLst>
              <a:ext uri="{FF2B5EF4-FFF2-40B4-BE49-F238E27FC236}">
                <a16:creationId xmlns:a16="http://schemas.microsoft.com/office/drawing/2014/main" id="{F501DF0C-63BB-49AA-98BA-7C8C633F0BCF}"/>
              </a:ext>
            </a:extLst>
          </p:cNvPr>
          <p:cNvSpPr txBox="1"/>
          <p:nvPr/>
        </p:nvSpPr>
        <p:spPr>
          <a:xfrm>
            <a:off x="3137088" y="1574223"/>
            <a:ext cx="5106912" cy="276999"/>
          </a:xfrm>
          <a:prstGeom prst="rect">
            <a:avLst/>
          </a:prstGeom>
          <a:noFill/>
        </p:spPr>
        <p:txBody>
          <a:bodyPr wrap="none" lIns="0" tIns="0" rIns="0" bIns="0" rtlCol="0">
            <a:spAutoFit/>
          </a:bodyPr>
          <a:lstStyle/>
          <a:p>
            <a:pPr algn="ctr"/>
            <a:r>
              <a:rPr lang="en-GB" dirty="0">
                <a:solidFill>
                  <a:schemeClr val="bg2"/>
                </a:solidFill>
                <a:latin typeface="+mj-lt"/>
              </a:rPr>
              <a:t>Publication of process safety performance information</a:t>
            </a:r>
          </a:p>
        </p:txBody>
      </p:sp>
      <p:sp>
        <p:nvSpPr>
          <p:cNvPr id="25" name="TextBox 24">
            <a:extLst>
              <a:ext uri="{FF2B5EF4-FFF2-40B4-BE49-F238E27FC236}">
                <a16:creationId xmlns:a16="http://schemas.microsoft.com/office/drawing/2014/main" id="{5387D524-A733-4D7D-9615-0850921A7863}"/>
              </a:ext>
            </a:extLst>
          </p:cNvPr>
          <p:cNvSpPr txBox="1"/>
          <p:nvPr/>
        </p:nvSpPr>
        <p:spPr>
          <a:xfrm>
            <a:off x="3559192" y="3384000"/>
            <a:ext cx="2664063" cy="276999"/>
          </a:xfrm>
          <a:prstGeom prst="rect">
            <a:avLst/>
          </a:prstGeom>
          <a:noFill/>
        </p:spPr>
        <p:txBody>
          <a:bodyPr wrap="none" lIns="0" tIns="0" rIns="0" bIns="0" rtlCol="0">
            <a:spAutoFit/>
          </a:bodyPr>
          <a:lstStyle/>
          <a:p>
            <a:pPr algn="ctr"/>
            <a:r>
              <a:rPr lang="en-GB" dirty="0">
                <a:solidFill>
                  <a:schemeClr val="bg2"/>
                </a:solidFill>
                <a:latin typeface="+mj-lt"/>
              </a:rPr>
              <a:t>Robust and regular auditing</a:t>
            </a:r>
          </a:p>
        </p:txBody>
      </p:sp>
      <p:sp>
        <p:nvSpPr>
          <p:cNvPr id="26" name="TextBox 25">
            <a:extLst>
              <a:ext uri="{FF2B5EF4-FFF2-40B4-BE49-F238E27FC236}">
                <a16:creationId xmlns:a16="http://schemas.microsoft.com/office/drawing/2014/main" id="{6D2E73F4-56D9-4B45-B635-64E734B2B0C7}"/>
              </a:ext>
            </a:extLst>
          </p:cNvPr>
          <p:cNvSpPr txBox="1"/>
          <p:nvPr/>
        </p:nvSpPr>
        <p:spPr>
          <a:xfrm>
            <a:off x="2947192" y="3960000"/>
            <a:ext cx="4572000" cy="369332"/>
          </a:xfrm>
          <a:prstGeom prst="rect">
            <a:avLst/>
          </a:prstGeom>
          <a:noFill/>
        </p:spPr>
        <p:txBody>
          <a:bodyPr wrap="square">
            <a:spAutoFit/>
          </a:bodyPr>
          <a:lstStyle/>
          <a:p>
            <a:r>
              <a:rPr lang="en-GB" dirty="0">
                <a:solidFill>
                  <a:schemeClr val="bg2"/>
                </a:solidFill>
                <a:latin typeface="+mj-lt"/>
              </a:rPr>
              <a:t>Constant active engagement and vigilance</a:t>
            </a:r>
          </a:p>
        </p:txBody>
      </p:sp>
      <p:sp>
        <p:nvSpPr>
          <p:cNvPr id="8" name="Isosceles Triangle 7">
            <a:extLst>
              <a:ext uri="{FF2B5EF4-FFF2-40B4-BE49-F238E27FC236}">
                <a16:creationId xmlns:a16="http://schemas.microsoft.com/office/drawing/2014/main" id="{4C92BB41-A761-4A1B-9180-EC02A6A0571E}"/>
              </a:ext>
            </a:extLst>
          </p:cNvPr>
          <p:cNvSpPr/>
          <p:nvPr/>
        </p:nvSpPr>
        <p:spPr>
          <a:xfrm>
            <a:off x="1039192" y="1618818"/>
            <a:ext cx="1908000" cy="1908000"/>
          </a:xfrm>
          <a:prstGeom prst="triangle">
            <a:avLst/>
          </a:prstGeom>
          <a:solidFill>
            <a:srgbClr val="9E93C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4000" rIns="0" bIns="36000" rtlCol="0" anchor="ctr" anchorCtr="1"/>
          <a:lstStyle/>
          <a:p>
            <a:pPr algn="ctr"/>
            <a:endParaRPr lang="en-GB" sz="1600" dirty="0">
              <a:latin typeface="+mj-lt"/>
            </a:endParaRPr>
          </a:p>
        </p:txBody>
      </p:sp>
      <p:sp>
        <p:nvSpPr>
          <p:cNvPr id="28" name="TextBox 27">
            <a:extLst>
              <a:ext uri="{FF2B5EF4-FFF2-40B4-BE49-F238E27FC236}">
                <a16:creationId xmlns:a16="http://schemas.microsoft.com/office/drawing/2014/main" id="{F87E344D-92F7-46BF-BBD2-CD5A4409602C}"/>
              </a:ext>
            </a:extLst>
          </p:cNvPr>
          <p:cNvSpPr txBox="1"/>
          <p:nvPr/>
        </p:nvSpPr>
        <p:spPr>
          <a:xfrm>
            <a:off x="1218108" y="2291191"/>
            <a:ext cx="1550167" cy="1231106"/>
          </a:xfrm>
          <a:prstGeom prst="rect">
            <a:avLst/>
          </a:prstGeom>
          <a:noFill/>
        </p:spPr>
        <p:txBody>
          <a:bodyPr wrap="square">
            <a:spAutoFit/>
          </a:bodyPr>
          <a:lstStyle/>
          <a:p>
            <a:pPr algn="ctr"/>
            <a:r>
              <a:rPr lang="en-GB" sz="2000" dirty="0">
                <a:solidFill>
                  <a:schemeClr val="bg1"/>
                </a:solidFill>
                <a:latin typeface="+mj-lt"/>
              </a:rPr>
              <a:t>E</a:t>
            </a:r>
            <a:r>
              <a:rPr lang="en-GB" sz="1800" dirty="0">
                <a:solidFill>
                  <a:schemeClr val="bg1"/>
                </a:solidFill>
                <a:latin typeface="+mj-lt"/>
              </a:rPr>
              <a:t>ffective </a:t>
            </a:r>
            <a:r>
              <a:rPr lang="en-GB" dirty="0">
                <a:solidFill>
                  <a:schemeClr val="bg1"/>
                </a:solidFill>
                <a:latin typeface="+mj-lt"/>
              </a:rPr>
              <a:t>P</a:t>
            </a:r>
            <a:r>
              <a:rPr lang="en-GB" sz="1800" dirty="0">
                <a:solidFill>
                  <a:schemeClr val="bg1"/>
                </a:solidFill>
                <a:latin typeface="+mj-lt"/>
              </a:rPr>
              <a:t>rocess</a:t>
            </a:r>
          </a:p>
          <a:p>
            <a:pPr algn="ctr"/>
            <a:r>
              <a:rPr lang="en-GB" dirty="0">
                <a:solidFill>
                  <a:schemeClr val="bg1"/>
                </a:solidFill>
                <a:latin typeface="+mj-lt"/>
              </a:rPr>
              <a:t>S</a:t>
            </a:r>
            <a:r>
              <a:rPr lang="en-GB" sz="1800" dirty="0">
                <a:solidFill>
                  <a:schemeClr val="bg1"/>
                </a:solidFill>
                <a:latin typeface="+mj-lt"/>
              </a:rPr>
              <a:t>afety Management </a:t>
            </a:r>
          </a:p>
        </p:txBody>
      </p:sp>
    </p:spTree>
    <p:extLst>
      <p:ext uri="{BB962C8B-B14F-4D97-AF65-F5344CB8AC3E}">
        <p14:creationId xmlns:p14="http://schemas.microsoft.com/office/powerpoint/2010/main" val="41181221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State of Employee Engagement in 2019: 4 Key Points">
            <a:extLst>
              <a:ext uri="{FF2B5EF4-FFF2-40B4-BE49-F238E27FC236}">
                <a16:creationId xmlns:a16="http://schemas.microsoft.com/office/drawing/2014/main" id="{8BE096F5-D4CC-457C-8CA8-32A43D5D1F4F}"/>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572000" y="1665791"/>
            <a:ext cx="4160697" cy="312052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GB" dirty="0"/>
              <a:t>Findings</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40</a:t>
            </a:fld>
            <a:endParaRPr lang="en-GB" dirty="0"/>
          </a:p>
        </p:txBody>
      </p:sp>
      <p:sp>
        <p:nvSpPr>
          <p:cNvPr id="4" name="Content Placeholder 3"/>
          <p:cNvSpPr>
            <a:spLocks noGrp="1"/>
          </p:cNvSpPr>
          <p:nvPr>
            <p:ph sz="quarter" idx="13"/>
          </p:nvPr>
        </p:nvSpPr>
        <p:spPr/>
        <p:txBody>
          <a:bodyPr/>
          <a:lstStyle/>
          <a:p>
            <a:pPr>
              <a:spcAft>
                <a:spcPts val="1200"/>
              </a:spcAft>
            </a:pPr>
            <a:r>
              <a:rPr lang="en-GB" sz="1600" dirty="0">
                <a:latin typeface="+mj-lt"/>
              </a:rPr>
              <a:t>Some findings will be significant (or occur frequently) and should be reported to board</a:t>
            </a:r>
          </a:p>
          <a:p>
            <a:r>
              <a:rPr lang="en-GB" sz="1600" dirty="0">
                <a:latin typeface="+mj-lt"/>
              </a:rPr>
              <a:t>Actions will be recorded and tracked in the business action management </a:t>
            </a:r>
          </a:p>
          <a:p>
            <a:pPr marL="361950" indent="0">
              <a:spcBef>
                <a:spcPts val="0"/>
              </a:spcBef>
              <a:spcAft>
                <a:spcPts val="1200"/>
              </a:spcAft>
              <a:buNone/>
            </a:pPr>
            <a:r>
              <a:rPr lang="en-GB" sz="1600" dirty="0">
                <a:latin typeface="+mj-lt"/>
              </a:rPr>
              <a:t>system</a:t>
            </a:r>
          </a:p>
          <a:p>
            <a:pPr marL="625475" lvl="1" indent="-265113">
              <a:spcAft>
                <a:spcPts val="1200"/>
              </a:spcAft>
              <a:buFont typeface="Wingdings" panose="05000000000000000000" pitchFamily="2" charset="2"/>
              <a:buChar char="§"/>
            </a:pPr>
            <a:r>
              <a:rPr lang="en-GB" sz="1400" dirty="0">
                <a:latin typeface="+mj-lt"/>
              </a:rPr>
              <a:t>Prioritisation of actions will be commensurate with associated risk</a:t>
            </a:r>
          </a:p>
          <a:p>
            <a:pPr marL="625475" lvl="1" indent="-265113">
              <a:spcAft>
                <a:spcPts val="1200"/>
              </a:spcAft>
              <a:buFont typeface="Wingdings" panose="05000000000000000000" pitchFamily="2" charset="2"/>
              <a:buChar char="§"/>
            </a:pPr>
            <a:r>
              <a:rPr lang="en-GB" sz="1400" dirty="0">
                <a:latin typeface="+mj-lt"/>
              </a:rPr>
              <a:t>Actions should be SMART &amp; sustainable</a:t>
            </a:r>
          </a:p>
          <a:p>
            <a:pPr marL="625475" lvl="1" indent="-265113">
              <a:spcAft>
                <a:spcPts val="1200"/>
              </a:spcAft>
              <a:buFont typeface="Wingdings" panose="05000000000000000000" pitchFamily="2" charset="2"/>
              <a:buChar char="§"/>
            </a:pPr>
            <a:r>
              <a:rPr lang="en-GB" sz="1400" dirty="0">
                <a:latin typeface="+mj-lt"/>
              </a:rPr>
              <a:t>Corrective actions address the root cause</a:t>
            </a:r>
            <a:r>
              <a:rPr lang="en-GB" sz="1400" dirty="0">
                <a:solidFill>
                  <a:srgbClr val="FF0000"/>
                </a:solidFill>
                <a:latin typeface="+mj-lt"/>
              </a:rPr>
              <a:t> </a:t>
            </a:r>
          </a:p>
          <a:p>
            <a:pPr marL="625475" lvl="1" indent="-265113">
              <a:spcAft>
                <a:spcPts val="1200"/>
              </a:spcAft>
              <a:buFont typeface="Wingdings" panose="05000000000000000000" pitchFamily="2" charset="2"/>
              <a:buChar char="§"/>
            </a:pPr>
            <a:r>
              <a:rPr lang="en-GB" sz="1400" dirty="0">
                <a:latin typeface="+mj-lt"/>
              </a:rPr>
              <a:t>Avoid generating too many actions</a:t>
            </a:r>
            <a:endParaRPr lang="en-GB" sz="1400" dirty="0">
              <a:solidFill>
                <a:srgbClr val="FF0000"/>
              </a:solidFill>
              <a:latin typeface="+mj-lt"/>
            </a:endParaRPr>
          </a:p>
          <a:p>
            <a:pPr marL="625475" lvl="1" indent="-265113">
              <a:spcAft>
                <a:spcPts val="1200"/>
              </a:spcAft>
              <a:buFont typeface="Wingdings" panose="05000000000000000000" pitchFamily="2" charset="2"/>
              <a:buChar char="§"/>
            </a:pPr>
            <a:r>
              <a:rPr lang="en-GB" sz="1400" dirty="0">
                <a:latin typeface="+mj-lt"/>
              </a:rPr>
              <a:t>A lack of audit actions should be challenged</a:t>
            </a:r>
          </a:p>
          <a:p>
            <a:pPr marL="0" indent="0">
              <a:buNone/>
            </a:pPr>
            <a:endParaRPr lang="en-GB" sz="1600" dirty="0"/>
          </a:p>
        </p:txBody>
      </p:sp>
    </p:spTree>
    <p:extLst>
      <p:ext uri="{BB962C8B-B14F-4D97-AF65-F5344CB8AC3E}">
        <p14:creationId xmlns:p14="http://schemas.microsoft.com/office/powerpoint/2010/main" val="9881338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Acting upon findings</a:t>
            </a:r>
          </a:p>
        </p:txBody>
      </p:sp>
    </p:spTree>
    <p:extLst>
      <p:ext uri="{BB962C8B-B14F-4D97-AF65-F5344CB8AC3E}">
        <p14:creationId xmlns:p14="http://schemas.microsoft.com/office/powerpoint/2010/main" val="9235035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06B1735-64D1-4594-8F8C-450B8C3C8B04}"/>
              </a:ext>
            </a:extLst>
          </p:cNvPr>
          <p:cNvSpPr/>
          <p:nvPr/>
        </p:nvSpPr>
        <p:spPr>
          <a:xfrm>
            <a:off x="540000" y="1066609"/>
            <a:ext cx="8280000" cy="3600000"/>
          </a:xfrm>
          <a:prstGeom prst="rect">
            <a:avLst/>
          </a:prstGeom>
          <a:solidFill>
            <a:srgbClr val="EBF6F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Acting on findings</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42</a:t>
            </a:fld>
            <a:endParaRPr lang="en-GB" dirty="0"/>
          </a:p>
        </p:txBody>
      </p:sp>
      <p:sp>
        <p:nvSpPr>
          <p:cNvPr id="6" name="Rectangle 5">
            <a:extLst>
              <a:ext uri="{FF2B5EF4-FFF2-40B4-BE49-F238E27FC236}">
                <a16:creationId xmlns:a16="http://schemas.microsoft.com/office/drawing/2014/main" id="{7ACFD1D8-1A3C-4228-9098-B5A2612DB003}"/>
              </a:ext>
            </a:extLst>
          </p:cNvPr>
          <p:cNvSpPr/>
          <p:nvPr/>
        </p:nvSpPr>
        <p:spPr>
          <a:xfrm>
            <a:off x="601443" y="2571750"/>
            <a:ext cx="8002556" cy="1984208"/>
          </a:xfrm>
          <a:prstGeom prst="rect">
            <a:avLst/>
          </a:prstGeom>
          <a:solidFill>
            <a:srgbClr val="43257D"/>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92075" lvl="1" fontAlgn="base">
              <a:spcAft>
                <a:spcPts val="600"/>
              </a:spcAft>
            </a:pPr>
            <a:r>
              <a:rPr lang="en-GB" sz="1600" dirty="0">
                <a:latin typeface="+mj-lt"/>
              </a:rPr>
              <a:t>Acting upon findings can be difficult due to: </a:t>
            </a:r>
          </a:p>
          <a:p>
            <a:pPr marL="285750" lvl="1" indent="-193675" fontAlgn="base">
              <a:spcAft>
                <a:spcPts val="1200"/>
              </a:spcAft>
              <a:buFont typeface="Arial" panose="020B0604020202020204" pitchFamily="34" charset="0"/>
              <a:buChar char="•"/>
            </a:pPr>
            <a:r>
              <a:rPr lang="en-GB" sz="1600" dirty="0">
                <a:latin typeface="+mj-lt"/>
              </a:rPr>
              <a:t>Different perceptions of those being audited</a:t>
            </a:r>
          </a:p>
          <a:p>
            <a:pPr marL="285750" lvl="1" indent="-193675" fontAlgn="base">
              <a:spcAft>
                <a:spcPts val="1200"/>
              </a:spcAft>
              <a:buFont typeface="Arial" panose="020B0604020202020204" pitchFamily="34" charset="0"/>
              <a:buChar char="•"/>
            </a:pPr>
            <a:r>
              <a:rPr lang="en-GB" sz="1600" dirty="0">
                <a:latin typeface="+mj-lt"/>
              </a:rPr>
              <a:t>Too many findings</a:t>
            </a:r>
          </a:p>
          <a:p>
            <a:pPr marL="285750" lvl="1" indent="-193675" fontAlgn="base">
              <a:spcAft>
                <a:spcPts val="1200"/>
              </a:spcAft>
              <a:buFont typeface="Arial" panose="020B0604020202020204" pitchFamily="34" charset="0"/>
              <a:buChar char="•"/>
            </a:pPr>
            <a:r>
              <a:rPr lang="en-GB" sz="1600" dirty="0">
                <a:latin typeface="+mj-lt"/>
              </a:rPr>
              <a:t>Unclear prioritisation</a:t>
            </a:r>
            <a:endParaRPr lang="en-GB" sz="1600" dirty="0">
              <a:solidFill>
                <a:srgbClr val="C00000"/>
              </a:solidFill>
              <a:latin typeface="+mj-lt"/>
            </a:endParaRPr>
          </a:p>
          <a:p>
            <a:pPr marL="285750" lvl="1" indent="-193675" fontAlgn="base">
              <a:spcAft>
                <a:spcPts val="1200"/>
              </a:spcAft>
              <a:buFont typeface="Arial" panose="020B0604020202020204" pitchFamily="34" charset="0"/>
              <a:buChar char="•"/>
            </a:pPr>
            <a:r>
              <a:rPr lang="en-GB" sz="1600" dirty="0">
                <a:latin typeface="+mj-lt"/>
              </a:rPr>
              <a:t>Unclear or un-specified recommendations and open ended actions</a:t>
            </a:r>
          </a:p>
        </p:txBody>
      </p:sp>
      <p:sp>
        <p:nvSpPr>
          <p:cNvPr id="7" name="Rectangle 6">
            <a:extLst>
              <a:ext uri="{FF2B5EF4-FFF2-40B4-BE49-F238E27FC236}">
                <a16:creationId xmlns:a16="http://schemas.microsoft.com/office/drawing/2014/main" id="{D318E5AE-7A2B-48DA-B466-14DB6500F12C}"/>
              </a:ext>
            </a:extLst>
          </p:cNvPr>
          <p:cNvSpPr/>
          <p:nvPr/>
        </p:nvSpPr>
        <p:spPr>
          <a:xfrm>
            <a:off x="601442" y="1179335"/>
            <a:ext cx="8002557" cy="1304373"/>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92075" lvl="1" fontAlgn="base">
              <a:spcAft>
                <a:spcPts val="600"/>
              </a:spcAft>
            </a:pPr>
            <a:r>
              <a:rPr lang="en-GB" sz="1600" dirty="0">
                <a:latin typeface="+mj-lt"/>
              </a:rPr>
              <a:t>Findings allow opportunities to improve, with actions to close gaps and improve performance</a:t>
            </a:r>
          </a:p>
          <a:p>
            <a:pPr marL="285750" lvl="1" indent="-193675" fontAlgn="base">
              <a:buFont typeface="Arial" panose="020B0604020202020204" pitchFamily="34" charset="0"/>
              <a:buChar char="•"/>
            </a:pPr>
            <a:r>
              <a:rPr lang="en-GB" sz="1600" dirty="0">
                <a:latin typeface="+mj-lt"/>
              </a:rPr>
              <a:t>Leadership to be aware of significant gaps and </a:t>
            </a:r>
          </a:p>
          <a:p>
            <a:pPr marL="268288" lvl="1" fontAlgn="base"/>
            <a:r>
              <a:rPr lang="en-GB" sz="1600" dirty="0">
                <a:latin typeface="+mj-lt"/>
              </a:rPr>
              <a:t>to support their resolution</a:t>
            </a:r>
          </a:p>
        </p:txBody>
      </p:sp>
      <p:pic>
        <p:nvPicPr>
          <p:cNvPr id="1026" name="Picture 2" descr="Ofsted: Key findings from apprenticeship inspections - new resource - mesma">
            <a:extLst>
              <a:ext uri="{FF2B5EF4-FFF2-40B4-BE49-F238E27FC236}">
                <a16:creationId xmlns:a16="http://schemas.microsoft.com/office/drawing/2014/main" id="{FE8A3FC4-8C55-4FA4-9777-8809C14D447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67798" y="1736834"/>
            <a:ext cx="3348783" cy="1701691"/>
          </a:xfrm>
          <a:prstGeom prst="rect">
            <a:avLst/>
          </a:prstGeom>
          <a:noFill/>
          <a:ln w="38100">
            <a:solidFill>
              <a:srgbClr val="EBF6F5"/>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68172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FC7C10-C5A4-427C-A90B-0EE3E8AA897E}"/>
              </a:ext>
            </a:extLst>
          </p:cNvPr>
          <p:cNvSpPr/>
          <p:nvPr/>
        </p:nvSpPr>
        <p:spPr>
          <a:xfrm>
            <a:off x="540000" y="1021511"/>
            <a:ext cx="8280000" cy="3600000"/>
          </a:xfrm>
          <a:prstGeom prst="rect">
            <a:avLst/>
          </a:prstGeom>
          <a:solidFill>
            <a:srgbClr val="EBF6F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4BCEAF2D-ADB2-4C93-9DDF-7D140C691E33}"/>
              </a:ext>
            </a:extLst>
          </p:cNvPr>
          <p:cNvSpPr/>
          <p:nvPr/>
        </p:nvSpPr>
        <p:spPr>
          <a:xfrm>
            <a:off x="601443" y="3299950"/>
            <a:ext cx="8114718" cy="1244520"/>
          </a:xfrm>
          <a:prstGeom prst="rect">
            <a:avLst/>
          </a:prstGeom>
          <a:solidFill>
            <a:srgbClr val="43257D"/>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marL="92075" lvl="1" fontAlgn="base">
              <a:spcAft>
                <a:spcPts val="600"/>
              </a:spcAft>
            </a:pPr>
            <a:r>
              <a:rPr lang="en-GB" sz="1600" dirty="0">
                <a:latin typeface="+mj-lt"/>
              </a:rPr>
              <a:t>Underlying causes</a:t>
            </a:r>
          </a:p>
          <a:p>
            <a:pPr marL="377825" lvl="1" indent="-285750" fontAlgn="base">
              <a:spcAft>
                <a:spcPts val="600"/>
              </a:spcAft>
              <a:buFont typeface="Arial" panose="020B0604020202020204" pitchFamily="34" charset="0"/>
              <a:buChar char="•"/>
            </a:pPr>
            <a:r>
              <a:rPr lang="en-GB" sz="1600" dirty="0">
                <a:latin typeface="+mj-lt"/>
              </a:rPr>
              <a:t>Can be added to the wider audit programme to ensure not replicated in other areas</a:t>
            </a:r>
          </a:p>
          <a:p>
            <a:pPr marL="377825" lvl="1" indent="-285750" fontAlgn="base">
              <a:spcAft>
                <a:spcPts val="600"/>
              </a:spcAft>
              <a:buFont typeface="Arial" panose="020B0604020202020204" pitchFamily="34" charset="0"/>
              <a:buChar char="•"/>
            </a:pPr>
            <a:r>
              <a:rPr lang="en-GB" sz="1600" dirty="0">
                <a:latin typeface="+mj-lt"/>
              </a:rPr>
              <a:t>Allows less significant findings to be identified to address with increased priority / resources</a:t>
            </a:r>
          </a:p>
        </p:txBody>
      </p:sp>
      <p:sp>
        <p:nvSpPr>
          <p:cNvPr id="7" name="Rectangle 6">
            <a:extLst>
              <a:ext uri="{FF2B5EF4-FFF2-40B4-BE49-F238E27FC236}">
                <a16:creationId xmlns:a16="http://schemas.microsoft.com/office/drawing/2014/main" id="{FD28D3C2-DAC6-4165-955A-71C185BFBEB8}"/>
              </a:ext>
            </a:extLst>
          </p:cNvPr>
          <p:cNvSpPr/>
          <p:nvPr/>
        </p:nvSpPr>
        <p:spPr>
          <a:xfrm>
            <a:off x="601443" y="1128162"/>
            <a:ext cx="8114718" cy="792078"/>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3228975" lvl="1" fontAlgn="base">
              <a:spcAft>
                <a:spcPts val="600"/>
              </a:spcAft>
            </a:pPr>
            <a:r>
              <a:rPr lang="en-GB" sz="1600" dirty="0">
                <a:latin typeface="+mj-lt"/>
              </a:rPr>
              <a:t>There can be resistance to findings around </a:t>
            </a:r>
            <a:r>
              <a:rPr lang="en-GB" b="1" dirty="0">
                <a:latin typeface="+mj-lt"/>
              </a:rPr>
              <a:t>weak signals </a:t>
            </a:r>
            <a:r>
              <a:rPr lang="en-GB" sz="1600" dirty="0">
                <a:latin typeface="+mj-lt"/>
              </a:rPr>
              <a:t>as they require greater scrutiny </a:t>
            </a:r>
          </a:p>
        </p:txBody>
      </p:sp>
      <p:sp>
        <p:nvSpPr>
          <p:cNvPr id="2" name="Title 1"/>
          <p:cNvSpPr>
            <a:spLocks noGrp="1"/>
          </p:cNvSpPr>
          <p:nvPr>
            <p:ph type="title"/>
          </p:nvPr>
        </p:nvSpPr>
        <p:spPr/>
        <p:txBody>
          <a:bodyPr/>
          <a:lstStyle/>
          <a:p>
            <a:r>
              <a:rPr lang="en-GB" dirty="0"/>
              <a:t>Improving through findings</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43</a:t>
            </a:fld>
            <a:endParaRPr lang="en-GB" dirty="0"/>
          </a:p>
        </p:txBody>
      </p:sp>
      <p:sp>
        <p:nvSpPr>
          <p:cNvPr id="10" name="Rectangle 9">
            <a:extLst>
              <a:ext uri="{FF2B5EF4-FFF2-40B4-BE49-F238E27FC236}">
                <a16:creationId xmlns:a16="http://schemas.microsoft.com/office/drawing/2014/main" id="{5F98B2C9-C92B-45E6-BCA0-C60E2DBB4ADF}"/>
              </a:ext>
            </a:extLst>
          </p:cNvPr>
          <p:cNvSpPr/>
          <p:nvPr/>
        </p:nvSpPr>
        <p:spPr>
          <a:xfrm>
            <a:off x="601443" y="2026890"/>
            <a:ext cx="5270851" cy="1196019"/>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3228975" lvl="1" fontAlgn="base">
              <a:spcAft>
                <a:spcPts val="600"/>
              </a:spcAft>
            </a:pPr>
            <a:r>
              <a:rPr lang="en-GB" sz="1600" dirty="0">
                <a:latin typeface="+mj-lt"/>
              </a:rPr>
              <a:t>Repeat findings can be escalated as the previous actions have been unsuccessful</a:t>
            </a:r>
          </a:p>
        </p:txBody>
      </p:sp>
      <p:sp>
        <p:nvSpPr>
          <p:cNvPr id="11" name="Rectangle 10">
            <a:extLst>
              <a:ext uri="{FF2B5EF4-FFF2-40B4-BE49-F238E27FC236}">
                <a16:creationId xmlns:a16="http://schemas.microsoft.com/office/drawing/2014/main" id="{B50503A7-BE8F-43B8-B173-21088B4BA03B}"/>
              </a:ext>
            </a:extLst>
          </p:cNvPr>
          <p:cNvSpPr/>
          <p:nvPr/>
        </p:nvSpPr>
        <p:spPr>
          <a:xfrm>
            <a:off x="5939405" y="2026891"/>
            <a:ext cx="2776755" cy="1196018"/>
          </a:xfrm>
          <a:prstGeom prst="rect">
            <a:avLst/>
          </a:prstGeom>
          <a:solidFill>
            <a:srgbClr val="2156A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92075" lvl="1" fontAlgn="base">
              <a:spcAft>
                <a:spcPts val="600"/>
              </a:spcAft>
            </a:pPr>
            <a:r>
              <a:rPr lang="en-GB" sz="1600" dirty="0">
                <a:latin typeface="+mj-lt"/>
              </a:rPr>
              <a:t>Important to bring findings together and provide a cumulative view of findings </a:t>
            </a:r>
          </a:p>
        </p:txBody>
      </p:sp>
      <p:pic>
        <p:nvPicPr>
          <p:cNvPr id="2050" name="Picture 2" descr="Interruption, Not Interference, Imperils Chip Supply Chain | SIGNAL Magazine">
            <a:extLst>
              <a:ext uri="{FF2B5EF4-FFF2-40B4-BE49-F238E27FC236}">
                <a16:creationId xmlns:a16="http://schemas.microsoft.com/office/drawing/2014/main" id="{D0648857-A6FD-4155-9EBE-86E6008F1A9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8064" y="1276876"/>
            <a:ext cx="2828337" cy="1767710"/>
          </a:xfrm>
          <a:prstGeom prst="rect">
            <a:avLst/>
          </a:prstGeom>
          <a:noFill/>
          <a:ln w="38100">
            <a:solidFill>
              <a:srgbClr val="EBF6F5"/>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07332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What to check</a:t>
            </a:r>
          </a:p>
        </p:txBody>
      </p:sp>
    </p:spTree>
    <p:extLst>
      <p:ext uri="{BB962C8B-B14F-4D97-AF65-F5344CB8AC3E}">
        <p14:creationId xmlns:p14="http://schemas.microsoft.com/office/powerpoint/2010/main" val="28837423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74919E7-B952-4BD3-B7FD-CD0D0591887A}"/>
              </a:ext>
            </a:extLst>
          </p:cNvPr>
          <p:cNvSpPr/>
          <p:nvPr/>
        </p:nvSpPr>
        <p:spPr>
          <a:xfrm>
            <a:off x="468000" y="1044000"/>
            <a:ext cx="8280000" cy="3600000"/>
          </a:xfrm>
          <a:prstGeom prst="rect">
            <a:avLst/>
          </a:prstGeom>
          <a:solidFill>
            <a:srgbClr val="EBF6F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What to check: process</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45</a:t>
            </a:fld>
            <a:endParaRPr lang="en-GB" dirty="0"/>
          </a:p>
        </p:txBody>
      </p:sp>
      <p:sp>
        <p:nvSpPr>
          <p:cNvPr id="7" name="Rectangle 6">
            <a:extLst>
              <a:ext uri="{FF2B5EF4-FFF2-40B4-BE49-F238E27FC236}">
                <a16:creationId xmlns:a16="http://schemas.microsoft.com/office/drawing/2014/main" id="{0473F938-09D0-40ED-B3B6-D1C067840352}"/>
              </a:ext>
            </a:extLst>
          </p:cNvPr>
          <p:cNvSpPr/>
          <p:nvPr/>
        </p:nvSpPr>
        <p:spPr>
          <a:xfrm>
            <a:off x="601442" y="1761688"/>
            <a:ext cx="8074557" cy="2794270"/>
          </a:xfrm>
          <a:prstGeom prst="rect">
            <a:avLst/>
          </a:prstGeom>
          <a:solidFill>
            <a:srgbClr val="43257D"/>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285750" lvl="1" indent="-193675" fontAlgn="base">
              <a:spcAft>
                <a:spcPts val="600"/>
              </a:spcAft>
              <a:buFont typeface="Arial" panose="020B0604020202020204" pitchFamily="34" charset="0"/>
              <a:buChar char="•"/>
            </a:pPr>
            <a:r>
              <a:rPr lang="en-GB" sz="1400" dirty="0">
                <a:latin typeface="+mj-lt"/>
              </a:rPr>
              <a:t>How well are our assurance processes working? </a:t>
            </a:r>
          </a:p>
          <a:p>
            <a:pPr marL="285750" lvl="1" indent="-193675" fontAlgn="base">
              <a:spcAft>
                <a:spcPts val="600"/>
              </a:spcAft>
              <a:buFont typeface="Arial" panose="020B0604020202020204" pitchFamily="34" charset="0"/>
              <a:buChar char="•"/>
            </a:pPr>
            <a:r>
              <a:rPr lang="en-GB" sz="1400" dirty="0">
                <a:latin typeface="+mj-lt"/>
              </a:rPr>
              <a:t>Are the completed audit activities providing good quality </a:t>
            </a:r>
          </a:p>
          <a:p>
            <a:pPr marL="268288" lvl="1" fontAlgn="base">
              <a:spcAft>
                <a:spcPts val="600"/>
              </a:spcAft>
            </a:pPr>
            <a:r>
              <a:rPr lang="en-GB" sz="1400" dirty="0">
                <a:latin typeface="+mj-lt"/>
              </a:rPr>
              <a:t>output?  </a:t>
            </a:r>
          </a:p>
          <a:p>
            <a:pPr marL="285750" lvl="2" indent="-193675" fontAlgn="base">
              <a:spcAft>
                <a:spcPts val="600"/>
              </a:spcAft>
              <a:buFont typeface="Arial" panose="020B0604020202020204" pitchFamily="34" charset="0"/>
              <a:buChar char="•"/>
            </a:pPr>
            <a:r>
              <a:rPr lang="en-GB" sz="1400" dirty="0">
                <a:latin typeface="+mj-lt"/>
              </a:rPr>
              <a:t>Are we identifying true weaknesses?</a:t>
            </a:r>
          </a:p>
          <a:p>
            <a:pPr marL="285750" lvl="1" indent="-193675" fontAlgn="base">
              <a:spcAft>
                <a:spcPts val="600"/>
              </a:spcAft>
              <a:buFont typeface="Arial" panose="020B0604020202020204" pitchFamily="34" charset="0"/>
              <a:buChar char="•"/>
            </a:pPr>
            <a:r>
              <a:rPr lang="en-GB" sz="1400" dirty="0">
                <a:latin typeface="+mj-lt"/>
              </a:rPr>
              <a:t>Are identified issues analysed to identify root cause? </a:t>
            </a:r>
          </a:p>
          <a:p>
            <a:pPr marL="285750" lvl="1" indent="-193675" fontAlgn="base">
              <a:spcAft>
                <a:spcPts val="600"/>
              </a:spcAft>
              <a:buFont typeface="Arial" panose="020B0604020202020204" pitchFamily="34" charset="0"/>
              <a:buChar char="•"/>
            </a:pPr>
            <a:r>
              <a:rPr lang="en-GB" sz="1400" dirty="0">
                <a:latin typeface="+mj-lt"/>
              </a:rPr>
              <a:t>Is there sufficient coverage across the four different types of audit?</a:t>
            </a:r>
          </a:p>
          <a:p>
            <a:pPr marL="285750" lvl="1" indent="-193675" fontAlgn="base">
              <a:spcAft>
                <a:spcPts val="600"/>
              </a:spcAft>
              <a:buFont typeface="Arial" panose="020B0604020202020204" pitchFamily="34" charset="0"/>
              <a:buChar char="•"/>
            </a:pPr>
            <a:r>
              <a:rPr lang="en-GB" sz="1400" dirty="0">
                <a:latin typeface="+mj-lt"/>
              </a:rPr>
              <a:t>Does the plan cover the robust verification of activities in relation to people, plant and process?</a:t>
            </a:r>
          </a:p>
        </p:txBody>
      </p:sp>
      <p:sp>
        <p:nvSpPr>
          <p:cNvPr id="10" name="Rectangle 9">
            <a:extLst>
              <a:ext uri="{FF2B5EF4-FFF2-40B4-BE49-F238E27FC236}">
                <a16:creationId xmlns:a16="http://schemas.microsoft.com/office/drawing/2014/main" id="{854F6FAB-1FE1-4CD5-A639-D27EF38926F5}"/>
              </a:ext>
            </a:extLst>
          </p:cNvPr>
          <p:cNvSpPr/>
          <p:nvPr/>
        </p:nvSpPr>
        <p:spPr>
          <a:xfrm>
            <a:off x="601443" y="1179336"/>
            <a:ext cx="4949229" cy="506852"/>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fontAlgn="base"/>
            <a:r>
              <a:rPr lang="en-GB" sz="1600" dirty="0">
                <a:latin typeface="+mj-lt"/>
              </a:rPr>
              <a:t>Key statements to be considered:</a:t>
            </a:r>
          </a:p>
        </p:txBody>
      </p:sp>
      <p:pic>
        <p:nvPicPr>
          <p:cNvPr id="5" name="Picture 4">
            <a:extLst>
              <a:ext uri="{FF2B5EF4-FFF2-40B4-BE49-F238E27FC236}">
                <a16:creationId xmlns:a16="http://schemas.microsoft.com/office/drawing/2014/main" id="{67AD2B0F-EACA-4C8B-B939-AAED7993CAD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2672" y="1112275"/>
            <a:ext cx="3053328" cy="2037006"/>
          </a:xfrm>
          <a:prstGeom prst="rect">
            <a:avLst/>
          </a:prstGeom>
          <a:ln w="53975">
            <a:solidFill>
              <a:srgbClr val="EBF6F5"/>
            </a:solidFill>
          </a:ln>
        </p:spPr>
      </p:pic>
    </p:spTree>
    <p:extLst>
      <p:ext uri="{BB962C8B-B14F-4D97-AF65-F5344CB8AC3E}">
        <p14:creationId xmlns:p14="http://schemas.microsoft.com/office/powerpoint/2010/main" val="348991617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74919E7-B952-4BD3-B7FD-CD0D0591887A}"/>
              </a:ext>
            </a:extLst>
          </p:cNvPr>
          <p:cNvSpPr/>
          <p:nvPr/>
        </p:nvSpPr>
        <p:spPr>
          <a:xfrm>
            <a:off x="468000" y="1044000"/>
            <a:ext cx="8280000" cy="3600000"/>
          </a:xfrm>
          <a:prstGeom prst="rect">
            <a:avLst/>
          </a:prstGeom>
          <a:solidFill>
            <a:srgbClr val="EBF6F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What to check: improving</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46</a:t>
            </a:fld>
            <a:endParaRPr lang="en-GB" dirty="0"/>
          </a:p>
        </p:txBody>
      </p:sp>
      <p:sp>
        <p:nvSpPr>
          <p:cNvPr id="7" name="Rectangle 6">
            <a:extLst>
              <a:ext uri="{FF2B5EF4-FFF2-40B4-BE49-F238E27FC236}">
                <a16:creationId xmlns:a16="http://schemas.microsoft.com/office/drawing/2014/main" id="{0473F938-09D0-40ED-B3B6-D1C067840352}"/>
              </a:ext>
            </a:extLst>
          </p:cNvPr>
          <p:cNvSpPr/>
          <p:nvPr/>
        </p:nvSpPr>
        <p:spPr>
          <a:xfrm>
            <a:off x="3412332" y="2418046"/>
            <a:ext cx="2418595" cy="594889"/>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algn="ctr" fontAlgn="base"/>
            <a:r>
              <a:rPr lang="en-GB" sz="1600" dirty="0">
                <a:latin typeface="+mj-lt"/>
              </a:rPr>
              <a:t>Are we sharing good practice? </a:t>
            </a:r>
          </a:p>
        </p:txBody>
      </p:sp>
      <p:sp>
        <p:nvSpPr>
          <p:cNvPr id="10" name="Rectangle 9">
            <a:extLst>
              <a:ext uri="{FF2B5EF4-FFF2-40B4-BE49-F238E27FC236}">
                <a16:creationId xmlns:a16="http://schemas.microsoft.com/office/drawing/2014/main" id="{854F6FAB-1FE1-4CD5-A639-D27EF38926F5}"/>
              </a:ext>
            </a:extLst>
          </p:cNvPr>
          <p:cNvSpPr/>
          <p:nvPr/>
        </p:nvSpPr>
        <p:spPr>
          <a:xfrm>
            <a:off x="3412332" y="1131178"/>
            <a:ext cx="5263667" cy="1228304"/>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fontAlgn="base"/>
            <a:r>
              <a:rPr lang="en-GB" sz="1600" dirty="0">
                <a:latin typeface="+mj-lt"/>
              </a:rPr>
              <a:t>What is the status of barriers against MAH, and which areas of our SEMS need further focus? </a:t>
            </a:r>
          </a:p>
          <a:p>
            <a:pPr marL="268288" lvl="1" indent="-171450" fontAlgn="base">
              <a:buFont typeface="Arial" panose="020B0604020202020204" pitchFamily="34" charset="0"/>
              <a:buChar char="•"/>
            </a:pPr>
            <a:r>
              <a:rPr lang="en-GB" sz="1400" dirty="0">
                <a:latin typeface="+mj-lt"/>
              </a:rPr>
              <a:t>Reporting to the various levels of management</a:t>
            </a:r>
          </a:p>
          <a:p>
            <a:pPr marL="268288" lvl="1" indent="-171450" fontAlgn="base">
              <a:buFont typeface="Arial" panose="020B0604020202020204" pitchFamily="34" charset="0"/>
              <a:buChar char="•"/>
            </a:pPr>
            <a:r>
              <a:rPr lang="en-GB" sz="1400" dirty="0">
                <a:latin typeface="+mj-lt"/>
              </a:rPr>
              <a:t>Senior management summary reports with schedule and action status, key risks, and any trends / KPIs</a:t>
            </a:r>
          </a:p>
        </p:txBody>
      </p:sp>
      <p:sp>
        <p:nvSpPr>
          <p:cNvPr id="8" name="Rectangle 7">
            <a:extLst>
              <a:ext uri="{FF2B5EF4-FFF2-40B4-BE49-F238E27FC236}">
                <a16:creationId xmlns:a16="http://schemas.microsoft.com/office/drawing/2014/main" id="{B783571B-17DA-4F99-BC08-00690071C13A}"/>
              </a:ext>
            </a:extLst>
          </p:cNvPr>
          <p:cNvSpPr/>
          <p:nvPr/>
        </p:nvSpPr>
        <p:spPr>
          <a:xfrm>
            <a:off x="5881261" y="2418047"/>
            <a:ext cx="2794738" cy="594889"/>
          </a:xfrm>
          <a:prstGeom prst="rect">
            <a:avLst/>
          </a:prstGeom>
          <a:solidFill>
            <a:srgbClr val="2156A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algn="ctr" fontAlgn="base"/>
            <a:r>
              <a:rPr lang="en-GB" sz="1600" dirty="0">
                <a:latin typeface="+mj-lt"/>
              </a:rPr>
              <a:t>Are we making improvements? </a:t>
            </a:r>
          </a:p>
        </p:txBody>
      </p:sp>
      <p:sp>
        <p:nvSpPr>
          <p:cNvPr id="9" name="Rectangle 8">
            <a:extLst>
              <a:ext uri="{FF2B5EF4-FFF2-40B4-BE49-F238E27FC236}">
                <a16:creationId xmlns:a16="http://schemas.microsoft.com/office/drawing/2014/main" id="{4DACE454-F67F-4B7E-8FC6-A5B63DAF2D32}"/>
              </a:ext>
            </a:extLst>
          </p:cNvPr>
          <p:cNvSpPr/>
          <p:nvPr/>
        </p:nvSpPr>
        <p:spPr>
          <a:xfrm>
            <a:off x="601442" y="3122747"/>
            <a:ext cx="8074557" cy="1424086"/>
          </a:xfrm>
          <a:prstGeom prst="rect">
            <a:avLst/>
          </a:prstGeom>
          <a:solidFill>
            <a:srgbClr val="43257D"/>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fontAlgn="base"/>
            <a:r>
              <a:rPr lang="en-GB" sz="1600" dirty="0">
                <a:latin typeface="+mj-lt"/>
              </a:rPr>
              <a:t>What information is available to steer future monitoring and audit plans? </a:t>
            </a:r>
          </a:p>
          <a:p>
            <a:pPr marL="268288" lvl="1" indent="-193675" fontAlgn="base">
              <a:spcAft>
                <a:spcPts val="600"/>
              </a:spcAft>
              <a:buFont typeface="Arial" panose="020B0604020202020204" pitchFamily="34" charset="0"/>
              <a:buChar char="•"/>
            </a:pPr>
            <a:r>
              <a:rPr lang="en-GB" sz="1400" dirty="0">
                <a:latin typeface="+mj-lt"/>
              </a:rPr>
              <a:t>Additional audit / monitoring focus based on Regulatory findings and incident statistics</a:t>
            </a:r>
          </a:p>
          <a:p>
            <a:pPr marL="268288" lvl="1" indent="-193675" fontAlgn="base">
              <a:buFont typeface="Arial" panose="020B0604020202020204" pitchFamily="34" charset="0"/>
              <a:buChar char="•"/>
            </a:pPr>
            <a:r>
              <a:rPr lang="en-GB" sz="1400" dirty="0">
                <a:latin typeface="+mj-lt"/>
              </a:rPr>
              <a:t>Significant activities / changes planned affecting the SEMS?</a:t>
            </a:r>
          </a:p>
          <a:p>
            <a:pPr marL="74613" lvl="2" fontAlgn="base">
              <a:spcAft>
                <a:spcPts val="600"/>
              </a:spcAft>
            </a:pPr>
            <a:r>
              <a:rPr lang="en-GB" sz="1200" i="1" dirty="0">
                <a:latin typeface="+mj-lt"/>
              </a:rPr>
              <a:t>	</a:t>
            </a:r>
            <a:r>
              <a:rPr lang="en-GB" sz="1400" i="1" dirty="0">
                <a:latin typeface="+mj-lt"/>
              </a:rPr>
              <a:t>Opportunity to audit activities / changes in advance to prevent an issue</a:t>
            </a:r>
            <a:endParaRPr lang="en-GB" sz="1200" i="1" dirty="0">
              <a:latin typeface="+mj-lt"/>
            </a:endParaRPr>
          </a:p>
          <a:p>
            <a:pPr marL="268288" lvl="1" indent="-193675">
              <a:spcAft>
                <a:spcPts val="600"/>
              </a:spcAft>
              <a:buFont typeface="Arial" panose="020B0604020202020204" pitchFamily="34" charset="0"/>
              <a:buChar char="•"/>
            </a:pPr>
            <a:r>
              <a:rPr lang="en-GB" sz="1400" dirty="0">
                <a:latin typeface="+mj-lt"/>
              </a:rPr>
              <a:t>Are there </a:t>
            </a:r>
            <a:r>
              <a:rPr lang="en-GB" sz="1400" i="1" dirty="0">
                <a:effectLst>
                  <a:outerShdw blurRad="38100" dist="38100" dir="2700000" algn="tl">
                    <a:srgbClr val="000000">
                      <a:alpha val="43137"/>
                    </a:srgbClr>
                  </a:outerShdw>
                </a:effectLst>
                <a:latin typeface="+mj-lt"/>
              </a:rPr>
              <a:t>weak signals </a:t>
            </a:r>
            <a:r>
              <a:rPr lang="en-GB" sz="1400" dirty="0">
                <a:latin typeface="+mj-lt"/>
              </a:rPr>
              <a:t>requiring action or follow up to align with other sources, e.g. investigations</a:t>
            </a:r>
          </a:p>
        </p:txBody>
      </p:sp>
      <p:pic>
        <p:nvPicPr>
          <p:cNvPr id="4" name="Picture 3">
            <a:extLst>
              <a:ext uri="{FF2B5EF4-FFF2-40B4-BE49-F238E27FC236}">
                <a16:creationId xmlns:a16="http://schemas.microsoft.com/office/drawing/2014/main" id="{540CF55C-82C0-4642-9CD0-21C8D480327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1442" y="1313061"/>
            <a:ext cx="2738889" cy="1540625"/>
          </a:xfrm>
          <a:prstGeom prst="rect">
            <a:avLst/>
          </a:prstGeom>
        </p:spPr>
      </p:pic>
    </p:spTree>
    <p:extLst>
      <p:ext uri="{BB962C8B-B14F-4D97-AF65-F5344CB8AC3E}">
        <p14:creationId xmlns:p14="http://schemas.microsoft.com/office/powerpoint/2010/main" val="30641261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Programme review</a:t>
            </a:r>
          </a:p>
        </p:txBody>
      </p:sp>
    </p:spTree>
    <p:extLst>
      <p:ext uri="{BB962C8B-B14F-4D97-AF65-F5344CB8AC3E}">
        <p14:creationId xmlns:p14="http://schemas.microsoft.com/office/powerpoint/2010/main" val="6978952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Engagement</a:t>
            </a:r>
          </a:p>
        </p:txBody>
      </p:sp>
      <p:sp>
        <p:nvSpPr>
          <p:cNvPr id="3" name="Slide Number Placeholder 2"/>
          <p:cNvSpPr>
            <a:spLocks noGrp="1"/>
          </p:cNvSpPr>
          <p:nvPr>
            <p:ph type="sldNum" sz="quarter" idx="12"/>
          </p:nvPr>
        </p:nvSpPr>
        <p:spPr/>
        <p:txBody>
          <a:bodyPr/>
          <a:lstStyle/>
          <a:p>
            <a:fld id="{B1249AB1-AB30-4DB9-BB9C-D847817A3AC3}" type="slidenum">
              <a:rPr lang="en-GB" smtClean="0"/>
              <a:pPr/>
              <a:t>48</a:t>
            </a:fld>
            <a:endParaRPr lang="en-GB" dirty="0"/>
          </a:p>
        </p:txBody>
      </p:sp>
      <p:sp>
        <p:nvSpPr>
          <p:cNvPr id="4" name="Content Placeholder 3"/>
          <p:cNvSpPr>
            <a:spLocks noGrp="1"/>
          </p:cNvSpPr>
          <p:nvPr>
            <p:ph sz="quarter" idx="13"/>
          </p:nvPr>
        </p:nvSpPr>
        <p:spPr>
          <a:xfrm>
            <a:off x="5348588" y="1846780"/>
            <a:ext cx="3192038" cy="2488051"/>
          </a:xfrm>
        </p:spPr>
        <p:txBody>
          <a:bodyPr/>
          <a:lstStyle/>
          <a:p>
            <a:pPr>
              <a:spcAft>
                <a:spcPts val="1200"/>
              </a:spcAft>
            </a:pPr>
            <a:r>
              <a:rPr lang="en-GB" sz="1600" dirty="0">
                <a:latin typeface="+mj-lt"/>
              </a:rPr>
              <a:t>Lessons learned slides can be shared with specific audiences on mind</a:t>
            </a:r>
          </a:p>
          <a:p>
            <a:pPr>
              <a:spcAft>
                <a:spcPts val="1200"/>
              </a:spcAft>
            </a:pPr>
            <a:r>
              <a:rPr lang="en-GB" sz="1600" dirty="0">
                <a:latin typeface="+mj-lt"/>
              </a:rPr>
              <a:t>Upon completion, audit team reviews what went well and what could be improved through the audit process</a:t>
            </a:r>
          </a:p>
          <a:p>
            <a:pPr marL="0" indent="0">
              <a:buNone/>
            </a:pPr>
            <a:endParaRPr lang="en-GB" sz="1600" dirty="0"/>
          </a:p>
        </p:txBody>
      </p:sp>
      <p:pic>
        <p:nvPicPr>
          <p:cNvPr id="2050" name="Picture 2" descr="5 Steps to Continuous Improvement">
            <a:extLst>
              <a:ext uri="{FF2B5EF4-FFF2-40B4-BE49-F238E27FC236}">
                <a16:creationId xmlns:a16="http://schemas.microsoft.com/office/drawing/2014/main" id="{3F8EE6C0-6AC9-4F4D-A0AB-5FFB260D064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0000" y="1758222"/>
            <a:ext cx="4583726" cy="257660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8FAA1C9A-6480-4AE7-B835-5E302428919D}"/>
              </a:ext>
            </a:extLst>
          </p:cNvPr>
          <p:cNvSpPr txBox="1"/>
          <p:nvPr/>
        </p:nvSpPr>
        <p:spPr>
          <a:xfrm>
            <a:off x="476376" y="1026461"/>
            <a:ext cx="8064250" cy="584775"/>
          </a:xfrm>
          <a:prstGeom prst="rect">
            <a:avLst/>
          </a:prstGeom>
          <a:noFill/>
        </p:spPr>
        <p:txBody>
          <a:bodyPr wrap="square">
            <a:spAutoFit/>
          </a:bodyPr>
          <a:lstStyle/>
          <a:p>
            <a:pPr marL="360000" indent="-360000">
              <a:spcBef>
                <a:spcPts val="600"/>
              </a:spcBef>
              <a:spcAft>
                <a:spcPts val="1200"/>
              </a:spcAft>
              <a:buClr>
                <a:schemeClr val="bg2"/>
              </a:buClr>
              <a:buFont typeface="Wingdings" panose="05000000000000000000" pitchFamily="2" charset="2"/>
              <a:buChar char=""/>
            </a:pPr>
            <a:r>
              <a:rPr lang="en-GB" sz="1600" dirty="0">
                <a:latin typeface="+mj-lt"/>
              </a:rPr>
              <a:t>With a range of locations &amp; auditors it is worth review and reflection to determine if outcomes are site specific or a broader systemic issue</a:t>
            </a:r>
          </a:p>
        </p:txBody>
      </p:sp>
    </p:spTree>
    <p:extLst>
      <p:ext uri="{BB962C8B-B14F-4D97-AF65-F5344CB8AC3E}">
        <p14:creationId xmlns:p14="http://schemas.microsoft.com/office/powerpoint/2010/main" val="33034349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Programme review</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49</a:t>
            </a:fld>
            <a:endParaRPr lang="en-GB" dirty="0"/>
          </a:p>
        </p:txBody>
      </p:sp>
      <p:sp>
        <p:nvSpPr>
          <p:cNvPr id="4" name="Content Placeholder 3"/>
          <p:cNvSpPr>
            <a:spLocks noGrp="1"/>
          </p:cNvSpPr>
          <p:nvPr>
            <p:ph sz="quarter" idx="13"/>
          </p:nvPr>
        </p:nvSpPr>
        <p:spPr>
          <a:xfrm>
            <a:off x="539750" y="1187999"/>
            <a:ext cx="1892110" cy="3254401"/>
          </a:xfrm>
          <a:prstGeom prst="rect">
            <a:avLst/>
          </a:prstGeom>
          <a:solidFill>
            <a:srgbClr val="2156A7"/>
          </a:solidFill>
        </p:spPr>
        <p:txBody>
          <a:bodyPr lIns="108000" tIns="72000" rIns="72000"/>
          <a:lstStyle/>
          <a:p>
            <a:pPr marL="0" indent="0">
              <a:buNone/>
            </a:pPr>
            <a:r>
              <a:rPr lang="en-GB" sz="1600" dirty="0">
                <a:solidFill>
                  <a:schemeClr val="bg1"/>
                </a:solidFill>
                <a:latin typeface="+mj-lt"/>
              </a:rPr>
              <a:t>It is important to review assurance programme annually (with a team) to determine if it is fit for purpose and delivering on expectations. </a:t>
            </a:r>
          </a:p>
          <a:p>
            <a:pPr marL="0" indent="0">
              <a:buNone/>
            </a:pPr>
            <a:endParaRPr lang="en-GB" sz="1600" dirty="0">
              <a:solidFill>
                <a:schemeClr val="bg1"/>
              </a:solidFill>
              <a:latin typeface="+mj-lt"/>
            </a:endParaRPr>
          </a:p>
          <a:p>
            <a:pPr marL="0" indent="0">
              <a:buNone/>
            </a:pPr>
            <a:r>
              <a:rPr lang="en-GB" sz="1600" dirty="0">
                <a:solidFill>
                  <a:schemeClr val="bg1"/>
                </a:solidFill>
                <a:latin typeface="+mj-lt"/>
              </a:rPr>
              <a:t>They would look at:</a:t>
            </a:r>
          </a:p>
        </p:txBody>
      </p:sp>
      <p:sp>
        <p:nvSpPr>
          <p:cNvPr id="5" name="Rectangle: Rounded Corners 4">
            <a:extLst>
              <a:ext uri="{FF2B5EF4-FFF2-40B4-BE49-F238E27FC236}">
                <a16:creationId xmlns:a16="http://schemas.microsoft.com/office/drawing/2014/main" id="{AB3BBC2E-0B85-4459-8771-A6C29093594F}"/>
              </a:ext>
            </a:extLst>
          </p:cNvPr>
          <p:cNvSpPr/>
          <p:nvPr/>
        </p:nvSpPr>
        <p:spPr>
          <a:xfrm>
            <a:off x="2556000" y="1188000"/>
            <a:ext cx="1927860" cy="914400"/>
          </a:xfrm>
          <a:prstGeom prst="roundRect">
            <a:avLst/>
          </a:prstGeom>
          <a:solidFill>
            <a:srgbClr val="FFFFFF"/>
          </a:solidFill>
          <a:ln w="28575">
            <a:solidFill>
              <a:srgbClr val="008884"/>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r>
              <a:rPr lang="en-GB" sz="1200" dirty="0">
                <a:solidFill>
                  <a:srgbClr val="2156A7"/>
                </a:solidFill>
                <a:latin typeface="+mj-lt"/>
              </a:rPr>
              <a:t>Programme structure and if it addresses key MAH threats across all business areas?</a:t>
            </a:r>
          </a:p>
        </p:txBody>
      </p:sp>
      <p:sp>
        <p:nvSpPr>
          <p:cNvPr id="6" name="Rectangle: Rounded Corners 5">
            <a:extLst>
              <a:ext uri="{FF2B5EF4-FFF2-40B4-BE49-F238E27FC236}">
                <a16:creationId xmlns:a16="http://schemas.microsoft.com/office/drawing/2014/main" id="{0F9ED6D8-5DDF-4F9B-AA28-76A1941CB81A}"/>
              </a:ext>
            </a:extLst>
          </p:cNvPr>
          <p:cNvSpPr/>
          <p:nvPr/>
        </p:nvSpPr>
        <p:spPr>
          <a:xfrm>
            <a:off x="4608000" y="1188000"/>
            <a:ext cx="1927860" cy="914400"/>
          </a:xfrm>
          <a:prstGeom prst="roundRect">
            <a:avLst/>
          </a:prstGeom>
          <a:solidFill>
            <a:srgbClr val="FFFFFF"/>
          </a:solidFill>
          <a:ln w="28575">
            <a:solidFill>
              <a:srgbClr val="008884"/>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715963" algn="ctr"/>
            <a:r>
              <a:rPr lang="en-GB" sz="1200" dirty="0">
                <a:solidFill>
                  <a:srgbClr val="2156A7"/>
                </a:solidFill>
                <a:latin typeface="+mj-lt"/>
              </a:rPr>
              <a:t>Is programme being driven by a suitable ranking of risks?</a:t>
            </a:r>
            <a:endParaRPr lang="en-GB" sz="1200" dirty="0">
              <a:latin typeface="+mj-lt"/>
            </a:endParaRPr>
          </a:p>
        </p:txBody>
      </p:sp>
      <p:sp>
        <p:nvSpPr>
          <p:cNvPr id="7" name="Rectangle: Rounded Corners 6">
            <a:extLst>
              <a:ext uri="{FF2B5EF4-FFF2-40B4-BE49-F238E27FC236}">
                <a16:creationId xmlns:a16="http://schemas.microsoft.com/office/drawing/2014/main" id="{20C1F146-41E9-47F3-A38C-BE2D6432C0CA}"/>
              </a:ext>
            </a:extLst>
          </p:cNvPr>
          <p:cNvSpPr/>
          <p:nvPr/>
        </p:nvSpPr>
        <p:spPr>
          <a:xfrm>
            <a:off x="2556000" y="2340000"/>
            <a:ext cx="1927860" cy="914400"/>
          </a:xfrm>
          <a:prstGeom prst="roundRect">
            <a:avLst/>
          </a:prstGeom>
          <a:solidFill>
            <a:srgbClr val="FFFFFF"/>
          </a:solidFill>
          <a:ln w="28575">
            <a:solidFill>
              <a:srgbClr val="008884"/>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r>
              <a:rPr lang="en-GB" sz="1200" dirty="0">
                <a:solidFill>
                  <a:srgbClr val="2156A7"/>
                </a:solidFill>
                <a:latin typeface="+mj-lt"/>
              </a:rPr>
              <a:t>Does programme look at system, technical, compliance and regulatory audits?</a:t>
            </a:r>
          </a:p>
        </p:txBody>
      </p:sp>
      <p:sp>
        <p:nvSpPr>
          <p:cNvPr id="8" name="Rectangle: Rounded Corners 7">
            <a:extLst>
              <a:ext uri="{FF2B5EF4-FFF2-40B4-BE49-F238E27FC236}">
                <a16:creationId xmlns:a16="http://schemas.microsoft.com/office/drawing/2014/main" id="{C40C394F-D786-4D37-80D5-EC5E97913EEE}"/>
              </a:ext>
            </a:extLst>
          </p:cNvPr>
          <p:cNvSpPr/>
          <p:nvPr/>
        </p:nvSpPr>
        <p:spPr>
          <a:xfrm>
            <a:off x="4608000" y="3528000"/>
            <a:ext cx="1927860" cy="914400"/>
          </a:xfrm>
          <a:prstGeom prst="roundRect">
            <a:avLst/>
          </a:prstGeom>
          <a:solidFill>
            <a:srgbClr val="FFFFFF"/>
          </a:solidFill>
          <a:ln w="28575">
            <a:solidFill>
              <a:srgbClr val="008884"/>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ctr"/>
            <a:r>
              <a:rPr lang="en-GB" sz="1200" dirty="0">
                <a:solidFill>
                  <a:srgbClr val="2156A7"/>
                </a:solidFill>
                <a:latin typeface="+mj-lt"/>
              </a:rPr>
              <a:t>Audit team composition – being spread across the business to incorporate subject matter experts?</a:t>
            </a:r>
          </a:p>
        </p:txBody>
      </p:sp>
      <p:sp>
        <p:nvSpPr>
          <p:cNvPr id="9" name="Rectangle: Rounded Corners 8">
            <a:extLst>
              <a:ext uri="{FF2B5EF4-FFF2-40B4-BE49-F238E27FC236}">
                <a16:creationId xmlns:a16="http://schemas.microsoft.com/office/drawing/2014/main" id="{E875924B-57B4-4F82-A5AF-382FC84A8D31}"/>
              </a:ext>
            </a:extLst>
          </p:cNvPr>
          <p:cNvSpPr/>
          <p:nvPr/>
        </p:nvSpPr>
        <p:spPr>
          <a:xfrm>
            <a:off x="2556000" y="3528000"/>
            <a:ext cx="1927860" cy="914400"/>
          </a:xfrm>
          <a:prstGeom prst="roundRect">
            <a:avLst/>
          </a:prstGeom>
          <a:solidFill>
            <a:srgbClr val="FFFFFF"/>
          </a:solidFill>
          <a:ln w="28575">
            <a:solidFill>
              <a:srgbClr val="008884"/>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625475" algn="ctr"/>
            <a:r>
              <a:rPr lang="en-GB" sz="1200" dirty="0">
                <a:solidFill>
                  <a:srgbClr val="2156A7"/>
                </a:solidFill>
                <a:latin typeface="+mj-lt"/>
              </a:rPr>
              <a:t>Are audits being completed on time?</a:t>
            </a:r>
          </a:p>
        </p:txBody>
      </p:sp>
      <p:sp>
        <p:nvSpPr>
          <p:cNvPr id="10" name="Rectangle: Rounded Corners 9">
            <a:extLst>
              <a:ext uri="{FF2B5EF4-FFF2-40B4-BE49-F238E27FC236}">
                <a16:creationId xmlns:a16="http://schemas.microsoft.com/office/drawing/2014/main" id="{1C34AA5C-DDDE-4497-B64E-6DA02B6653CD}"/>
              </a:ext>
            </a:extLst>
          </p:cNvPr>
          <p:cNvSpPr/>
          <p:nvPr/>
        </p:nvSpPr>
        <p:spPr>
          <a:xfrm>
            <a:off x="6660000" y="2340000"/>
            <a:ext cx="1927860" cy="914400"/>
          </a:xfrm>
          <a:prstGeom prst="roundRect">
            <a:avLst/>
          </a:prstGeom>
          <a:solidFill>
            <a:srgbClr val="FFFFFF"/>
          </a:solidFill>
          <a:ln w="28575">
            <a:solidFill>
              <a:srgbClr val="008884"/>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lvl="0" algn="ctr"/>
            <a:r>
              <a:rPr lang="en-GB" sz="1200" dirty="0">
                <a:solidFill>
                  <a:srgbClr val="2156A7"/>
                </a:solidFill>
                <a:latin typeface="+mj-lt"/>
              </a:rPr>
              <a:t>Are report findings being read and discussed through the organisation?</a:t>
            </a:r>
          </a:p>
        </p:txBody>
      </p:sp>
      <p:sp>
        <p:nvSpPr>
          <p:cNvPr id="11" name="Rectangle: Rounded Corners 10">
            <a:extLst>
              <a:ext uri="{FF2B5EF4-FFF2-40B4-BE49-F238E27FC236}">
                <a16:creationId xmlns:a16="http://schemas.microsoft.com/office/drawing/2014/main" id="{A20F2579-35DD-4A45-9ABF-65DE787D0D79}"/>
              </a:ext>
            </a:extLst>
          </p:cNvPr>
          <p:cNvSpPr/>
          <p:nvPr/>
        </p:nvSpPr>
        <p:spPr>
          <a:xfrm>
            <a:off x="4608000" y="2340000"/>
            <a:ext cx="1927860" cy="914400"/>
          </a:xfrm>
          <a:prstGeom prst="roundRect">
            <a:avLst/>
          </a:prstGeom>
          <a:solidFill>
            <a:srgbClr val="FFFFFF"/>
          </a:solidFill>
          <a:ln w="28575">
            <a:solidFill>
              <a:srgbClr val="008884"/>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625475" lvl="0" algn="ctr"/>
            <a:r>
              <a:rPr lang="en-GB" sz="1200" dirty="0">
                <a:solidFill>
                  <a:srgbClr val="2156A7"/>
                </a:solidFill>
                <a:latin typeface="+mj-lt"/>
              </a:rPr>
              <a:t>Are audit report actions being completed on time? </a:t>
            </a:r>
          </a:p>
        </p:txBody>
      </p:sp>
      <p:sp>
        <p:nvSpPr>
          <p:cNvPr id="12" name="Rectangle: Rounded Corners 11">
            <a:extLst>
              <a:ext uri="{FF2B5EF4-FFF2-40B4-BE49-F238E27FC236}">
                <a16:creationId xmlns:a16="http://schemas.microsoft.com/office/drawing/2014/main" id="{FE13A295-C736-4D34-AA98-17A1EA7DC279}"/>
              </a:ext>
            </a:extLst>
          </p:cNvPr>
          <p:cNvSpPr/>
          <p:nvPr/>
        </p:nvSpPr>
        <p:spPr>
          <a:xfrm>
            <a:off x="6660000" y="1188000"/>
            <a:ext cx="1927860" cy="914400"/>
          </a:xfrm>
          <a:prstGeom prst="roundRect">
            <a:avLst/>
          </a:prstGeom>
          <a:solidFill>
            <a:srgbClr val="FFFFFF"/>
          </a:solidFill>
          <a:ln w="28575">
            <a:solidFill>
              <a:srgbClr val="008884"/>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625475" algn="ctr"/>
            <a:r>
              <a:rPr lang="en-GB" sz="1200" dirty="0">
                <a:solidFill>
                  <a:srgbClr val="2156A7"/>
                </a:solidFill>
                <a:latin typeface="+mj-lt"/>
              </a:rPr>
              <a:t>Are there any underlying causes?</a:t>
            </a:r>
          </a:p>
        </p:txBody>
      </p:sp>
      <p:sp>
        <p:nvSpPr>
          <p:cNvPr id="15" name="Rectangle: Rounded Corners 14">
            <a:extLst>
              <a:ext uri="{FF2B5EF4-FFF2-40B4-BE49-F238E27FC236}">
                <a16:creationId xmlns:a16="http://schemas.microsoft.com/office/drawing/2014/main" id="{7A02EB82-968B-4AFC-A8BD-323F70CB6DC1}"/>
              </a:ext>
            </a:extLst>
          </p:cNvPr>
          <p:cNvSpPr/>
          <p:nvPr/>
        </p:nvSpPr>
        <p:spPr>
          <a:xfrm>
            <a:off x="6660000" y="3528000"/>
            <a:ext cx="1927860" cy="914400"/>
          </a:xfrm>
          <a:prstGeom prst="roundRect">
            <a:avLst/>
          </a:prstGeom>
          <a:solidFill>
            <a:srgbClr val="FFFFFF"/>
          </a:solidFill>
          <a:ln w="28575">
            <a:solidFill>
              <a:srgbClr val="008884"/>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541338" indent="84138" algn="ctr"/>
            <a:r>
              <a:rPr lang="en-GB" sz="1200" dirty="0">
                <a:solidFill>
                  <a:srgbClr val="2156A7"/>
                </a:solidFill>
                <a:latin typeface="+mj-lt"/>
              </a:rPr>
              <a:t>Performance against Key Performance Indicators</a:t>
            </a:r>
          </a:p>
        </p:txBody>
      </p:sp>
      <p:pic>
        <p:nvPicPr>
          <p:cNvPr id="18" name="Picture 17" descr="A white letter on a black circle&#10;&#10;Description automatically generated with medium confidence">
            <a:extLst>
              <a:ext uri="{FF2B5EF4-FFF2-40B4-BE49-F238E27FC236}">
                <a16:creationId xmlns:a16="http://schemas.microsoft.com/office/drawing/2014/main" id="{560C43FB-A759-4927-9E42-72E51D70AE2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49520" y="3705543"/>
            <a:ext cx="648000" cy="648000"/>
          </a:xfrm>
          <a:prstGeom prst="rect">
            <a:avLst/>
          </a:prstGeom>
        </p:spPr>
      </p:pic>
      <p:pic>
        <p:nvPicPr>
          <p:cNvPr id="20" name="Picture 19" descr="Icon&#10;&#10;Description automatically generated">
            <a:extLst>
              <a:ext uri="{FF2B5EF4-FFF2-40B4-BE49-F238E27FC236}">
                <a16:creationId xmlns:a16="http://schemas.microsoft.com/office/drawing/2014/main" id="{68902F94-4923-40FC-9363-BCFD37EC0C3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96908" y="2330564"/>
            <a:ext cx="720000" cy="933271"/>
          </a:xfrm>
          <a:prstGeom prst="rect">
            <a:avLst/>
          </a:prstGeom>
        </p:spPr>
      </p:pic>
      <p:pic>
        <p:nvPicPr>
          <p:cNvPr id="22" name="Picture 21" descr="Shape&#10;&#10;Description automatically generated with low confidence">
            <a:extLst>
              <a:ext uri="{FF2B5EF4-FFF2-40B4-BE49-F238E27FC236}">
                <a16:creationId xmlns:a16="http://schemas.microsoft.com/office/drawing/2014/main" id="{6D6EF88B-7531-4D20-B910-0ABA8AE78F6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96729" y="1289004"/>
            <a:ext cx="771525" cy="771525"/>
          </a:xfrm>
          <a:prstGeom prst="rect">
            <a:avLst/>
          </a:prstGeom>
        </p:spPr>
      </p:pic>
      <p:pic>
        <p:nvPicPr>
          <p:cNvPr id="24" name="Picture 23" descr="Icon&#10;&#10;Description automatically generated">
            <a:extLst>
              <a:ext uri="{FF2B5EF4-FFF2-40B4-BE49-F238E27FC236}">
                <a16:creationId xmlns:a16="http://schemas.microsoft.com/office/drawing/2014/main" id="{743046ED-5CB4-4793-BA01-28CC30F6A7A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58492" y="3690495"/>
            <a:ext cx="648000" cy="648000"/>
          </a:xfrm>
          <a:prstGeom prst="rect">
            <a:avLst/>
          </a:prstGeom>
        </p:spPr>
      </p:pic>
      <p:pic>
        <p:nvPicPr>
          <p:cNvPr id="26" name="Picture 25" descr="Icon&#10;&#10;Description automatically generated">
            <a:extLst>
              <a:ext uri="{FF2B5EF4-FFF2-40B4-BE49-F238E27FC236}">
                <a16:creationId xmlns:a16="http://schemas.microsoft.com/office/drawing/2014/main" id="{638B6FCD-300B-443A-B2E4-3EAEB0E8496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732908" y="1314414"/>
            <a:ext cx="648000" cy="648000"/>
          </a:xfrm>
          <a:prstGeom prst="rect">
            <a:avLst/>
          </a:prstGeom>
        </p:spPr>
      </p:pic>
    </p:spTree>
    <p:extLst>
      <p:ext uri="{BB962C8B-B14F-4D97-AF65-F5344CB8AC3E}">
        <p14:creationId xmlns:p14="http://schemas.microsoft.com/office/powerpoint/2010/main" val="1393823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DC78246-75EF-488A-9C9F-029E9C871469}"/>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6" name="Rectangle 5">
            <a:extLst>
              <a:ext uri="{FF2B5EF4-FFF2-40B4-BE49-F238E27FC236}">
                <a16:creationId xmlns:a16="http://schemas.microsoft.com/office/drawing/2014/main" id="{A3BEF0F7-0B58-4E3B-B5BB-5F99106E825C}"/>
              </a:ext>
            </a:extLst>
          </p:cNvPr>
          <p:cNvSpPr/>
          <p:nvPr/>
        </p:nvSpPr>
        <p:spPr>
          <a:xfrm>
            <a:off x="4245429" y="1157544"/>
            <a:ext cx="4358572" cy="3255836"/>
          </a:xfrm>
          <a:prstGeom prst="rect">
            <a:avLst/>
          </a:prstGeom>
          <a:solidFill>
            <a:srgbClr val="61C3C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endParaRPr lang="en-GB" sz="2400" dirty="0"/>
          </a:p>
          <a:p>
            <a:pPr marL="93663" lvl="8"/>
            <a:r>
              <a:rPr lang="en-GB" b="1" u="sng" dirty="0">
                <a:solidFill>
                  <a:schemeClr val="bg1"/>
                </a:solidFill>
                <a:latin typeface="+mj-lt"/>
                <a:ea typeface="SimSun" panose="02010600030101010101" pitchFamily="2" charset="-122"/>
                <a:cs typeface="Calibri" panose="020F0502020204030204" pitchFamily="34" charset="0"/>
              </a:rPr>
              <a:t>Assurance</a:t>
            </a:r>
            <a:r>
              <a:rPr lang="en-GB" b="1" dirty="0">
                <a:solidFill>
                  <a:schemeClr val="bg1"/>
                </a:solidFill>
                <a:latin typeface="+mj-lt"/>
                <a:ea typeface="SimSun" panose="02010600030101010101" pitchFamily="2" charset="-122"/>
                <a:cs typeface="Calibri" panose="020F0502020204030204" pitchFamily="34" charset="0"/>
              </a:rPr>
              <a:t> </a:t>
            </a:r>
            <a:r>
              <a:rPr lang="en-GB" dirty="0">
                <a:solidFill>
                  <a:schemeClr val="bg1"/>
                </a:solidFill>
                <a:latin typeface="+mj-lt"/>
                <a:ea typeface="SimSun" panose="02010600030101010101" pitchFamily="2" charset="-122"/>
                <a:cs typeface="Calibri" panose="020F0502020204030204" pitchFamily="34" charset="0"/>
              </a:rPr>
              <a:t>- the overarching risk based approach to determine the suitability and effectiveness of our processes</a:t>
            </a:r>
          </a:p>
          <a:p>
            <a:pPr lvl="8"/>
            <a:endParaRPr lang="en-GB" dirty="0">
              <a:solidFill>
                <a:schemeClr val="bg1"/>
              </a:solidFill>
              <a:latin typeface="+mj-lt"/>
              <a:ea typeface="SimSun" panose="02010600030101010101" pitchFamily="2" charset="-122"/>
              <a:cs typeface="Calibri" panose="020F0502020204030204" pitchFamily="34" charset="0"/>
            </a:endParaRPr>
          </a:p>
          <a:p>
            <a:pPr marL="269875" lvl="8"/>
            <a:r>
              <a:rPr lang="en-GB" dirty="0">
                <a:solidFill>
                  <a:schemeClr val="bg1"/>
                </a:solidFill>
                <a:latin typeface="+mj-lt"/>
                <a:ea typeface="SimSun" panose="02010600030101010101" pitchFamily="2" charset="-122"/>
                <a:cs typeface="Calibri" panose="020F0502020204030204" pitchFamily="34" charset="0"/>
              </a:rPr>
              <a:t>A programme that captures</a:t>
            </a:r>
            <a:r>
              <a:rPr lang="en-GB" sz="2400" dirty="0">
                <a:solidFill>
                  <a:schemeClr val="bg1"/>
                </a:solidFill>
                <a:latin typeface="+mj-lt"/>
                <a:ea typeface="SimSun" panose="02010600030101010101" pitchFamily="2" charset="-122"/>
                <a:cs typeface="Calibri" panose="020F0502020204030204" pitchFamily="34" charset="0"/>
              </a:rPr>
              <a:t> </a:t>
            </a:r>
          </a:p>
          <a:p>
            <a:pPr marL="269875" lvl="8" indent="177800">
              <a:buFont typeface="Arial" panose="020B0604020202020204" pitchFamily="34" charset="0"/>
              <a:buChar char="•"/>
            </a:pPr>
            <a:r>
              <a:rPr lang="en-GB" dirty="0">
                <a:solidFill>
                  <a:schemeClr val="bg1"/>
                </a:solidFill>
                <a:latin typeface="+mj-lt"/>
                <a:ea typeface="SimSun" panose="02010600030101010101" pitchFamily="2" charset="-122"/>
                <a:cs typeface="Calibri" panose="020F0502020204030204" pitchFamily="34" charset="0"/>
              </a:rPr>
              <a:t>audit</a:t>
            </a:r>
          </a:p>
          <a:p>
            <a:pPr marL="269875" lvl="8" indent="177800">
              <a:buFont typeface="Arial" panose="020B0604020202020204" pitchFamily="34" charset="0"/>
              <a:buChar char="•"/>
            </a:pPr>
            <a:r>
              <a:rPr lang="en-GB" dirty="0">
                <a:solidFill>
                  <a:schemeClr val="bg1"/>
                </a:solidFill>
                <a:latin typeface="+mj-lt"/>
                <a:ea typeface="SimSun" panose="02010600030101010101" pitchFamily="2" charset="-122"/>
                <a:cs typeface="Calibri" panose="020F0502020204030204" pitchFamily="34" charset="0"/>
              </a:rPr>
              <a:t>monitor</a:t>
            </a:r>
          </a:p>
          <a:p>
            <a:pPr marL="269875" lvl="8" indent="177800">
              <a:buFont typeface="Arial" panose="020B0604020202020204" pitchFamily="34" charset="0"/>
              <a:buChar char="•"/>
            </a:pPr>
            <a:r>
              <a:rPr lang="en-GB" dirty="0">
                <a:solidFill>
                  <a:schemeClr val="bg1"/>
                </a:solidFill>
                <a:latin typeface="+mj-lt"/>
                <a:ea typeface="SimSun" panose="02010600030101010101" pitchFamily="2" charset="-122"/>
                <a:cs typeface="Calibri" panose="020F0502020204030204" pitchFamily="34" charset="0"/>
              </a:rPr>
              <a:t>verification and </a:t>
            </a:r>
          </a:p>
          <a:p>
            <a:pPr marL="269875" lvl="8" indent="177800">
              <a:buFont typeface="Arial" panose="020B0604020202020204" pitchFamily="34" charset="0"/>
              <a:buChar char="•"/>
            </a:pPr>
            <a:r>
              <a:rPr lang="en-GB" dirty="0">
                <a:solidFill>
                  <a:schemeClr val="bg1"/>
                </a:solidFill>
                <a:latin typeface="+mj-lt"/>
                <a:ea typeface="SimSun" panose="02010600030101010101" pitchFamily="2" charset="-122"/>
                <a:cs typeface="Calibri" panose="020F0502020204030204" pitchFamily="34" charset="0"/>
              </a:rPr>
              <a:t>review</a:t>
            </a:r>
          </a:p>
        </p:txBody>
      </p:sp>
      <p:sp>
        <p:nvSpPr>
          <p:cNvPr id="2" name="Title 1"/>
          <p:cNvSpPr>
            <a:spLocks noGrp="1"/>
          </p:cNvSpPr>
          <p:nvPr>
            <p:ph type="title"/>
          </p:nvPr>
        </p:nvSpPr>
        <p:spPr/>
        <p:txBody>
          <a:bodyPr/>
          <a:lstStyle/>
          <a:p>
            <a:r>
              <a:rPr lang="en-GB" dirty="0"/>
              <a:t>Defining Assurance </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5</a:t>
            </a:fld>
            <a:endParaRPr lang="en-GB" dirty="0"/>
          </a:p>
        </p:txBody>
      </p:sp>
      <p:pic>
        <p:nvPicPr>
          <p:cNvPr id="3074" name="Picture 2" descr="See the source image"/>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
          <a:stretch/>
        </p:blipFill>
        <p:spPr bwMode="auto">
          <a:xfrm>
            <a:off x="689671" y="1157544"/>
            <a:ext cx="3334087" cy="2108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52528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Summary</a:t>
            </a:r>
          </a:p>
        </p:txBody>
      </p:sp>
    </p:spTree>
    <p:extLst>
      <p:ext uri="{BB962C8B-B14F-4D97-AF65-F5344CB8AC3E}">
        <p14:creationId xmlns:p14="http://schemas.microsoft.com/office/powerpoint/2010/main" val="757939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Overview</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51</a:t>
            </a:fld>
            <a:endParaRPr lang="en-GB" dirty="0"/>
          </a:p>
        </p:txBody>
      </p:sp>
      <p:sp>
        <p:nvSpPr>
          <p:cNvPr id="4" name="Content Placeholder 3"/>
          <p:cNvSpPr>
            <a:spLocks noGrp="1"/>
          </p:cNvSpPr>
          <p:nvPr>
            <p:ph sz="quarter" idx="13"/>
          </p:nvPr>
        </p:nvSpPr>
        <p:spPr>
          <a:xfrm>
            <a:off x="968900" y="1111086"/>
            <a:ext cx="5547787" cy="623708"/>
          </a:xfrm>
          <a:prstGeom prst="rect">
            <a:avLst/>
          </a:prstGeom>
          <a:solidFill>
            <a:srgbClr val="C8E6E3"/>
          </a:solidFill>
        </p:spPr>
        <p:txBody>
          <a:bodyPr lIns="108000" anchor="ctr" anchorCtr="0"/>
          <a:lstStyle/>
          <a:p>
            <a:pPr marL="0" indent="0">
              <a:buNone/>
            </a:pPr>
            <a:r>
              <a:rPr lang="en-GB" sz="1200" b="1" dirty="0">
                <a:latin typeface="+mj-lt"/>
              </a:rPr>
              <a:t>Assurance </a:t>
            </a:r>
            <a:r>
              <a:rPr lang="en-GB" sz="1200" dirty="0">
                <a:latin typeface="+mj-lt"/>
              </a:rPr>
              <a:t>– a key aspect of a healthy SEMS. It will reduce the risk of major accident, provide confidence risk control systems are effective, identify weak signals, engages positively with the workforce and contributes to barrier strength</a:t>
            </a:r>
          </a:p>
        </p:txBody>
      </p:sp>
      <p:sp>
        <p:nvSpPr>
          <p:cNvPr id="6" name="Content Placeholder 3">
            <a:extLst>
              <a:ext uri="{FF2B5EF4-FFF2-40B4-BE49-F238E27FC236}">
                <a16:creationId xmlns:a16="http://schemas.microsoft.com/office/drawing/2014/main" id="{54AE091B-BB00-458E-9583-1E1F74BAD54A}"/>
              </a:ext>
            </a:extLst>
          </p:cNvPr>
          <p:cNvSpPr txBox="1">
            <a:spLocks/>
          </p:cNvSpPr>
          <p:nvPr/>
        </p:nvSpPr>
        <p:spPr>
          <a:xfrm>
            <a:off x="968901" y="1926197"/>
            <a:ext cx="5115703" cy="423896"/>
          </a:xfrm>
          <a:prstGeom prst="rect">
            <a:avLst/>
          </a:prstGeom>
          <a:solidFill>
            <a:srgbClr val="C8E6E3"/>
          </a:solidFill>
        </p:spPr>
        <p:txBody>
          <a:bodyPr vert="horz" lIns="108000" tIns="0" rIns="0" bIns="0" rtlCol="0" anchor="ctr" anchorCtr="0">
            <a:noAutofit/>
          </a:bodyPr>
          <a:lst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tx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tx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tx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tx1"/>
                </a:solidFill>
                <a:latin typeface="+mn-lt"/>
                <a:ea typeface="+mn-ea"/>
                <a:cs typeface="+mn-cs"/>
              </a:defRPr>
            </a:lvl9pPr>
          </a:lstStyle>
          <a:p>
            <a:pPr marL="0" indent="0">
              <a:buFont typeface="Wingdings" panose="05000000000000000000" pitchFamily="2" charset="2"/>
              <a:buNone/>
            </a:pPr>
            <a:r>
              <a:rPr lang="en-GB" sz="1400" b="1" dirty="0">
                <a:latin typeface="+mj-lt"/>
              </a:rPr>
              <a:t>Publication </a:t>
            </a:r>
            <a:r>
              <a:rPr lang="en-GB" sz="1200" dirty="0">
                <a:latin typeface="+mj-lt"/>
              </a:rPr>
              <a:t>of process safety performance provides important assurance about the management of risks by an organisation</a:t>
            </a:r>
            <a:endParaRPr lang="en-GB" sz="1400" dirty="0">
              <a:latin typeface="+mj-lt"/>
            </a:endParaRPr>
          </a:p>
        </p:txBody>
      </p:sp>
      <p:sp>
        <p:nvSpPr>
          <p:cNvPr id="7" name="Content Placeholder 3">
            <a:extLst>
              <a:ext uri="{FF2B5EF4-FFF2-40B4-BE49-F238E27FC236}">
                <a16:creationId xmlns:a16="http://schemas.microsoft.com/office/drawing/2014/main" id="{526FC8C3-2B3F-4EDB-AD22-F52DDE5F3BBC}"/>
              </a:ext>
            </a:extLst>
          </p:cNvPr>
          <p:cNvSpPr txBox="1">
            <a:spLocks/>
          </p:cNvSpPr>
          <p:nvPr/>
        </p:nvSpPr>
        <p:spPr>
          <a:xfrm>
            <a:off x="985993" y="3096779"/>
            <a:ext cx="5187425" cy="296447"/>
          </a:xfrm>
          <a:prstGeom prst="rect">
            <a:avLst/>
          </a:prstGeom>
          <a:solidFill>
            <a:srgbClr val="C8E6E3"/>
          </a:solidFill>
        </p:spPr>
        <p:txBody>
          <a:bodyPr vert="horz" lIns="108000" tIns="0" rIns="0" bIns="0" rtlCol="0" anchor="ctr" anchorCtr="0">
            <a:noAutofit/>
          </a:bodyPr>
          <a:lst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tx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tx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tx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tx1"/>
                </a:solidFill>
                <a:latin typeface="+mn-lt"/>
                <a:ea typeface="+mn-ea"/>
                <a:cs typeface="+mn-cs"/>
              </a:defRPr>
            </a:lvl9pPr>
          </a:lstStyle>
          <a:p>
            <a:pPr marL="0" indent="0">
              <a:buFont typeface="Wingdings" panose="05000000000000000000" pitchFamily="2" charset="2"/>
              <a:buNone/>
            </a:pPr>
            <a:r>
              <a:rPr lang="en-GB" sz="1200" b="1" dirty="0">
                <a:latin typeface="+mj-lt"/>
              </a:rPr>
              <a:t>Sharing good practice </a:t>
            </a:r>
            <a:r>
              <a:rPr lang="en-GB" sz="1200" dirty="0">
                <a:latin typeface="+mj-lt"/>
              </a:rPr>
              <a:t>across industry sectors to learn and implement lessons</a:t>
            </a:r>
          </a:p>
        </p:txBody>
      </p:sp>
      <p:sp>
        <p:nvSpPr>
          <p:cNvPr id="8" name="Content Placeholder 3">
            <a:extLst>
              <a:ext uri="{FF2B5EF4-FFF2-40B4-BE49-F238E27FC236}">
                <a16:creationId xmlns:a16="http://schemas.microsoft.com/office/drawing/2014/main" id="{FDDC4476-C971-41F2-B680-2E99E299766E}"/>
              </a:ext>
            </a:extLst>
          </p:cNvPr>
          <p:cNvSpPr txBox="1">
            <a:spLocks/>
          </p:cNvSpPr>
          <p:nvPr/>
        </p:nvSpPr>
        <p:spPr>
          <a:xfrm>
            <a:off x="968900" y="3949000"/>
            <a:ext cx="6209567" cy="298259"/>
          </a:xfrm>
          <a:prstGeom prst="rect">
            <a:avLst/>
          </a:prstGeom>
          <a:solidFill>
            <a:srgbClr val="C8E6E3"/>
          </a:solidFill>
        </p:spPr>
        <p:txBody>
          <a:bodyPr vert="horz" lIns="108000" tIns="0" rIns="0" bIns="0" rtlCol="0" anchor="ctr" anchorCtr="0">
            <a:noAutofit/>
          </a:bodyPr>
          <a:lst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tx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tx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tx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tx1"/>
                </a:solidFill>
                <a:latin typeface="+mn-lt"/>
                <a:ea typeface="+mn-ea"/>
                <a:cs typeface="+mn-cs"/>
              </a:defRPr>
            </a:lvl9pPr>
          </a:lstStyle>
          <a:p>
            <a:pPr marL="0" indent="0">
              <a:buFont typeface="Wingdings" panose="05000000000000000000" pitchFamily="2" charset="2"/>
              <a:buNone/>
            </a:pPr>
            <a:r>
              <a:rPr lang="en-GB" sz="1200" dirty="0">
                <a:latin typeface="+mj-lt"/>
              </a:rPr>
              <a:t>Assurance review </a:t>
            </a:r>
            <a:r>
              <a:rPr lang="en-GB" sz="1200" b="1" dirty="0">
                <a:latin typeface="+mj-lt"/>
              </a:rPr>
              <a:t>committee</a:t>
            </a:r>
            <a:r>
              <a:rPr lang="en-GB" sz="1200" dirty="0">
                <a:latin typeface="+mj-lt"/>
              </a:rPr>
              <a:t> to look at trends and sustainability of actions</a:t>
            </a:r>
          </a:p>
        </p:txBody>
      </p:sp>
      <p:sp>
        <p:nvSpPr>
          <p:cNvPr id="9" name="Content Placeholder 3">
            <a:extLst>
              <a:ext uri="{FF2B5EF4-FFF2-40B4-BE49-F238E27FC236}">
                <a16:creationId xmlns:a16="http://schemas.microsoft.com/office/drawing/2014/main" id="{DA770A2D-55FC-4D18-A130-42A91FCB31A8}"/>
              </a:ext>
            </a:extLst>
          </p:cNvPr>
          <p:cNvSpPr txBox="1">
            <a:spLocks/>
          </p:cNvSpPr>
          <p:nvPr/>
        </p:nvSpPr>
        <p:spPr>
          <a:xfrm>
            <a:off x="968900" y="3514070"/>
            <a:ext cx="5547788" cy="305900"/>
          </a:xfrm>
          <a:prstGeom prst="rect">
            <a:avLst/>
          </a:prstGeom>
          <a:solidFill>
            <a:srgbClr val="C8E6E3"/>
          </a:solidFill>
        </p:spPr>
        <p:txBody>
          <a:bodyPr vert="horz" lIns="108000" tIns="0" rIns="0" bIns="0" rtlCol="0" anchor="ctr" anchorCtr="0">
            <a:noAutofit/>
          </a:bodyPr>
          <a:lst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tx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tx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tx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tx1"/>
                </a:solidFill>
                <a:latin typeface="+mn-lt"/>
                <a:ea typeface="+mn-ea"/>
                <a:cs typeface="+mn-cs"/>
              </a:defRPr>
            </a:lvl9pPr>
          </a:lstStyle>
          <a:p>
            <a:pPr marL="0" indent="0">
              <a:buFont typeface="Wingdings" panose="05000000000000000000" pitchFamily="2" charset="2"/>
              <a:buNone/>
              <a:defRPr/>
            </a:pPr>
            <a:r>
              <a:rPr lang="en-GB" sz="1200" dirty="0">
                <a:latin typeface="+mj-lt"/>
              </a:rPr>
              <a:t>A </a:t>
            </a:r>
            <a:r>
              <a:rPr lang="en-GB" sz="1200" b="1" dirty="0">
                <a:latin typeface="+mj-lt"/>
              </a:rPr>
              <a:t>culture</a:t>
            </a:r>
            <a:r>
              <a:rPr lang="en-GB" sz="1200" dirty="0">
                <a:latin typeface="+mj-lt"/>
              </a:rPr>
              <a:t> of welcoming ‘bad news’ that allow for improvements</a:t>
            </a:r>
            <a:endParaRPr lang="en-GB" sz="1200" dirty="0"/>
          </a:p>
        </p:txBody>
      </p:sp>
      <p:sp>
        <p:nvSpPr>
          <p:cNvPr id="11" name="Content Placeholder 3">
            <a:extLst>
              <a:ext uri="{FF2B5EF4-FFF2-40B4-BE49-F238E27FC236}">
                <a16:creationId xmlns:a16="http://schemas.microsoft.com/office/drawing/2014/main" id="{C1EE0317-A442-446F-A6B8-F8AAD07DF403}"/>
              </a:ext>
            </a:extLst>
          </p:cNvPr>
          <p:cNvSpPr txBox="1">
            <a:spLocks/>
          </p:cNvSpPr>
          <p:nvPr/>
        </p:nvSpPr>
        <p:spPr>
          <a:xfrm>
            <a:off x="560724" y="1111086"/>
            <a:ext cx="288000" cy="288000"/>
          </a:xfrm>
          <a:prstGeom prst="rect">
            <a:avLst/>
          </a:prstGeom>
          <a:solidFill>
            <a:srgbClr val="99B7BD"/>
          </a:solidFill>
        </p:spPr>
        <p:txBody>
          <a:bodyPr vert="horz" lIns="0" tIns="0" rIns="0" bIns="0" rtlCol="0" anchor="ctr" anchorCtr="1">
            <a:noAutofit/>
          </a:bodyPr>
          <a:lst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tx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tx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tx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tx1"/>
                </a:solidFill>
                <a:latin typeface="+mn-lt"/>
                <a:ea typeface="+mn-ea"/>
                <a:cs typeface="+mn-cs"/>
              </a:defRPr>
            </a:lvl9pPr>
          </a:lstStyle>
          <a:p>
            <a:pPr marL="1076325" indent="-1076325">
              <a:buFont typeface="Wingdings" panose="05000000000000000000" pitchFamily="2" charset="2"/>
              <a:buNone/>
              <a:tabLst>
                <a:tab pos="1076325" algn="l"/>
              </a:tabLst>
            </a:pPr>
            <a:r>
              <a:rPr lang="en-GB" sz="2000" b="1" dirty="0">
                <a:solidFill>
                  <a:schemeClr val="bg1"/>
                </a:solidFill>
                <a:latin typeface="+mj-lt"/>
              </a:rPr>
              <a:t>1</a:t>
            </a:r>
          </a:p>
        </p:txBody>
      </p:sp>
      <p:sp>
        <p:nvSpPr>
          <p:cNvPr id="12" name="Content Placeholder 3">
            <a:extLst>
              <a:ext uri="{FF2B5EF4-FFF2-40B4-BE49-F238E27FC236}">
                <a16:creationId xmlns:a16="http://schemas.microsoft.com/office/drawing/2014/main" id="{A22645A9-09C5-476A-A83E-3B1881C15AA0}"/>
              </a:ext>
            </a:extLst>
          </p:cNvPr>
          <p:cNvSpPr txBox="1">
            <a:spLocks/>
          </p:cNvSpPr>
          <p:nvPr/>
        </p:nvSpPr>
        <p:spPr>
          <a:xfrm>
            <a:off x="560724" y="1926568"/>
            <a:ext cx="288000" cy="288000"/>
          </a:xfrm>
          <a:prstGeom prst="rect">
            <a:avLst/>
          </a:prstGeom>
          <a:solidFill>
            <a:srgbClr val="99B7BD"/>
          </a:solidFill>
        </p:spPr>
        <p:txBody>
          <a:bodyPr vert="horz" lIns="0" tIns="0" rIns="0" bIns="0" rtlCol="0" anchor="ctr" anchorCtr="1">
            <a:noAutofit/>
          </a:bodyPr>
          <a:lst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tx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tx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tx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tx1"/>
                </a:solidFill>
                <a:latin typeface="+mn-lt"/>
                <a:ea typeface="+mn-ea"/>
                <a:cs typeface="+mn-cs"/>
              </a:defRPr>
            </a:lvl9pPr>
          </a:lstStyle>
          <a:p>
            <a:pPr marL="1076325" indent="-1076325">
              <a:buFont typeface="Wingdings" panose="05000000000000000000" pitchFamily="2" charset="2"/>
              <a:buNone/>
              <a:tabLst>
                <a:tab pos="1076325" algn="l"/>
              </a:tabLst>
            </a:pPr>
            <a:r>
              <a:rPr lang="en-GB" sz="2000" b="1" dirty="0">
                <a:solidFill>
                  <a:schemeClr val="bg1"/>
                </a:solidFill>
                <a:latin typeface="+mj-lt"/>
              </a:rPr>
              <a:t>2</a:t>
            </a:r>
          </a:p>
        </p:txBody>
      </p:sp>
      <p:sp>
        <p:nvSpPr>
          <p:cNvPr id="13" name="Content Placeholder 3">
            <a:extLst>
              <a:ext uri="{FF2B5EF4-FFF2-40B4-BE49-F238E27FC236}">
                <a16:creationId xmlns:a16="http://schemas.microsoft.com/office/drawing/2014/main" id="{125379B9-56CC-4C47-9D1E-389D11D462BD}"/>
              </a:ext>
            </a:extLst>
          </p:cNvPr>
          <p:cNvSpPr txBox="1">
            <a:spLocks/>
          </p:cNvSpPr>
          <p:nvPr/>
        </p:nvSpPr>
        <p:spPr>
          <a:xfrm>
            <a:off x="560724" y="2482049"/>
            <a:ext cx="288000" cy="288000"/>
          </a:xfrm>
          <a:prstGeom prst="rect">
            <a:avLst/>
          </a:prstGeom>
          <a:solidFill>
            <a:srgbClr val="99B7BD"/>
          </a:solidFill>
        </p:spPr>
        <p:txBody>
          <a:bodyPr vert="horz" lIns="0" tIns="0" rIns="0" bIns="0" rtlCol="0" anchor="ctr" anchorCtr="1">
            <a:noAutofit/>
          </a:bodyPr>
          <a:lst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tx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tx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tx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tx1"/>
                </a:solidFill>
                <a:latin typeface="+mn-lt"/>
                <a:ea typeface="+mn-ea"/>
                <a:cs typeface="+mn-cs"/>
              </a:defRPr>
            </a:lvl9pPr>
          </a:lstStyle>
          <a:p>
            <a:pPr marL="1076325" indent="-1076325">
              <a:buFont typeface="Wingdings" panose="05000000000000000000" pitchFamily="2" charset="2"/>
              <a:buNone/>
              <a:tabLst>
                <a:tab pos="1076325" algn="l"/>
              </a:tabLst>
            </a:pPr>
            <a:r>
              <a:rPr lang="en-GB" sz="2000" b="1" dirty="0">
                <a:solidFill>
                  <a:schemeClr val="bg1"/>
                </a:solidFill>
                <a:latin typeface="+mj-lt"/>
              </a:rPr>
              <a:t>3</a:t>
            </a:r>
          </a:p>
        </p:txBody>
      </p:sp>
      <p:sp>
        <p:nvSpPr>
          <p:cNvPr id="17" name="Content Placeholder 3">
            <a:extLst>
              <a:ext uri="{FF2B5EF4-FFF2-40B4-BE49-F238E27FC236}">
                <a16:creationId xmlns:a16="http://schemas.microsoft.com/office/drawing/2014/main" id="{448FA072-16DB-4747-B293-A6FCA9F2D24C}"/>
              </a:ext>
            </a:extLst>
          </p:cNvPr>
          <p:cNvSpPr txBox="1">
            <a:spLocks/>
          </p:cNvSpPr>
          <p:nvPr/>
        </p:nvSpPr>
        <p:spPr>
          <a:xfrm>
            <a:off x="560724" y="3094212"/>
            <a:ext cx="288000" cy="288000"/>
          </a:xfrm>
          <a:prstGeom prst="rect">
            <a:avLst/>
          </a:prstGeom>
          <a:solidFill>
            <a:srgbClr val="99B7BD"/>
          </a:solidFill>
        </p:spPr>
        <p:txBody>
          <a:bodyPr vert="horz" lIns="0" tIns="0" rIns="0" bIns="0" rtlCol="0" anchor="ctr" anchorCtr="1">
            <a:noAutofit/>
          </a:bodyPr>
          <a:lst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tx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tx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tx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tx1"/>
                </a:solidFill>
                <a:latin typeface="+mn-lt"/>
                <a:ea typeface="+mn-ea"/>
                <a:cs typeface="+mn-cs"/>
              </a:defRPr>
            </a:lvl9pPr>
          </a:lstStyle>
          <a:p>
            <a:pPr marL="1076325" indent="-1076325">
              <a:buFont typeface="Wingdings" panose="05000000000000000000" pitchFamily="2" charset="2"/>
              <a:buNone/>
              <a:tabLst>
                <a:tab pos="1076325" algn="l"/>
              </a:tabLst>
            </a:pPr>
            <a:r>
              <a:rPr lang="en-GB" sz="2000" b="1" dirty="0">
                <a:solidFill>
                  <a:schemeClr val="bg1"/>
                </a:solidFill>
                <a:latin typeface="+mj-lt"/>
              </a:rPr>
              <a:t>4</a:t>
            </a:r>
          </a:p>
        </p:txBody>
      </p:sp>
      <p:sp>
        <p:nvSpPr>
          <p:cNvPr id="18" name="Content Placeholder 3">
            <a:extLst>
              <a:ext uri="{FF2B5EF4-FFF2-40B4-BE49-F238E27FC236}">
                <a16:creationId xmlns:a16="http://schemas.microsoft.com/office/drawing/2014/main" id="{365810B6-BC93-44AC-86A7-CD2AA3A630D9}"/>
              </a:ext>
            </a:extLst>
          </p:cNvPr>
          <p:cNvSpPr txBox="1">
            <a:spLocks/>
          </p:cNvSpPr>
          <p:nvPr/>
        </p:nvSpPr>
        <p:spPr>
          <a:xfrm>
            <a:off x="560724" y="3515578"/>
            <a:ext cx="288000" cy="288000"/>
          </a:xfrm>
          <a:prstGeom prst="rect">
            <a:avLst/>
          </a:prstGeom>
          <a:solidFill>
            <a:srgbClr val="99B7BD"/>
          </a:solidFill>
        </p:spPr>
        <p:txBody>
          <a:bodyPr vert="horz" lIns="0" tIns="0" rIns="0" bIns="0" rtlCol="0" anchor="ctr" anchorCtr="1">
            <a:noAutofit/>
          </a:bodyPr>
          <a:lst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tx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tx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tx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tx1"/>
                </a:solidFill>
                <a:latin typeface="+mn-lt"/>
                <a:ea typeface="+mn-ea"/>
                <a:cs typeface="+mn-cs"/>
              </a:defRPr>
            </a:lvl9pPr>
          </a:lstStyle>
          <a:p>
            <a:pPr marL="1076325" indent="-1076325">
              <a:buFont typeface="Wingdings" panose="05000000000000000000" pitchFamily="2" charset="2"/>
              <a:buNone/>
              <a:tabLst>
                <a:tab pos="1076325" algn="l"/>
              </a:tabLst>
            </a:pPr>
            <a:r>
              <a:rPr lang="en-GB" sz="2000" b="1" dirty="0">
                <a:solidFill>
                  <a:schemeClr val="bg1"/>
                </a:solidFill>
                <a:latin typeface="+mj-lt"/>
              </a:rPr>
              <a:t>5</a:t>
            </a:r>
          </a:p>
        </p:txBody>
      </p:sp>
      <p:sp>
        <p:nvSpPr>
          <p:cNvPr id="19" name="Content Placeholder 3">
            <a:extLst>
              <a:ext uri="{FF2B5EF4-FFF2-40B4-BE49-F238E27FC236}">
                <a16:creationId xmlns:a16="http://schemas.microsoft.com/office/drawing/2014/main" id="{FE9DDF1D-88E9-4AC8-85D5-4D99A6D1251A}"/>
              </a:ext>
            </a:extLst>
          </p:cNvPr>
          <p:cNvSpPr txBox="1">
            <a:spLocks/>
          </p:cNvSpPr>
          <p:nvPr/>
        </p:nvSpPr>
        <p:spPr>
          <a:xfrm>
            <a:off x="561174" y="3949000"/>
            <a:ext cx="288000" cy="288000"/>
          </a:xfrm>
          <a:prstGeom prst="rect">
            <a:avLst/>
          </a:prstGeom>
          <a:solidFill>
            <a:srgbClr val="99B7BD"/>
          </a:solidFill>
        </p:spPr>
        <p:txBody>
          <a:bodyPr vert="horz" lIns="0" tIns="0" rIns="0" bIns="0" rtlCol="0" anchor="ctr" anchorCtr="1">
            <a:noAutofit/>
          </a:bodyPr>
          <a:lst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tx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tx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tx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tx1"/>
                </a:solidFill>
                <a:latin typeface="+mn-lt"/>
                <a:ea typeface="+mn-ea"/>
                <a:cs typeface="+mn-cs"/>
              </a:defRPr>
            </a:lvl9pPr>
          </a:lstStyle>
          <a:p>
            <a:pPr marL="1076325" indent="-1076325">
              <a:buFont typeface="Wingdings" panose="05000000000000000000" pitchFamily="2" charset="2"/>
              <a:buNone/>
              <a:tabLst>
                <a:tab pos="1076325" algn="l"/>
              </a:tabLst>
            </a:pPr>
            <a:r>
              <a:rPr lang="en-GB" sz="2000" b="1" dirty="0">
                <a:solidFill>
                  <a:schemeClr val="bg1"/>
                </a:solidFill>
                <a:latin typeface="+mj-lt"/>
              </a:rPr>
              <a:t>6</a:t>
            </a:r>
          </a:p>
        </p:txBody>
      </p:sp>
      <p:grpSp>
        <p:nvGrpSpPr>
          <p:cNvPr id="10" name="Group 9"/>
          <p:cNvGrpSpPr/>
          <p:nvPr/>
        </p:nvGrpSpPr>
        <p:grpSpPr>
          <a:xfrm>
            <a:off x="6234993" y="1334974"/>
            <a:ext cx="2520000" cy="2520000"/>
            <a:chOff x="5833337" y="-1374044"/>
            <a:chExt cx="2520000" cy="2520000"/>
          </a:xfrm>
        </p:grpSpPr>
        <p:sp>
          <p:nvSpPr>
            <p:cNvPr id="16" name="Oval 15">
              <a:extLst>
                <a:ext uri="{FF2B5EF4-FFF2-40B4-BE49-F238E27FC236}">
                  <a16:creationId xmlns:a16="http://schemas.microsoft.com/office/drawing/2014/main" id="{E294C0E2-98D9-4150-836C-FD81A724303C}"/>
                </a:ext>
              </a:extLst>
            </p:cNvPr>
            <p:cNvSpPr/>
            <p:nvPr/>
          </p:nvSpPr>
          <p:spPr>
            <a:xfrm>
              <a:off x="5833337" y="-1374044"/>
              <a:ext cx="2520000" cy="2520000"/>
            </a:xfrm>
            <a:prstGeom prst="ellipse">
              <a:avLst/>
            </a:prstGeom>
            <a:gradFill>
              <a:gsLst>
                <a:gs pos="24000">
                  <a:srgbClr val="662483"/>
                </a:gs>
                <a:gs pos="75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dirty="0">
                <a:latin typeface="+mj-lt"/>
              </a:endParaRPr>
            </a:p>
          </p:txBody>
        </p:sp>
        <p:sp>
          <p:nvSpPr>
            <p:cNvPr id="20" name="Isosceles Triangle 19">
              <a:extLst>
                <a:ext uri="{FF2B5EF4-FFF2-40B4-BE49-F238E27FC236}">
                  <a16:creationId xmlns:a16="http://schemas.microsoft.com/office/drawing/2014/main" id="{4C92BB41-A761-4A1B-9180-EC02A6A0571E}"/>
                </a:ext>
              </a:extLst>
            </p:cNvPr>
            <p:cNvSpPr/>
            <p:nvPr/>
          </p:nvSpPr>
          <p:spPr>
            <a:xfrm>
              <a:off x="6139337" y="-1300826"/>
              <a:ext cx="1908000" cy="1908000"/>
            </a:xfrm>
            <a:prstGeom prst="triangle">
              <a:avLst/>
            </a:prstGeom>
            <a:solidFill>
              <a:srgbClr val="9E93C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4000" rIns="0" bIns="36000" rtlCol="0" anchor="ctr" anchorCtr="1"/>
            <a:lstStyle/>
            <a:p>
              <a:pPr algn="ctr"/>
              <a:endParaRPr lang="en-GB" sz="1600" dirty="0">
                <a:latin typeface="+mj-lt"/>
              </a:endParaRPr>
            </a:p>
          </p:txBody>
        </p:sp>
        <p:sp>
          <p:nvSpPr>
            <p:cNvPr id="21" name="TextBox 20">
              <a:extLst>
                <a:ext uri="{FF2B5EF4-FFF2-40B4-BE49-F238E27FC236}">
                  <a16:creationId xmlns:a16="http://schemas.microsoft.com/office/drawing/2014/main" id="{F87E344D-92F7-46BF-BBD2-CD5A4409602C}"/>
                </a:ext>
              </a:extLst>
            </p:cNvPr>
            <p:cNvSpPr txBox="1"/>
            <p:nvPr/>
          </p:nvSpPr>
          <p:spPr>
            <a:xfrm>
              <a:off x="6318253" y="-628453"/>
              <a:ext cx="1550167" cy="1231106"/>
            </a:xfrm>
            <a:prstGeom prst="rect">
              <a:avLst/>
            </a:prstGeom>
            <a:noFill/>
          </p:spPr>
          <p:txBody>
            <a:bodyPr wrap="square">
              <a:spAutoFit/>
            </a:bodyPr>
            <a:lstStyle/>
            <a:p>
              <a:pPr algn="ctr"/>
              <a:r>
                <a:rPr lang="en-GB" sz="2000" dirty="0">
                  <a:solidFill>
                    <a:schemeClr val="bg1"/>
                  </a:solidFill>
                  <a:latin typeface="+mj-lt"/>
                </a:rPr>
                <a:t>E</a:t>
              </a:r>
              <a:r>
                <a:rPr lang="en-GB" sz="1800" dirty="0">
                  <a:solidFill>
                    <a:schemeClr val="bg1"/>
                  </a:solidFill>
                  <a:latin typeface="+mj-lt"/>
                </a:rPr>
                <a:t>ffective </a:t>
              </a:r>
              <a:r>
                <a:rPr lang="en-GB" dirty="0">
                  <a:solidFill>
                    <a:schemeClr val="bg1"/>
                  </a:solidFill>
                  <a:latin typeface="+mj-lt"/>
                </a:rPr>
                <a:t>P</a:t>
              </a:r>
              <a:r>
                <a:rPr lang="en-GB" sz="1800" dirty="0">
                  <a:solidFill>
                    <a:schemeClr val="bg1"/>
                  </a:solidFill>
                  <a:latin typeface="+mj-lt"/>
                </a:rPr>
                <a:t>rocess</a:t>
              </a:r>
            </a:p>
            <a:p>
              <a:pPr algn="ctr"/>
              <a:r>
                <a:rPr lang="en-GB" dirty="0">
                  <a:solidFill>
                    <a:schemeClr val="bg1"/>
                  </a:solidFill>
                  <a:latin typeface="+mj-lt"/>
                </a:rPr>
                <a:t>S</a:t>
              </a:r>
              <a:r>
                <a:rPr lang="en-GB" sz="1800" dirty="0">
                  <a:solidFill>
                    <a:schemeClr val="bg1"/>
                  </a:solidFill>
                  <a:latin typeface="+mj-lt"/>
                </a:rPr>
                <a:t>afety Management </a:t>
              </a:r>
            </a:p>
          </p:txBody>
        </p:sp>
      </p:grpSp>
      <p:sp>
        <p:nvSpPr>
          <p:cNvPr id="29" name="Content Placeholder 3">
            <a:extLst>
              <a:ext uri="{FF2B5EF4-FFF2-40B4-BE49-F238E27FC236}">
                <a16:creationId xmlns:a16="http://schemas.microsoft.com/office/drawing/2014/main" id="{3EDC1EA9-F460-4523-AF71-43AE65D7157B}"/>
              </a:ext>
            </a:extLst>
          </p:cNvPr>
          <p:cNvSpPr txBox="1">
            <a:spLocks/>
          </p:cNvSpPr>
          <p:nvPr/>
        </p:nvSpPr>
        <p:spPr>
          <a:xfrm>
            <a:off x="985993" y="2481305"/>
            <a:ext cx="4936243" cy="501177"/>
          </a:xfrm>
          <a:prstGeom prst="rect">
            <a:avLst/>
          </a:prstGeom>
          <a:solidFill>
            <a:srgbClr val="C8E6E3"/>
          </a:solidFill>
        </p:spPr>
        <p:txBody>
          <a:bodyPr vert="horz" lIns="108000" tIns="0" rIns="0" bIns="0" rtlCol="0" anchor="ctr" anchorCtr="0">
            <a:noAutofit/>
          </a:bodyPr>
          <a:lst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tx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tx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tx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tx1"/>
                </a:solidFill>
                <a:latin typeface="+mn-lt"/>
                <a:ea typeface="+mn-ea"/>
                <a:cs typeface="+mn-cs"/>
              </a:defRPr>
            </a:lvl9pPr>
          </a:lstStyle>
          <a:p>
            <a:pPr marL="0" indent="0">
              <a:buFont typeface="Wingdings" panose="05000000000000000000" pitchFamily="2" charset="2"/>
              <a:buNone/>
            </a:pPr>
            <a:r>
              <a:rPr lang="en-GB" sz="1200" b="1" dirty="0">
                <a:latin typeface="+mj-lt"/>
              </a:rPr>
              <a:t>Robust and regular auditing</a:t>
            </a:r>
            <a:r>
              <a:rPr lang="en-GB" sz="1200" dirty="0">
                <a:latin typeface="+mj-lt"/>
              </a:rPr>
              <a:t> of SEMS and associated MAH barriers, ensures weaknesses are identified and process safety risks are effectively managed</a:t>
            </a:r>
          </a:p>
        </p:txBody>
      </p:sp>
    </p:spTree>
    <p:extLst>
      <p:ext uri="{BB962C8B-B14F-4D97-AF65-F5344CB8AC3E}">
        <p14:creationId xmlns:p14="http://schemas.microsoft.com/office/powerpoint/2010/main" val="40306804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570B6-FEB9-40FF-B273-B36E619DD74B}"/>
              </a:ext>
            </a:extLst>
          </p:cNvPr>
          <p:cNvSpPr>
            <a:spLocks noGrp="1"/>
          </p:cNvSpPr>
          <p:nvPr>
            <p:ph type="title"/>
          </p:nvPr>
        </p:nvSpPr>
        <p:spPr/>
        <p:txBody>
          <a:bodyPr/>
          <a:lstStyle/>
          <a:p>
            <a:r>
              <a:rPr lang="en-GB" dirty="0"/>
              <a:t>Summary</a:t>
            </a:r>
          </a:p>
        </p:txBody>
      </p:sp>
      <p:sp>
        <p:nvSpPr>
          <p:cNvPr id="3" name="Slide Number Placeholder 2">
            <a:extLst>
              <a:ext uri="{FF2B5EF4-FFF2-40B4-BE49-F238E27FC236}">
                <a16:creationId xmlns:a16="http://schemas.microsoft.com/office/drawing/2014/main" id="{7D833332-7AC3-4F94-8907-05025F287656}"/>
              </a:ext>
            </a:extLst>
          </p:cNvPr>
          <p:cNvSpPr>
            <a:spLocks noGrp="1"/>
          </p:cNvSpPr>
          <p:nvPr>
            <p:ph type="sldNum" sz="quarter" idx="12"/>
          </p:nvPr>
        </p:nvSpPr>
        <p:spPr/>
        <p:txBody>
          <a:bodyPr/>
          <a:lstStyle/>
          <a:p>
            <a:fld id="{B1249AB1-AB30-4DB9-BB9C-D847817A3AC3}" type="slidenum">
              <a:rPr lang="en-GB" dirty="0" smtClean="0"/>
              <a:pPr/>
              <a:t>52</a:t>
            </a:fld>
            <a:endParaRPr lang="en-GB" dirty="0"/>
          </a:p>
        </p:txBody>
      </p:sp>
      <p:graphicFrame>
        <p:nvGraphicFramePr>
          <p:cNvPr id="6" name="Table 11">
            <a:extLst>
              <a:ext uri="{FF2B5EF4-FFF2-40B4-BE49-F238E27FC236}">
                <a16:creationId xmlns:a16="http://schemas.microsoft.com/office/drawing/2014/main" id="{492B7147-33D3-401D-BE94-F389F36E6723}"/>
              </a:ext>
            </a:extLst>
          </p:cNvPr>
          <p:cNvGraphicFramePr>
            <a:graphicFrameLocks noGrp="1"/>
          </p:cNvGraphicFramePr>
          <p:nvPr>
            <p:extLst>
              <p:ext uri="{D42A27DB-BD31-4B8C-83A1-F6EECF244321}">
                <p14:modId xmlns:p14="http://schemas.microsoft.com/office/powerpoint/2010/main" val="465544660"/>
              </p:ext>
            </p:extLst>
          </p:nvPr>
        </p:nvGraphicFramePr>
        <p:xfrm>
          <a:off x="1828800" y="1187996"/>
          <a:ext cx="6685310" cy="3415588"/>
        </p:xfrm>
        <a:graphic>
          <a:graphicData uri="http://schemas.openxmlformats.org/drawingml/2006/table">
            <a:tbl>
              <a:tblPr>
                <a:tableStyleId>{5C22544A-7EE6-4342-B048-85BDC9FD1C3A}</a:tableStyleId>
              </a:tblPr>
              <a:tblGrid>
                <a:gridCol w="6685310">
                  <a:extLst>
                    <a:ext uri="{9D8B030D-6E8A-4147-A177-3AD203B41FA5}">
                      <a16:colId xmlns:a16="http://schemas.microsoft.com/office/drawing/2014/main" val="1295659695"/>
                    </a:ext>
                  </a:extLst>
                </a:gridCol>
              </a:tblGrid>
              <a:tr h="853897">
                <a:tc>
                  <a:txBody>
                    <a:bodyPr/>
                    <a:lstStyle/>
                    <a:p>
                      <a:pPr algn="l"/>
                      <a:r>
                        <a:rPr lang="en-GB" sz="1200" b="0" dirty="0">
                          <a:latin typeface="+mj-lt"/>
                        </a:rPr>
                        <a:t>An effective assurance</a:t>
                      </a:r>
                      <a:r>
                        <a:rPr lang="en-GB" sz="1200" b="0" baseline="0" dirty="0">
                          <a:latin typeface="+mj-lt"/>
                        </a:rPr>
                        <a:t> </a:t>
                      </a:r>
                      <a:r>
                        <a:rPr lang="en-GB" sz="1200" b="0" dirty="0">
                          <a:latin typeface="+mj-lt"/>
                        </a:rPr>
                        <a:t>plan or programme will help to protect your people, assets, environment, reputation and business performance.</a:t>
                      </a:r>
                    </a:p>
                    <a:p>
                      <a:pPr algn="l"/>
                      <a:r>
                        <a:rPr lang="en-GB" sz="1200" dirty="0">
                          <a:latin typeface="+mj-lt"/>
                        </a:rPr>
                        <a:t>KPIs will provide visibility to leadership.</a:t>
                      </a:r>
                      <a:endParaRPr lang="en-GB" sz="1200" b="0" dirty="0">
                        <a:latin typeface="+mj-lt"/>
                      </a:endParaRPr>
                    </a:p>
                  </a:txBody>
                  <a:tcPr anchor="ctr"/>
                </a:tc>
                <a:extLst>
                  <a:ext uri="{0D108BD9-81ED-4DB2-BD59-A6C34878D82A}">
                    <a16:rowId xmlns:a16="http://schemas.microsoft.com/office/drawing/2014/main" val="3973428589"/>
                  </a:ext>
                </a:extLst>
              </a:tr>
              <a:tr h="853897">
                <a:tc>
                  <a:txBody>
                    <a:bodyPr/>
                    <a:lstStyle/>
                    <a:p>
                      <a:pPr algn="l"/>
                      <a:r>
                        <a:rPr lang="en-GB" sz="1200" b="0" dirty="0">
                          <a:solidFill>
                            <a:schemeClr val="bg1"/>
                          </a:solidFill>
                          <a:latin typeface="+mj-lt"/>
                        </a:rPr>
                        <a:t>Good preparation and planning is critical to the success of your assurance programme.</a:t>
                      </a:r>
                    </a:p>
                    <a:p>
                      <a:pPr algn="l"/>
                      <a:r>
                        <a:rPr lang="en-GB" sz="1200" b="0" dirty="0">
                          <a:solidFill>
                            <a:schemeClr val="bg1"/>
                          </a:solidFill>
                          <a:latin typeface="+mj-lt"/>
                        </a:rPr>
                        <a:t>A ‘blended’ approach will shape the risk-basis (including weak signals), inform</a:t>
                      </a:r>
                      <a:r>
                        <a:rPr lang="en-GB" sz="1200" b="0" baseline="0" dirty="0">
                          <a:solidFill>
                            <a:schemeClr val="bg1"/>
                          </a:solidFill>
                          <a:latin typeface="+mj-lt"/>
                        </a:rPr>
                        <a:t> various levels </a:t>
                      </a:r>
                      <a:r>
                        <a:rPr lang="en-GB" sz="1200" b="0" dirty="0">
                          <a:solidFill>
                            <a:schemeClr val="bg1"/>
                          </a:solidFill>
                          <a:latin typeface="+mj-lt"/>
                        </a:rPr>
                        <a:t>and scope of the programme and</a:t>
                      </a:r>
                      <a:r>
                        <a:rPr lang="en-GB" sz="1200" b="0" baseline="0" dirty="0">
                          <a:solidFill>
                            <a:schemeClr val="bg1"/>
                          </a:solidFill>
                          <a:latin typeface="+mj-lt"/>
                        </a:rPr>
                        <a:t> ensure </a:t>
                      </a:r>
                      <a:r>
                        <a:rPr lang="en-GB" sz="1200" b="0" dirty="0">
                          <a:solidFill>
                            <a:schemeClr val="bg1"/>
                          </a:solidFill>
                          <a:latin typeface="+mj-lt"/>
                        </a:rPr>
                        <a:t>the allocation of necessary resource to deliver it.</a:t>
                      </a:r>
                    </a:p>
                  </a:txBody>
                  <a:tcPr anchor="ctr">
                    <a:solidFill>
                      <a:schemeClr val="tx2">
                        <a:lumMod val="75000"/>
                      </a:schemeClr>
                    </a:solidFill>
                  </a:tcPr>
                </a:tc>
                <a:extLst>
                  <a:ext uri="{0D108BD9-81ED-4DB2-BD59-A6C34878D82A}">
                    <a16:rowId xmlns:a16="http://schemas.microsoft.com/office/drawing/2014/main" val="4082130823"/>
                  </a:ext>
                </a:extLst>
              </a:tr>
              <a:tr h="853897">
                <a:tc>
                  <a:txBody>
                    <a:bodyPr/>
                    <a:lstStyle/>
                    <a:p>
                      <a:pPr algn="l"/>
                      <a:r>
                        <a:rPr lang="en-GB" sz="1200" b="0" dirty="0">
                          <a:solidFill>
                            <a:schemeClr val="bg1"/>
                          </a:solidFill>
                          <a:latin typeface="+mj-lt"/>
                        </a:rPr>
                        <a:t>Prioritise the assurance plan or programme in your messages to the business, appoint a dedicated Leadership Sponsor or ‘Champion’, provide the necessary resources &amp; space to ensure full engagement by the workforce and, most importantly…..take part!</a:t>
                      </a:r>
                    </a:p>
                  </a:txBody>
                  <a:tcPr anchor="ctr">
                    <a:solidFill>
                      <a:schemeClr val="tx2">
                        <a:lumMod val="50000"/>
                      </a:schemeClr>
                    </a:solidFill>
                  </a:tcPr>
                </a:tc>
                <a:extLst>
                  <a:ext uri="{0D108BD9-81ED-4DB2-BD59-A6C34878D82A}">
                    <a16:rowId xmlns:a16="http://schemas.microsoft.com/office/drawing/2014/main" val="833088146"/>
                  </a:ext>
                </a:extLst>
              </a:tr>
              <a:tr h="853897">
                <a:tc>
                  <a:txBody>
                    <a:bodyPr/>
                    <a:lstStyle/>
                    <a:p>
                      <a:pPr algn="l"/>
                      <a:r>
                        <a:rPr lang="en-GB" sz="1200" b="0" dirty="0">
                          <a:solidFill>
                            <a:schemeClr val="bg1"/>
                          </a:solidFill>
                          <a:latin typeface="+mj-lt"/>
                        </a:rPr>
                        <a:t>Agree and establish criteria for how the outputs from the assurance plan or programme</a:t>
                      </a:r>
                      <a:r>
                        <a:rPr lang="en-GB" sz="1200" b="0" baseline="0" dirty="0">
                          <a:solidFill>
                            <a:schemeClr val="bg1"/>
                          </a:solidFill>
                          <a:latin typeface="+mj-lt"/>
                        </a:rPr>
                        <a:t> </a:t>
                      </a:r>
                      <a:r>
                        <a:rPr lang="en-GB" sz="1200" b="0" dirty="0">
                          <a:solidFill>
                            <a:schemeClr val="bg1"/>
                          </a:solidFill>
                          <a:latin typeface="+mj-lt"/>
                        </a:rPr>
                        <a:t>(i.e. identified gaps and ‘weak-signals’) will be systematically captured, analysed and acted upon.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dirty="0">
                          <a:solidFill>
                            <a:schemeClr val="bg1"/>
                          </a:solidFill>
                          <a:latin typeface="+mj-lt"/>
                          <a:ea typeface="+mn-ea"/>
                          <a:cs typeface="+mn-cs"/>
                        </a:rPr>
                        <a:t>Actions are based quality not quantity.</a:t>
                      </a:r>
                    </a:p>
                  </a:txBody>
                  <a:tcPr anchor="ctr">
                    <a:solidFill>
                      <a:schemeClr val="accent1">
                        <a:lumMod val="50000"/>
                      </a:schemeClr>
                    </a:solidFill>
                  </a:tcPr>
                </a:tc>
                <a:extLst>
                  <a:ext uri="{0D108BD9-81ED-4DB2-BD59-A6C34878D82A}">
                    <a16:rowId xmlns:a16="http://schemas.microsoft.com/office/drawing/2014/main" val="3516371384"/>
                  </a:ext>
                </a:extLst>
              </a:tr>
            </a:tbl>
          </a:graphicData>
        </a:graphic>
      </p:graphicFrame>
      <p:sp>
        <p:nvSpPr>
          <p:cNvPr id="10" name="Rectangle 9">
            <a:extLst>
              <a:ext uri="{FF2B5EF4-FFF2-40B4-BE49-F238E27FC236}">
                <a16:creationId xmlns:a16="http://schemas.microsoft.com/office/drawing/2014/main" id="{2A663EA4-B8FF-4876-BF74-A84FB8E49896}"/>
              </a:ext>
            </a:extLst>
          </p:cNvPr>
          <p:cNvSpPr/>
          <p:nvPr/>
        </p:nvSpPr>
        <p:spPr bwMode="gray">
          <a:xfrm>
            <a:off x="468000" y="1188000"/>
            <a:ext cx="1360800" cy="3415590"/>
          </a:xfrm>
          <a:prstGeom prst="rect">
            <a:avLst/>
          </a:prstGeom>
          <a:gradFill flip="none" rotWithShape="1">
            <a:gsLst>
              <a:gs pos="54000">
                <a:srgbClr val="662483"/>
              </a:gs>
              <a:gs pos="0">
                <a:srgbClr val="44257D"/>
              </a:gs>
              <a:gs pos="100000">
                <a:srgbClr val="00A19A"/>
              </a:gs>
            </a:gsLst>
            <a:lin ang="18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graphicFrame>
        <p:nvGraphicFramePr>
          <p:cNvPr id="12" name="Table 12">
            <a:extLst>
              <a:ext uri="{FF2B5EF4-FFF2-40B4-BE49-F238E27FC236}">
                <a16:creationId xmlns:a16="http://schemas.microsoft.com/office/drawing/2014/main" id="{9F8DED83-6580-4B7C-BB81-C16183733BDA}"/>
              </a:ext>
            </a:extLst>
          </p:cNvPr>
          <p:cNvGraphicFramePr>
            <a:graphicFrameLocks noGrp="1"/>
          </p:cNvGraphicFramePr>
          <p:nvPr>
            <p:extLst>
              <p:ext uri="{D42A27DB-BD31-4B8C-83A1-F6EECF244321}">
                <p14:modId xmlns:p14="http://schemas.microsoft.com/office/powerpoint/2010/main" val="1505920347"/>
              </p:ext>
            </p:extLst>
          </p:nvPr>
        </p:nvGraphicFramePr>
        <p:xfrm>
          <a:off x="468000" y="1187999"/>
          <a:ext cx="1360800" cy="3415588"/>
        </p:xfrm>
        <a:graphic>
          <a:graphicData uri="http://schemas.openxmlformats.org/drawingml/2006/table">
            <a:tbl>
              <a:tblPr>
                <a:tableStyleId>{5C22544A-7EE6-4342-B048-85BDC9FD1C3A}</a:tableStyleId>
              </a:tblPr>
              <a:tblGrid>
                <a:gridCol w="1360800">
                  <a:extLst>
                    <a:ext uri="{9D8B030D-6E8A-4147-A177-3AD203B41FA5}">
                      <a16:colId xmlns:a16="http://schemas.microsoft.com/office/drawing/2014/main" val="2047890366"/>
                    </a:ext>
                  </a:extLst>
                </a:gridCol>
              </a:tblGrid>
              <a:tr h="853897">
                <a:tc>
                  <a:txBody>
                    <a:bodyPr/>
                    <a:lstStyle/>
                    <a:p>
                      <a:pPr algn="ctr"/>
                      <a:r>
                        <a:rPr lang="en-GB" sz="1200" b="0" dirty="0">
                          <a:solidFill>
                            <a:schemeClr val="bg1"/>
                          </a:solidFill>
                          <a:latin typeface="+mj-lt"/>
                        </a:rPr>
                        <a:t>Strategy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68778555"/>
                  </a:ext>
                </a:extLst>
              </a:tr>
              <a:tr h="853897">
                <a:tc>
                  <a:txBody>
                    <a:bodyPr/>
                    <a:lstStyle/>
                    <a:p>
                      <a:pPr algn="ctr"/>
                      <a:r>
                        <a:rPr lang="en-GB" sz="1200" b="0" dirty="0">
                          <a:solidFill>
                            <a:schemeClr val="bg1"/>
                          </a:solidFill>
                          <a:latin typeface="+mj-lt"/>
                        </a:rPr>
                        <a:t>Plan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28532363"/>
                  </a:ext>
                </a:extLst>
              </a:tr>
              <a:tr h="853897">
                <a:tc>
                  <a:txBody>
                    <a:bodyPr/>
                    <a:lstStyle/>
                    <a:p>
                      <a:pPr algn="ctr"/>
                      <a:r>
                        <a:rPr lang="en-GB" sz="1200" b="0" dirty="0">
                          <a:solidFill>
                            <a:schemeClr val="bg1"/>
                          </a:solidFill>
                          <a:latin typeface="+mj-lt"/>
                        </a:rPr>
                        <a:t>Enable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15808564"/>
                  </a:ext>
                </a:extLst>
              </a:tr>
              <a:tr h="853897">
                <a:tc>
                  <a:txBody>
                    <a:bodyPr/>
                    <a:lstStyle/>
                    <a:p>
                      <a:pPr algn="ctr"/>
                      <a:r>
                        <a:rPr lang="en-GB" sz="1200" b="0" dirty="0">
                          <a:solidFill>
                            <a:schemeClr val="bg1"/>
                          </a:solidFill>
                          <a:latin typeface="+mj-lt"/>
                        </a:rPr>
                        <a:t>Recording and review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3138903"/>
                  </a:ext>
                </a:extLst>
              </a:tr>
            </a:tbl>
          </a:graphicData>
        </a:graphic>
      </p:graphicFrame>
    </p:spTree>
    <p:extLst>
      <p:ext uri="{BB962C8B-B14F-4D97-AF65-F5344CB8AC3E}">
        <p14:creationId xmlns:p14="http://schemas.microsoft.com/office/powerpoint/2010/main" val="107045662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sz="2400" dirty="0"/>
              <a:t>https://oguk.org.uk/product/assurance-toolkit/</a:t>
            </a:r>
            <a:endParaRPr lang="en-GB" dirty="0"/>
          </a:p>
        </p:txBody>
      </p:sp>
    </p:spTree>
    <p:extLst>
      <p:ext uri="{BB962C8B-B14F-4D97-AF65-F5344CB8AC3E}">
        <p14:creationId xmlns:p14="http://schemas.microsoft.com/office/powerpoint/2010/main" val="74391180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1F28C57-06C7-4542-9AC7-AD3C0D49BC23}"/>
              </a:ext>
            </a:extLst>
          </p:cNvPr>
          <p:cNvSpPr>
            <a:spLocks noGrp="1"/>
          </p:cNvSpPr>
          <p:nvPr>
            <p:ph type="sldNum" sz="quarter" idx="4294967295"/>
          </p:nvPr>
        </p:nvSpPr>
        <p:spPr>
          <a:xfrm>
            <a:off x="8783638" y="4876800"/>
            <a:ext cx="360362" cy="107950"/>
          </a:xfrm>
        </p:spPr>
        <p:txBody>
          <a:bodyPr/>
          <a:lstStyle/>
          <a:p>
            <a:fld id="{B1249AB1-AB30-4DB9-BB9C-D847817A3AC3}" type="slidenum">
              <a:rPr lang="en-GB" dirty="0" smtClean="0"/>
              <a:pPr/>
              <a:t>54</a:t>
            </a:fld>
            <a:endParaRPr lang="en-GB" dirty="0"/>
          </a:p>
        </p:txBody>
      </p:sp>
    </p:spTree>
    <p:extLst>
      <p:ext uri="{BB962C8B-B14F-4D97-AF65-F5344CB8AC3E}">
        <p14:creationId xmlns:p14="http://schemas.microsoft.com/office/powerpoint/2010/main" val="3129917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F4A515A-6E99-4118-857D-1AE35B71040D}"/>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p:cNvSpPr>
            <a:spLocks noGrp="1"/>
          </p:cNvSpPr>
          <p:nvPr>
            <p:ph type="title"/>
          </p:nvPr>
        </p:nvSpPr>
        <p:spPr/>
        <p:txBody>
          <a:bodyPr/>
          <a:lstStyle/>
          <a:p>
            <a:r>
              <a:rPr lang="en-GB" dirty="0"/>
              <a:t>What is Workplace Monitoring?</a:t>
            </a:r>
          </a:p>
        </p:txBody>
      </p:sp>
      <p:sp>
        <p:nvSpPr>
          <p:cNvPr id="3" name="Slide Number Placeholder 2"/>
          <p:cNvSpPr>
            <a:spLocks noGrp="1"/>
          </p:cNvSpPr>
          <p:nvPr>
            <p:ph type="sldNum" sz="quarter" idx="12"/>
          </p:nvPr>
        </p:nvSpPr>
        <p:spPr/>
        <p:txBody>
          <a:bodyPr/>
          <a:lstStyle/>
          <a:p>
            <a:fld id="{B1249AB1-AB30-4DB9-BB9C-D847817A3AC3}" type="slidenum">
              <a:rPr lang="en-GB" smtClean="0"/>
              <a:pPr/>
              <a:t>6</a:t>
            </a:fld>
            <a:endParaRPr lang="en-GB"/>
          </a:p>
        </p:txBody>
      </p:sp>
      <p:sp>
        <p:nvSpPr>
          <p:cNvPr id="4" name="Content Placeholder 3"/>
          <p:cNvSpPr>
            <a:spLocks noGrp="1"/>
          </p:cNvSpPr>
          <p:nvPr>
            <p:ph sz="quarter" idx="13"/>
          </p:nvPr>
        </p:nvSpPr>
        <p:spPr>
          <a:xfrm>
            <a:off x="3601939" y="1158560"/>
            <a:ext cx="5010103" cy="2435487"/>
          </a:xfrm>
          <a:solidFill>
            <a:srgbClr val="61C3C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177800" indent="-177800">
              <a:buClr>
                <a:schemeClr val="bg1"/>
              </a:buClr>
              <a:buFont typeface="Arial" panose="020B0604020202020204" pitchFamily="34" charset="0"/>
              <a:buChar char="•"/>
            </a:pPr>
            <a:r>
              <a:rPr lang="en-GB" sz="1600" dirty="0">
                <a:solidFill>
                  <a:schemeClr val="lt1"/>
                </a:solidFill>
                <a:latin typeface="+mj-lt"/>
              </a:rPr>
              <a:t>Structured approach to determine effectiveness of control measures </a:t>
            </a:r>
          </a:p>
          <a:p>
            <a:pPr marL="720000" lvl="2">
              <a:buClr>
                <a:schemeClr val="bg1"/>
              </a:buClr>
              <a:buFont typeface="Arial" panose="020B0604020202020204" pitchFamily="34" charset="0"/>
              <a:buChar char="•"/>
            </a:pPr>
            <a:r>
              <a:rPr lang="en-GB" sz="1400" dirty="0">
                <a:solidFill>
                  <a:schemeClr val="lt1"/>
                </a:solidFill>
                <a:latin typeface="+mj-lt"/>
              </a:rPr>
              <a:t>focus on high risk activities </a:t>
            </a:r>
          </a:p>
          <a:p>
            <a:pPr marL="177800" indent="-177800">
              <a:buClr>
                <a:schemeClr val="bg1"/>
              </a:buClr>
              <a:buFont typeface="Arial" panose="020B0604020202020204" pitchFamily="34" charset="0"/>
              <a:buChar char="•"/>
            </a:pPr>
            <a:r>
              <a:rPr lang="en-GB" sz="1600" dirty="0">
                <a:latin typeface="+mj-lt"/>
              </a:rPr>
              <a:t>M</a:t>
            </a:r>
            <a:r>
              <a:rPr lang="en-GB" sz="1600" dirty="0">
                <a:solidFill>
                  <a:schemeClr val="lt1"/>
                </a:solidFill>
                <a:latin typeface="+mj-lt"/>
              </a:rPr>
              <a:t>onitoring normally conducted by asset leadership team</a:t>
            </a:r>
          </a:p>
          <a:p>
            <a:pPr marL="177800" indent="-177800">
              <a:buClr>
                <a:schemeClr val="bg1"/>
              </a:buClr>
              <a:buFont typeface="Arial" panose="020B0604020202020204" pitchFamily="34" charset="0"/>
              <a:buChar char="•"/>
            </a:pPr>
            <a:r>
              <a:rPr lang="en-GB" sz="1600" dirty="0">
                <a:latin typeface="+mj-lt"/>
              </a:rPr>
              <a:t>C</a:t>
            </a:r>
            <a:r>
              <a:rPr lang="en-GB" sz="1600" dirty="0">
                <a:solidFill>
                  <a:schemeClr val="lt1"/>
                </a:solidFill>
                <a:latin typeface="+mj-lt"/>
              </a:rPr>
              <a:t>onfirm work has been effectively planned and being conducted per the plan</a:t>
            </a:r>
          </a:p>
          <a:p>
            <a:pPr marL="720000" lvl="2">
              <a:buClr>
                <a:schemeClr val="bg1"/>
              </a:buClr>
              <a:buFont typeface="Arial" panose="020B0604020202020204" pitchFamily="34" charset="0"/>
              <a:buChar char="•"/>
            </a:pPr>
            <a:r>
              <a:rPr lang="en-GB" sz="1400" dirty="0">
                <a:latin typeface="+mj-lt"/>
              </a:rPr>
              <a:t>Allows for good practices to be identified and </a:t>
            </a:r>
          </a:p>
          <a:p>
            <a:pPr marL="720000" lvl="2">
              <a:buClr>
                <a:schemeClr val="bg1"/>
              </a:buClr>
              <a:buFont typeface="Arial" panose="020B0604020202020204" pitchFamily="34" charset="0"/>
              <a:buChar char="•"/>
            </a:pPr>
            <a:r>
              <a:rPr lang="en-GB" sz="1400" dirty="0">
                <a:latin typeface="+mj-lt"/>
              </a:rPr>
              <a:t>leadership presence at the worksite </a:t>
            </a:r>
          </a:p>
        </p:txBody>
      </p:sp>
      <p:pic>
        <p:nvPicPr>
          <p:cNvPr id="5" name="Picture 4"/>
          <p:cNvPicPr>
            <a:picLocks noChangeAspect="1"/>
          </p:cNvPicPr>
          <p:nvPr/>
        </p:nvPicPr>
        <p:blipFill>
          <a:blip r:embed="rId2"/>
          <a:stretch>
            <a:fillRect/>
          </a:stretch>
        </p:blipFill>
        <p:spPr>
          <a:xfrm flipH="1">
            <a:off x="606925" y="1158560"/>
            <a:ext cx="2859056" cy="2284371"/>
          </a:xfrm>
          <a:prstGeom prst="rect">
            <a:avLst/>
          </a:prstGeom>
        </p:spPr>
      </p:pic>
      <p:sp>
        <p:nvSpPr>
          <p:cNvPr id="7" name="Content Placeholder 3">
            <a:extLst>
              <a:ext uri="{FF2B5EF4-FFF2-40B4-BE49-F238E27FC236}">
                <a16:creationId xmlns:a16="http://schemas.microsoft.com/office/drawing/2014/main" id="{7F5AB3B0-7E3A-4962-B37C-98B1AF13B57C}"/>
              </a:ext>
            </a:extLst>
          </p:cNvPr>
          <p:cNvSpPr txBox="1">
            <a:spLocks/>
          </p:cNvSpPr>
          <p:nvPr/>
        </p:nvSpPr>
        <p:spPr>
          <a:xfrm>
            <a:off x="606925" y="3573796"/>
            <a:ext cx="8005117" cy="761407"/>
          </a:xfrm>
          <a:prstGeom prst="rect">
            <a:avLst/>
          </a:prstGeom>
          <a:solidFill>
            <a:srgbClr val="61C3C1"/>
          </a:solid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54000" tIns="54000" rIns="54000" bIns="54000" rtlCol="0" anchor="ctr" anchorCtr="0">
            <a:noAutofit/>
          </a:bodyPr>
          <a:lst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lt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lt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lt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lt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lt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lt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lt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lt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lt1"/>
                </a:solidFill>
                <a:latin typeface="+mn-lt"/>
                <a:ea typeface="+mn-ea"/>
                <a:cs typeface="+mn-cs"/>
              </a:defRPr>
            </a:lvl9pPr>
          </a:lstStyle>
          <a:p>
            <a:pPr>
              <a:buClr>
                <a:schemeClr val="bg1"/>
              </a:buClr>
              <a:buFont typeface="Arial" panose="020B0604020202020204" pitchFamily="34" charset="0"/>
              <a:buChar char="•"/>
            </a:pPr>
            <a:r>
              <a:rPr lang="en-GB" sz="1600" dirty="0">
                <a:latin typeface="+mj-lt"/>
              </a:rPr>
              <a:t>Trending can provide early indication of potential issues via the identification of weak signals</a:t>
            </a:r>
          </a:p>
        </p:txBody>
      </p:sp>
    </p:spTree>
    <p:extLst>
      <p:ext uri="{BB962C8B-B14F-4D97-AF65-F5344CB8AC3E}">
        <p14:creationId xmlns:p14="http://schemas.microsoft.com/office/powerpoint/2010/main" val="4286415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Weak Signals</a:t>
            </a:r>
          </a:p>
        </p:txBody>
      </p:sp>
      <p:sp>
        <p:nvSpPr>
          <p:cNvPr id="3" name="Slide Number Placeholder 2"/>
          <p:cNvSpPr>
            <a:spLocks noGrp="1"/>
          </p:cNvSpPr>
          <p:nvPr>
            <p:ph type="sldNum" sz="quarter" idx="12"/>
          </p:nvPr>
        </p:nvSpPr>
        <p:spPr/>
        <p:txBody>
          <a:bodyPr/>
          <a:lstStyle/>
          <a:p>
            <a:fld id="{B1249AB1-AB30-4DB9-BB9C-D847817A3AC3}" type="slidenum">
              <a:rPr lang="en-GB" smtClean="0"/>
              <a:pPr/>
              <a:t>7</a:t>
            </a:fld>
            <a:endParaRPr lang="en-GB"/>
          </a:p>
        </p:txBody>
      </p:sp>
      <p:sp>
        <p:nvSpPr>
          <p:cNvPr id="7" name="Rectangle 6">
            <a:extLst>
              <a:ext uri="{FF2B5EF4-FFF2-40B4-BE49-F238E27FC236}">
                <a16:creationId xmlns:a16="http://schemas.microsoft.com/office/drawing/2014/main" id="{C8D19F86-49F3-4F96-AA6B-F6EFB841A1CD}"/>
              </a:ext>
            </a:extLst>
          </p:cNvPr>
          <p:cNvSpPr/>
          <p:nvPr/>
        </p:nvSpPr>
        <p:spPr>
          <a:xfrm>
            <a:off x="468000" y="1044000"/>
            <a:ext cx="8280000"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8" name="Rectangle 7">
            <a:extLst>
              <a:ext uri="{FF2B5EF4-FFF2-40B4-BE49-F238E27FC236}">
                <a16:creationId xmlns:a16="http://schemas.microsoft.com/office/drawing/2014/main" id="{86BAD66E-2CC3-4FCA-B1DD-2AF4FE5475FB}"/>
              </a:ext>
            </a:extLst>
          </p:cNvPr>
          <p:cNvSpPr/>
          <p:nvPr/>
        </p:nvSpPr>
        <p:spPr>
          <a:xfrm>
            <a:off x="821742" y="2308705"/>
            <a:ext cx="2830702" cy="1980639"/>
          </a:xfrm>
          <a:prstGeom prst="rect">
            <a:avLst/>
          </a:prstGeom>
          <a:solidFill>
            <a:srgbClr val="43257D"/>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marL="85725">
              <a:spcAft>
                <a:spcPts val="900"/>
              </a:spcAft>
            </a:pPr>
            <a:r>
              <a:rPr lang="en-GB" sz="1600" dirty="0">
                <a:solidFill>
                  <a:schemeClr val="bg1"/>
                </a:solidFill>
                <a:latin typeface="+mj-lt"/>
                <a:ea typeface="SimSun" panose="02010600030101010101" pitchFamily="2" charset="-122"/>
                <a:cs typeface="Calibri" panose="020F0502020204030204" pitchFamily="34" charset="0"/>
              </a:rPr>
              <a:t>Mind-set shift to welcome these as opportunities to address issues before they become more serious and share the learning</a:t>
            </a:r>
            <a:endParaRPr lang="en-GB" sz="1600" b="1" dirty="0">
              <a:solidFill>
                <a:schemeClr val="bg1"/>
              </a:solidFill>
              <a:latin typeface="+mj-lt"/>
              <a:ea typeface="SimSun" panose="02010600030101010101" pitchFamily="2" charset="-122"/>
              <a:cs typeface="Calibri" panose="020F0502020204030204" pitchFamily="34" charset="0"/>
            </a:endParaRPr>
          </a:p>
        </p:txBody>
      </p:sp>
      <p:sp>
        <p:nvSpPr>
          <p:cNvPr id="10" name="Rectangle 9">
            <a:extLst>
              <a:ext uri="{FF2B5EF4-FFF2-40B4-BE49-F238E27FC236}">
                <a16:creationId xmlns:a16="http://schemas.microsoft.com/office/drawing/2014/main" id="{13510B12-6EFA-4839-BDE6-D5F8D43D2477}"/>
              </a:ext>
            </a:extLst>
          </p:cNvPr>
          <p:cNvSpPr/>
          <p:nvPr/>
        </p:nvSpPr>
        <p:spPr>
          <a:xfrm>
            <a:off x="602140" y="1205808"/>
            <a:ext cx="3269906" cy="941089"/>
          </a:xfrm>
          <a:prstGeom prst="rect">
            <a:avLst/>
          </a:prstGeom>
          <a:solidFill>
            <a:srgbClr val="2156A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just">
              <a:lnSpc>
                <a:spcPct val="110000"/>
              </a:lnSpc>
              <a:spcBef>
                <a:spcPts val="900"/>
              </a:spcBef>
              <a:spcAft>
                <a:spcPts val="900"/>
              </a:spcAft>
            </a:pPr>
            <a:r>
              <a:rPr lang="en-GB" sz="1600" dirty="0">
                <a:solidFill>
                  <a:schemeClr val="bg1"/>
                </a:solidFill>
                <a:latin typeface="+mj-lt"/>
                <a:ea typeface="SimSun" panose="02010600030101010101" pitchFamily="2" charset="-122"/>
                <a:cs typeface="Calibri" panose="020F0502020204030204" pitchFamily="34" charset="0"/>
              </a:rPr>
              <a:t>A chronic unease, the feeling when something does not seem / feel right</a:t>
            </a:r>
          </a:p>
        </p:txBody>
      </p:sp>
      <p:sp>
        <p:nvSpPr>
          <p:cNvPr id="11" name="Rectangle 10">
            <a:extLst>
              <a:ext uri="{FF2B5EF4-FFF2-40B4-BE49-F238E27FC236}">
                <a16:creationId xmlns:a16="http://schemas.microsoft.com/office/drawing/2014/main" id="{F07C51F9-7C25-4FA4-B212-75D721D23504}"/>
              </a:ext>
            </a:extLst>
          </p:cNvPr>
          <p:cNvSpPr/>
          <p:nvPr/>
        </p:nvSpPr>
        <p:spPr>
          <a:xfrm>
            <a:off x="4170662" y="1191531"/>
            <a:ext cx="4253338" cy="1077870"/>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algn="l">
              <a:spcAft>
                <a:spcPts val="900"/>
              </a:spcAft>
            </a:pPr>
            <a:r>
              <a:rPr lang="en-GB" sz="1600" dirty="0">
                <a:solidFill>
                  <a:schemeClr val="bg1"/>
                </a:solidFill>
                <a:latin typeface="+mj-lt"/>
                <a:ea typeface="SimSun" panose="02010600030101010101" pitchFamily="2" charset="-122"/>
                <a:cs typeface="Calibri" panose="020F0502020204030204" pitchFamily="34" charset="0"/>
              </a:rPr>
              <a:t>Using a ‘fresh set of eyes’ it is possible to identify weak signals that may have become normalised by those who work on the asset on a routine basis</a:t>
            </a:r>
          </a:p>
        </p:txBody>
      </p:sp>
      <p:sp>
        <p:nvSpPr>
          <p:cNvPr id="9" name="Rectangle 8">
            <a:extLst>
              <a:ext uri="{FF2B5EF4-FFF2-40B4-BE49-F238E27FC236}">
                <a16:creationId xmlns:a16="http://schemas.microsoft.com/office/drawing/2014/main" id="{88B059ED-B147-4B8F-A41A-E8F8B073B5C2}"/>
              </a:ext>
            </a:extLst>
          </p:cNvPr>
          <p:cNvSpPr/>
          <p:nvPr/>
        </p:nvSpPr>
        <p:spPr>
          <a:xfrm>
            <a:off x="3997728" y="2354600"/>
            <a:ext cx="4599206" cy="2130160"/>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spcAft>
                <a:spcPts val="900"/>
              </a:spcAft>
            </a:pPr>
            <a:r>
              <a:rPr lang="en-GB" sz="1600" dirty="0">
                <a:solidFill>
                  <a:schemeClr val="bg1"/>
                </a:solidFill>
                <a:latin typeface="+mj-lt"/>
                <a:ea typeface="SimSun" panose="02010600030101010101" pitchFamily="2" charset="-122"/>
                <a:cs typeface="Calibri" panose="020F0502020204030204" pitchFamily="34" charset="0"/>
              </a:rPr>
              <a:t>These can identify less obvious underlying causes, that can manifest into a more serious issue, e.g. </a:t>
            </a:r>
          </a:p>
          <a:p>
            <a:pPr marL="285750" indent="-285750">
              <a:spcAft>
                <a:spcPts val="900"/>
              </a:spcAft>
              <a:buFont typeface="Arial" panose="020B0604020202020204" pitchFamily="34" charset="0"/>
              <a:buChar char="•"/>
            </a:pPr>
            <a:r>
              <a:rPr lang="en-GB" sz="1400" i="1" dirty="0">
                <a:solidFill>
                  <a:schemeClr val="bg1"/>
                </a:solidFill>
                <a:latin typeface="+mj-lt"/>
                <a:ea typeface="SimSun" panose="02010600030101010101" pitchFamily="2" charset="-122"/>
                <a:cs typeface="Calibri" panose="020F0502020204030204" pitchFamily="34" charset="0"/>
              </a:rPr>
              <a:t>an unusual noise/ smell coming from an area of the process plant</a:t>
            </a:r>
          </a:p>
          <a:p>
            <a:pPr marL="285750" indent="-285750">
              <a:spcAft>
                <a:spcPts val="900"/>
              </a:spcAft>
              <a:buFont typeface="Arial" panose="020B0604020202020204" pitchFamily="34" charset="0"/>
              <a:buChar char="•"/>
            </a:pPr>
            <a:r>
              <a:rPr lang="en-GB" sz="1400" i="1" dirty="0">
                <a:solidFill>
                  <a:schemeClr val="bg1"/>
                </a:solidFill>
                <a:latin typeface="+mj-lt"/>
                <a:ea typeface="SimSun" panose="02010600030101010101" pitchFamily="2" charset="-122"/>
                <a:cs typeface="Calibri" panose="020F0502020204030204" pitchFamily="34" charset="0"/>
              </a:rPr>
              <a:t>Gauges / meters giving unexpected readings</a:t>
            </a:r>
          </a:p>
          <a:p>
            <a:pPr marL="285750" indent="-285750">
              <a:spcAft>
                <a:spcPts val="900"/>
              </a:spcAft>
              <a:buFont typeface="Arial" panose="020B0604020202020204" pitchFamily="34" charset="0"/>
              <a:buChar char="•"/>
            </a:pPr>
            <a:r>
              <a:rPr lang="en-GB" sz="1400" i="1" dirty="0">
                <a:solidFill>
                  <a:schemeClr val="bg1"/>
                </a:solidFill>
                <a:latin typeface="+mj-lt"/>
                <a:ea typeface="SimSun" panose="02010600030101010101" pitchFamily="2" charset="-122"/>
                <a:cs typeface="Calibri" panose="020F0502020204030204" pitchFamily="34" charset="0"/>
              </a:rPr>
              <a:t>inaccuracies in the manner that documentation is completed</a:t>
            </a:r>
          </a:p>
        </p:txBody>
      </p:sp>
    </p:spTree>
    <p:extLst>
      <p:ext uri="{BB962C8B-B14F-4D97-AF65-F5344CB8AC3E}">
        <p14:creationId xmlns:p14="http://schemas.microsoft.com/office/powerpoint/2010/main" val="12556788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Organisation and Roles</a:t>
            </a:r>
          </a:p>
        </p:txBody>
      </p:sp>
    </p:spTree>
    <p:extLst>
      <p:ext uri="{BB962C8B-B14F-4D97-AF65-F5344CB8AC3E}">
        <p14:creationId xmlns:p14="http://schemas.microsoft.com/office/powerpoint/2010/main" val="42322254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Assurance Purpose and support</a:t>
            </a:r>
          </a:p>
        </p:txBody>
      </p:sp>
      <p:sp>
        <p:nvSpPr>
          <p:cNvPr id="3" name="Slide Number Placeholder 2"/>
          <p:cNvSpPr>
            <a:spLocks noGrp="1"/>
          </p:cNvSpPr>
          <p:nvPr>
            <p:ph type="sldNum" sz="quarter" idx="12"/>
          </p:nvPr>
        </p:nvSpPr>
        <p:spPr/>
        <p:txBody>
          <a:bodyPr/>
          <a:lstStyle/>
          <a:p>
            <a:fld id="{B1249AB1-AB30-4DB9-BB9C-D847817A3AC3}" type="slidenum">
              <a:rPr lang="en-GB" smtClean="0"/>
              <a:pPr/>
              <a:t>9</a:t>
            </a:fld>
            <a:endParaRPr lang="en-GB"/>
          </a:p>
        </p:txBody>
      </p:sp>
      <p:sp>
        <p:nvSpPr>
          <p:cNvPr id="7" name="Rectangle 6">
            <a:extLst>
              <a:ext uri="{FF2B5EF4-FFF2-40B4-BE49-F238E27FC236}">
                <a16:creationId xmlns:a16="http://schemas.microsoft.com/office/drawing/2014/main" id="{C3623EFD-11AA-4D53-9AAB-0960E8D256B2}"/>
              </a:ext>
            </a:extLst>
          </p:cNvPr>
          <p:cNvSpPr/>
          <p:nvPr/>
        </p:nvSpPr>
        <p:spPr>
          <a:xfrm>
            <a:off x="468000" y="1044000"/>
            <a:ext cx="8280000" cy="3600000"/>
          </a:xfrm>
          <a:prstGeom prst="rect">
            <a:avLst/>
          </a:prstGeom>
          <a:solidFill>
            <a:srgbClr val="C8E6E3"/>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8" name="Rectangle 7">
            <a:extLst>
              <a:ext uri="{FF2B5EF4-FFF2-40B4-BE49-F238E27FC236}">
                <a16:creationId xmlns:a16="http://schemas.microsoft.com/office/drawing/2014/main" id="{3395C8D0-B2E0-48BB-AC00-B028A6C8BAE9}"/>
              </a:ext>
            </a:extLst>
          </p:cNvPr>
          <p:cNvSpPr/>
          <p:nvPr/>
        </p:nvSpPr>
        <p:spPr>
          <a:xfrm>
            <a:off x="4673065" y="3008401"/>
            <a:ext cx="3888000" cy="1464305"/>
          </a:xfrm>
          <a:prstGeom prst="rect">
            <a:avLst/>
          </a:prstGeom>
          <a:solidFill>
            <a:schemeClr val="bg1"/>
          </a:solidFill>
          <a:ln>
            <a:solidFill>
              <a:srgbClr val="50257F"/>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spcBef>
                <a:spcPts val="600"/>
              </a:spcBef>
              <a:spcAft>
                <a:spcPts val="600"/>
              </a:spcAft>
            </a:pPr>
            <a:r>
              <a:rPr lang="en-GB" sz="1400" b="1" dirty="0">
                <a:solidFill>
                  <a:srgbClr val="50257F"/>
                </a:solidFill>
                <a:latin typeface="+mj-lt"/>
                <a:ea typeface="SimSun" panose="02010600030101010101" pitchFamily="2" charset="-122"/>
                <a:cs typeface="Calibri" panose="020F0502020204030204" pitchFamily="34" charset="0"/>
              </a:rPr>
              <a:t>Focal Point</a:t>
            </a:r>
            <a:endParaRPr lang="en-GB" sz="1400" dirty="0">
              <a:solidFill>
                <a:srgbClr val="50257F"/>
              </a:solidFill>
              <a:latin typeface="+mj-lt"/>
              <a:ea typeface="SimSun" panose="02010600030101010101" pitchFamily="2" charset="-122"/>
              <a:cs typeface="Calibri" panose="020F0502020204030204" pitchFamily="34" charset="0"/>
            </a:endParaRPr>
          </a:p>
          <a:p>
            <a:pPr>
              <a:spcBef>
                <a:spcPts val="600"/>
              </a:spcBef>
              <a:spcAft>
                <a:spcPts val="600"/>
              </a:spcAft>
            </a:pPr>
            <a:r>
              <a:rPr lang="en-GB" sz="1400" dirty="0">
                <a:solidFill>
                  <a:srgbClr val="50257F"/>
                </a:solidFill>
                <a:latin typeface="+mj-lt"/>
                <a:ea typeface="SimSun" panose="02010600030101010101" pitchFamily="2" charset="-122"/>
                <a:cs typeface="Calibri" panose="020F0502020204030204" pitchFamily="34" charset="0"/>
              </a:rPr>
              <a:t>‘Owner’ of the process </a:t>
            </a:r>
          </a:p>
          <a:p>
            <a:pPr>
              <a:spcBef>
                <a:spcPts val="600"/>
              </a:spcBef>
              <a:spcAft>
                <a:spcPts val="600"/>
              </a:spcAft>
            </a:pPr>
            <a:r>
              <a:rPr lang="en-GB" sz="1200" i="1" dirty="0">
                <a:solidFill>
                  <a:srgbClr val="50257F"/>
                </a:solidFill>
                <a:latin typeface="+mj-lt"/>
                <a:ea typeface="SimSun" panose="02010600030101010101" pitchFamily="2" charset="-122"/>
                <a:cs typeface="Calibri" panose="020F0502020204030204" pitchFamily="34" charset="0"/>
              </a:rPr>
              <a:t>Authority, influence, determination and drive, including follow-up activity ensuring timely delivery of sustainable actions</a:t>
            </a:r>
            <a:endParaRPr lang="en-GB" sz="900" i="1" dirty="0">
              <a:solidFill>
                <a:srgbClr val="50257F"/>
              </a:solidFill>
              <a:effectLst/>
              <a:latin typeface="+mj-lt"/>
              <a:ea typeface="SimSun" panose="02010600030101010101" pitchFamily="2" charset="-122"/>
              <a:cs typeface="Calibri" panose="020F0502020204030204" pitchFamily="34" charset="0"/>
            </a:endParaRPr>
          </a:p>
        </p:txBody>
      </p:sp>
      <p:sp>
        <p:nvSpPr>
          <p:cNvPr id="10" name="Rectangle 9">
            <a:extLst>
              <a:ext uri="{FF2B5EF4-FFF2-40B4-BE49-F238E27FC236}">
                <a16:creationId xmlns:a16="http://schemas.microsoft.com/office/drawing/2014/main" id="{6DD871EB-E720-452C-B24D-5939F3D9F6F5}"/>
              </a:ext>
            </a:extLst>
          </p:cNvPr>
          <p:cNvSpPr/>
          <p:nvPr/>
        </p:nvSpPr>
        <p:spPr>
          <a:xfrm>
            <a:off x="4673065" y="1602079"/>
            <a:ext cx="3888000" cy="1293299"/>
          </a:xfrm>
          <a:prstGeom prst="rect">
            <a:avLst/>
          </a:prstGeom>
          <a:solidFill>
            <a:srgbClr val="2156A7"/>
          </a:solidFill>
          <a:ln>
            <a:solidFill>
              <a:srgbClr val="2156A7"/>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algn="just">
              <a:lnSpc>
                <a:spcPct val="110000"/>
              </a:lnSpc>
              <a:spcBef>
                <a:spcPts val="600"/>
              </a:spcBef>
              <a:spcAft>
                <a:spcPts val="600"/>
              </a:spcAft>
            </a:pPr>
            <a:r>
              <a:rPr lang="en-GB" sz="1400" b="1" dirty="0">
                <a:solidFill>
                  <a:schemeClr val="bg1"/>
                </a:solidFill>
                <a:latin typeface="+mj-lt"/>
                <a:ea typeface="SimSun" panose="02010600030101010101" pitchFamily="2" charset="-122"/>
                <a:cs typeface="Calibri" panose="020F0502020204030204" pitchFamily="34" charset="0"/>
              </a:rPr>
              <a:t>Sponsor</a:t>
            </a:r>
            <a:r>
              <a:rPr lang="en-GB" sz="1400" dirty="0">
                <a:solidFill>
                  <a:schemeClr val="bg1"/>
                </a:solidFill>
                <a:latin typeface="+mj-lt"/>
                <a:ea typeface="SimSun" panose="02010600030101010101" pitchFamily="2" charset="-122"/>
                <a:cs typeface="Calibri" panose="020F0502020204030204" pitchFamily="34" charset="0"/>
              </a:rPr>
              <a:t> </a:t>
            </a:r>
          </a:p>
          <a:p>
            <a:pPr algn="just">
              <a:lnSpc>
                <a:spcPct val="110000"/>
              </a:lnSpc>
              <a:spcBef>
                <a:spcPts val="600"/>
              </a:spcBef>
              <a:spcAft>
                <a:spcPts val="600"/>
              </a:spcAft>
            </a:pPr>
            <a:r>
              <a:rPr lang="en-GB" sz="1400" dirty="0">
                <a:solidFill>
                  <a:schemeClr val="bg1"/>
                </a:solidFill>
                <a:latin typeface="+mj-lt"/>
                <a:ea typeface="SimSun" panose="02010600030101010101" pitchFamily="2" charset="-122"/>
                <a:cs typeface="Calibri" panose="020F0502020204030204" pitchFamily="34" charset="0"/>
              </a:rPr>
              <a:t>Lead champion with influence and access to the highest management levels</a:t>
            </a:r>
          </a:p>
          <a:p>
            <a:pPr algn="just">
              <a:lnSpc>
                <a:spcPct val="110000"/>
              </a:lnSpc>
              <a:spcBef>
                <a:spcPts val="600"/>
              </a:spcBef>
              <a:spcAft>
                <a:spcPts val="600"/>
              </a:spcAft>
            </a:pPr>
            <a:r>
              <a:rPr lang="en-GB" sz="1200" i="1" dirty="0">
                <a:solidFill>
                  <a:schemeClr val="bg1"/>
                </a:solidFill>
                <a:latin typeface="+mj-lt"/>
                <a:ea typeface="SimSun" panose="02010600030101010101" pitchFamily="2" charset="-122"/>
                <a:cs typeface="Calibri" panose="020F0502020204030204" pitchFamily="34" charset="0"/>
              </a:rPr>
              <a:t>For Example, Operations Director, or similar level</a:t>
            </a:r>
          </a:p>
        </p:txBody>
      </p:sp>
      <p:sp>
        <p:nvSpPr>
          <p:cNvPr id="11" name="Rectangle 10">
            <a:extLst>
              <a:ext uri="{FF2B5EF4-FFF2-40B4-BE49-F238E27FC236}">
                <a16:creationId xmlns:a16="http://schemas.microsoft.com/office/drawing/2014/main" id="{A160A239-9476-472D-A7F0-3CA4786C2869}"/>
              </a:ext>
            </a:extLst>
          </p:cNvPr>
          <p:cNvSpPr/>
          <p:nvPr/>
        </p:nvSpPr>
        <p:spPr>
          <a:xfrm>
            <a:off x="599713" y="1568628"/>
            <a:ext cx="3888000" cy="504000"/>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r>
              <a:rPr lang="en-GB" sz="1400" dirty="0">
                <a:latin typeface="+mj-lt"/>
              </a:rPr>
              <a:t>Supports protection of people, the environment, assets and reputation</a:t>
            </a:r>
          </a:p>
        </p:txBody>
      </p:sp>
      <p:sp>
        <p:nvSpPr>
          <p:cNvPr id="12" name="Rectangle 11">
            <a:extLst>
              <a:ext uri="{FF2B5EF4-FFF2-40B4-BE49-F238E27FC236}">
                <a16:creationId xmlns:a16="http://schemas.microsoft.com/office/drawing/2014/main" id="{2C8CE249-39BB-4B9F-AEDE-CFD0A29667D9}"/>
              </a:ext>
            </a:extLst>
          </p:cNvPr>
          <p:cNvSpPr/>
          <p:nvPr/>
        </p:nvSpPr>
        <p:spPr>
          <a:xfrm>
            <a:off x="599713" y="1126313"/>
            <a:ext cx="3888000" cy="360000"/>
          </a:xfrm>
          <a:prstGeom prst="rect">
            <a:avLst/>
          </a:prstGeom>
          <a:solidFill>
            <a:srgbClr val="009F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r>
              <a:rPr lang="en-GB" sz="2000" dirty="0">
                <a:solidFill>
                  <a:schemeClr val="bg1"/>
                </a:solidFill>
                <a:effectLst/>
                <a:latin typeface="+mj-lt"/>
                <a:ea typeface="SimSun" panose="02010600030101010101" pitchFamily="2" charset="-122"/>
                <a:cs typeface="Calibri" panose="020F0502020204030204" pitchFamily="34" charset="0"/>
              </a:rPr>
              <a:t>Assurance</a:t>
            </a:r>
            <a:endParaRPr lang="en-GB" sz="1800" dirty="0">
              <a:solidFill>
                <a:schemeClr val="bg1"/>
              </a:solidFill>
              <a:effectLst/>
              <a:latin typeface="+mj-lt"/>
              <a:ea typeface="SimSun" panose="02010600030101010101" pitchFamily="2" charset="-122"/>
              <a:cs typeface="Calibri" panose="020F0502020204030204" pitchFamily="34" charset="0"/>
            </a:endParaRPr>
          </a:p>
        </p:txBody>
      </p:sp>
      <p:sp>
        <p:nvSpPr>
          <p:cNvPr id="13" name="Rectangle 12">
            <a:extLst>
              <a:ext uri="{FF2B5EF4-FFF2-40B4-BE49-F238E27FC236}">
                <a16:creationId xmlns:a16="http://schemas.microsoft.com/office/drawing/2014/main" id="{5BB64950-D585-4E27-8CDE-8018E7458E00}"/>
              </a:ext>
            </a:extLst>
          </p:cNvPr>
          <p:cNvSpPr/>
          <p:nvPr/>
        </p:nvSpPr>
        <p:spPr>
          <a:xfrm>
            <a:off x="4673065" y="1129056"/>
            <a:ext cx="3888000" cy="360000"/>
          </a:xfrm>
          <a:prstGeom prst="rect">
            <a:avLst/>
          </a:prstGeom>
          <a:solidFill>
            <a:srgbClr val="009F98"/>
          </a:solidFill>
          <a:ln>
            <a:solidFill>
              <a:srgbClr val="009F98"/>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r>
              <a:rPr lang="en-GB" sz="2000" dirty="0">
                <a:solidFill>
                  <a:schemeClr val="bg1"/>
                </a:solidFill>
                <a:latin typeface="+mj-lt"/>
                <a:ea typeface="SimSun" panose="02010600030101010101" pitchFamily="2" charset="-122"/>
                <a:cs typeface="Calibri" panose="020F0502020204030204" pitchFamily="34" charset="0"/>
              </a:rPr>
              <a:t>Management drive</a:t>
            </a:r>
            <a:endParaRPr lang="en-GB" sz="1800" dirty="0">
              <a:solidFill>
                <a:schemeClr val="bg1"/>
              </a:solidFill>
              <a:effectLst/>
              <a:latin typeface="+mj-lt"/>
              <a:ea typeface="SimSun" panose="02010600030101010101" pitchFamily="2" charset="-122"/>
              <a:cs typeface="Calibri" panose="020F0502020204030204" pitchFamily="34" charset="0"/>
            </a:endParaRPr>
          </a:p>
        </p:txBody>
      </p:sp>
      <p:sp>
        <p:nvSpPr>
          <p:cNvPr id="14" name="Rectangle 13">
            <a:extLst>
              <a:ext uri="{FF2B5EF4-FFF2-40B4-BE49-F238E27FC236}">
                <a16:creationId xmlns:a16="http://schemas.microsoft.com/office/drawing/2014/main" id="{E25FC70E-4F2A-442C-AC60-DE488EB81746}"/>
              </a:ext>
            </a:extLst>
          </p:cNvPr>
          <p:cNvSpPr/>
          <p:nvPr/>
        </p:nvSpPr>
        <p:spPr>
          <a:xfrm>
            <a:off x="582935" y="2154943"/>
            <a:ext cx="3888000" cy="504000"/>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tIns="54000" rIns="18000" bIns="54000" rtlCol="0" anchor="t" anchorCtr="0"/>
          <a:lstStyle/>
          <a:p>
            <a:r>
              <a:rPr lang="en-GB" sz="1400" dirty="0">
                <a:latin typeface="+mj-lt"/>
              </a:rPr>
              <a:t>Provides confidence &amp; confirmation that risk control measures are working effectively</a:t>
            </a:r>
          </a:p>
        </p:txBody>
      </p:sp>
      <p:sp>
        <p:nvSpPr>
          <p:cNvPr id="15" name="Rectangle 14">
            <a:extLst>
              <a:ext uri="{FF2B5EF4-FFF2-40B4-BE49-F238E27FC236}">
                <a16:creationId xmlns:a16="http://schemas.microsoft.com/office/drawing/2014/main" id="{4E336C81-B710-487B-95D2-BEF553CDE7A3}"/>
              </a:ext>
            </a:extLst>
          </p:cNvPr>
          <p:cNvSpPr/>
          <p:nvPr/>
        </p:nvSpPr>
        <p:spPr>
          <a:xfrm>
            <a:off x="582420" y="2741258"/>
            <a:ext cx="3888000" cy="504000"/>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r>
              <a:rPr lang="en-GB" sz="1400" dirty="0">
                <a:latin typeface="+mj-lt"/>
              </a:rPr>
              <a:t>A key safeguard and to improve performance</a:t>
            </a:r>
          </a:p>
        </p:txBody>
      </p:sp>
      <p:sp>
        <p:nvSpPr>
          <p:cNvPr id="16" name="Rectangle 15">
            <a:extLst>
              <a:ext uri="{FF2B5EF4-FFF2-40B4-BE49-F238E27FC236}">
                <a16:creationId xmlns:a16="http://schemas.microsoft.com/office/drawing/2014/main" id="{DFF06A0F-FC85-4F17-8630-55DF140C4DC7}"/>
              </a:ext>
            </a:extLst>
          </p:cNvPr>
          <p:cNvSpPr/>
          <p:nvPr/>
        </p:nvSpPr>
        <p:spPr>
          <a:xfrm>
            <a:off x="582420" y="3918763"/>
            <a:ext cx="3888000" cy="504000"/>
          </a:xfrm>
          <a:prstGeom prst="rect">
            <a:avLst/>
          </a:prstGeom>
          <a:solidFill>
            <a:schemeClr val="bg1"/>
          </a:solidFill>
          <a:ln>
            <a:solidFill>
              <a:srgbClr val="50257F"/>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r>
              <a:rPr lang="en-GB" sz="1400" dirty="0">
                <a:solidFill>
                  <a:srgbClr val="50257F"/>
                </a:solidFill>
                <a:latin typeface="+mj-lt"/>
              </a:rPr>
              <a:t>Cultural acceptance at every level and buy-in at every tier: CEO to technician</a:t>
            </a:r>
          </a:p>
          <a:p>
            <a:endParaRPr lang="en-GB" sz="1100" i="1" dirty="0">
              <a:solidFill>
                <a:srgbClr val="50257F"/>
              </a:solidFill>
              <a:effectLst/>
              <a:latin typeface="+mj-lt"/>
              <a:ea typeface="SimSun" panose="02010600030101010101" pitchFamily="2" charset="-122"/>
              <a:cs typeface="Calibri" panose="020F0502020204030204" pitchFamily="34" charset="0"/>
            </a:endParaRPr>
          </a:p>
        </p:txBody>
      </p:sp>
      <p:sp>
        <p:nvSpPr>
          <p:cNvPr id="17" name="Rectangle 16">
            <a:extLst>
              <a:ext uri="{FF2B5EF4-FFF2-40B4-BE49-F238E27FC236}">
                <a16:creationId xmlns:a16="http://schemas.microsoft.com/office/drawing/2014/main" id="{FDB419F2-EDF8-49EC-9D63-AF71FE932AA1}"/>
              </a:ext>
            </a:extLst>
          </p:cNvPr>
          <p:cNvSpPr/>
          <p:nvPr/>
        </p:nvSpPr>
        <p:spPr>
          <a:xfrm>
            <a:off x="582420" y="3326364"/>
            <a:ext cx="3888000" cy="504000"/>
          </a:xfrm>
          <a:prstGeom prst="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r>
              <a:rPr lang="en-GB" sz="1400" dirty="0">
                <a:latin typeface="+mj-lt"/>
              </a:rPr>
              <a:t>An essential component of management system</a:t>
            </a:r>
            <a:endParaRPr lang="en-GB" sz="1100" i="1" dirty="0">
              <a:solidFill>
                <a:schemeClr val="bg1"/>
              </a:solidFill>
              <a:effectLst/>
              <a:latin typeface="+mj-lt"/>
              <a:ea typeface="SimSun" panose="02010600030101010101" pitchFamily="2" charset="-122"/>
              <a:cs typeface="Calibri" panose="020F0502020204030204" pitchFamily="34" charset="0"/>
            </a:endParaRPr>
          </a:p>
        </p:txBody>
      </p:sp>
    </p:spTree>
    <p:extLst>
      <p:ext uri="{BB962C8B-B14F-4D97-AF65-F5344CB8AC3E}">
        <p14:creationId xmlns:p14="http://schemas.microsoft.com/office/powerpoint/2010/main" val="5584158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9"/>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5IxbG3RKkbfvXtHgmOTVy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yS8u2OUKYhyXFLsm6_MgdQ"/>
</p:tagLst>
</file>

<file path=ppt/theme/theme1.xml><?xml version="1.0" encoding="utf-8"?>
<a:theme xmlns:a="http://schemas.openxmlformats.org/drawingml/2006/main" name="1_Oil &amp; Gas UK 16:9 Template">
  <a:themeElements>
    <a:clrScheme name="Oil&amp;GasUK">
      <a:dk1>
        <a:sysClr val="windowText" lastClr="000000"/>
      </a:dk1>
      <a:lt1>
        <a:sysClr val="window" lastClr="FFFFFF"/>
      </a:lt1>
      <a:dk2>
        <a:srgbClr val="EFEFEF"/>
      </a:dk2>
      <a:lt2>
        <a:srgbClr val="330072"/>
      </a:lt2>
      <a:accent1>
        <a:srgbClr val="8A8D8F"/>
      </a:accent1>
      <a:accent2>
        <a:srgbClr val="E8E8E9"/>
      </a:accent2>
      <a:accent3>
        <a:srgbClr val="5E5E5E"/>
      </a:accent3>
      <a:accent4>
        <a:srgbClr val="C4C4C7"/>
      </a:accent4>
      <a:accent5>
        <a:srgbClr val="797979"/>
      </a:accent5>
      <a:accent6>
        <a:srgbClr val="F4F4F4"/>
      </a:accent6>
      <a:hlink>
        <a:srgbClr val="00AEEF"/>
      </a:hlink>
      <a:folHlink>
        <a:srgbClr val="ED1C24"/>
      </a:folHlink>
    </a:clrScheme>
    <a:fontScheme name="Oil&amp;GasUK">
      <a:majorFont>
        <a:latin typeface="Calibri"/>
        <a:ea typeface=""/>
        <a:cs typeface=""/>
      </a:majorFont>
      <a:minorFont>
        <a:latin typeface="Calibri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lIns="54000" tIns="54000" rIns="54000" bIns="54000" rtlCol="0" anchor="ctr" anchorCtr="1"/>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defRPr dirty="0" err="1" smtClean="0"/>
        </a:defPPr>
      </a:lstStyle>
    </a:txDef>
  </a:objectDefaults>
  <a:extraClrSchemeLst/>
  <a:extLst>
    <a:ext uri="{05A4C25C-085E-4340-85A3-A5531E510DB2}">
      <thm15:themeFamily xmlns:thm15="http://schemas.microsoft.com/office/thememl/2012/main" name="OGUK Powerpoint Template Widescreen.potx  -  Read-Only" id="{2D511F6D-5C58-49E2-BEEC-F10354812C47}" vid="{3F9FFEA4-F37B-4F82-9BC6-6F2B9BCF54F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404E28D34E104EA62482522A424595" ma:contentTypeVersion="15" ma:contentTypeDescription="Create a new document." ma:contentTypeScope="" ma:versionID="ef22b7b3d2e1d9ad401cf94df98ee7d1">
  <xsd:schema xmlns:xsd="http://www.w3.org/2001/XMLSchema" xmlns:xs="http://www.w3.org/2001/XMLSchema" xmlns:p="http://schemas.microsoft.com/office/2006/metadata/properties" xmlns:ns2="0c52673f-233b-4ebe-a569-e4b6c38879ca" xmlns:ns3="7dc4f257-8602-472a-8d6c-54f6a6f9c32b" targetNamespace="http://schemas.microsoft.com/office/2006/metadata/properties" ma:root="true" ma:fieldsID="df43311e947302551b950b3f1259cdb7" ns2:_="" ns3:_="">
    <xsd:import namespace="0c52673f-233b-4ebe-a569-e4b6c38879ca"/>
    <xsd:import namespace="7dc4f257-8602-472a-8d6c-54f6a6f9c32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52673f-233b-4ebe-a569-e4b6c38879c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1b8edbcf-0f63-41fe-83eb-dab7828298af"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dc4f257-8602-472a-8d6c-54f6a6f9c32b"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a488bfba-97be-41a4-bd1d-ff99273f0f66}" ma:internalName="TaxCatchAll" ma:showField="CatchAllData" ma:web="7dc4f257-8602-472a-8d6c-54f6a6f9c32b">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c52673f-233b-4ebe-a569-e4b6c38879ca">
      <Terms xmlns="http://schemas.microsoft.com/office/infopath/2007/PartnerControls"/>
    </lcf76f155ced4ddcb4097134ff3c332f>
    <TaxCatchAll xmlns="7dc4f257-8602-472a-8d6c-54f6a6f9c32b" xsi:nil="true"/>
  </documentManagement>
</p:properties>
</file>

<file path=customXml/itemProps1.xml><?xml version="1.0" encoding="utf-8"?>
<ds:datastoreItem xmlns:ds="http://schemas.openxmlformats.org/officeDocument/2006/customXml" ds:itemID="{A86BD191-1838-4A7A-80CA-F6E5D61C8F71}"/>
</file>

<file path=customXml/itemProps2.xml><?xml version="1.0" encoding="utf-8"?>
<ds:datastoreItem xmlns:ds="http://schemas.openxmlformats.org/officeDocument/2006/customXml" ds:itemID="{F7A7B410-50B9-4799-8993-6A9493EA0A00}">
  <ds:schemaRefs>
    <ds:schemaRef ds:uri="http://schemas.microsoft.com/sharepoint/v3/contenttype/forms"/>
  </ds:schemaRefs>
</ds:datastoreItem>
</file>

<file path=customXml/itemProps3.xml><?xml version="1.0" encoding="utf-8"?>
<ds:datastoreItem xmlns:ds="http://schemas.openxmlformats.org/officeDocument/2006/customXml" ds:itemID="{A3E01086-7F6B-4D99-A7B9-4926B21D011D}">
  <ds:schemaRef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4af16df1-020d-47b7-b400-79244c1409dd"/>
    <ds:schemaRef ds:uri="http://schemas.microsoft.com/office/2006/documentManagement/typ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Widescreen</Template>
  <TotalTime>5786</TotalTime>
  <Words>5411</Words>
  <Application>Microsoft Office PowerPoint</Application>
  <PresentationFormat>On-screen Show (16:9)</PresentationFormat>
  <Paragraphs>803</Paragraphs>
  <Slides>54</Slides>
  <Notes>41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54</vt:i4>
      </vt:variant>
    </vt:vector>
  </HeadingPairs>
  <TitlesOfParts>
    <vt:vector size="62" baseType="lpstr">
      <vt:lpstr>Arial</vt:lpstr>
      <vt:lpstr>Calibri</vt:lpstr>
      <vt:lpstr>Calibri Light</vt:lpstr>
      <vt:lpstr>Corbel</vt:lpstr>
      <vt:lpstr>Times New Roman</vt:lpstr>
      <vt:lpstr>Wingdings</vt:lpstr>
      <vt:lpstr>1_Oil &amp; Gas UK 16:9 Template</vt:lpstr>
      <vt:lpstr>think-cell Slide</vt:lpstr>
      <vt:lpstr>Assurance – A Practitioners Guide</vt:lpstr>
      <vt:lpstr>Contents</vt:lpstr>
      <vt:lpstr>Introduction</vt:lpstr>
      <vt:lpstr>Introduction</vt:lpstr>
      <vt:lpstr>Defining Assurance </vt:lpstr>
      <vt:lpstr>What is Workplace Monitoring?</vt:lpstr>
      <vt:lpstr>Weak Signals</vt:lpstr>
      <vt:lpstr>Organisation and Roles</vt:lpstr>
      <vt:lpstr>Assurance Purpose and support</vt:lpstr>
      <vt:lpstr>Key Roles and Responsibilities</vt:lpstr>
      <vt:lpstr>Assurance programme</vt:lpstr>
      <vt:lpstr>Plan</vt:lpstr>
      <vt:lpstr>Plan the programme</vt:lpstr>
      <vt:lpstr>Assurance programme: rolling</vt:lpstr>
      <vt:lpstr>Planning</vt:lpstr>
      <vt:lpstr>Assurance framework</vt:lpstr>
      <vt:lpstr>Assurance framework</vt:lpstr>
      <vt:lpstr>Corporate and regional audit</vt:lpstr>
      <vt:lpstr>Asset level compliance monitoring </vt:lpstr>
      <vt:lpstr>Workplace Monitoring</vt:lpstr>
      <vt:lpstr>Workplace monitoring</vt:lpstr>
      <vt:lpstr>Workplace monitoring</vt:lpstr>
      <vt:lpstr>Workplace monitoring</vt:lpstr>
      <vt:lpstr>Assurance Activities</vt:lpstr>
      <vt:lpstr>Assurance activities: System audits</vt:lpstr>
      <vt:lpstr>Assurance activities: Technical audits</vt:lpstr>
      <vt:lpstr>Assurance activities: Compliance audits</vt:lpstr>
      <vt:lpstr>Assurance activities: Regulatory audits</vt:lpstr>
      <vt:lpstr>Assurance activities: Monitoring</vt:lpstr>
      <vt:lpstr>Assurance Execution</vt:lpstr>
      <vt:lpstr>Terms of Reference</vt:lpstr>
      <vt:lpstr>Kick-off meeting</vt:lpstr>
      <vt:lpstr>Fieldwork: planning and preparation</vt:lpstr>
      <vt:lpstr>Fieldwork: team preparation</vt:lpstr>
      <vt:lpstr>Fieldwork: opening</vt:lpstr>
      <vt:lpstr>Fieldwork: engaging</vt:lpstr>
      <vt:lpstr>Fieldwork: feedback</vt:lpstr>
      <vt:lpstr>Fieldwork: closing</vt:lpstr>
      <vt:lpstr>Recording and review</vt:lpstr>
      <vt:lpstr>Findings</vt:lpstr>
      <vt:lpstr>Acting upon findings</vt:lpstr>
      <vt:lpstr>Acting on findings</vt:lpstr>
      <vt:lpstr>Improving through findings</vt:lpstr>
      <vt:lpstr>What to check</vt:lpstr>
      <vt:lpstr>What to check: process</vt:lpstr>
      <vt:lpstr>What to check: improving</vt:lpstr>
      <vt:lpstr>Programme review</vt:lpstr>
      <vt:lpstr>Engagement</vt:lpstr>
      <vt:lpstr>Programme review</vt:lpstr>
      <vt:lpstr>Summary</vt:lpstr>
      <vt:lpstr>Overview</vt:lpstr>
      <vt:lpstr>Summary</vt:lpstr>
      <vt:lpstr>https://oguk.org.uk/product/assurance-toolkit/</vt:lpstr>
      <vt:lpstr>PowerPoint Presentation</vt:lpstr>
    </vt:vector>
  </TitlesOfParts>
  <Company>CTS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Trevor Stapleton</dc:creator>
  <cp:lastModifiedBy>Tricia Schooling</cp:lastModifiedBy>
  <cp:revision>728</cp:revision>
  <cp:lastPrinted>2020-02-27T18:03:58Z</cp:lastPrinted>
  <dcterms:created xsi:type="dcterms:W3CDTF">2019-10-21T13:43:52Z</dcterms:created>
  <dcterms:modified xsi:type="dcterms:W3CDTF">2021-04-23T13:24:55Z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1.00</vt:lpwstr>
  </property>
  <property fmtid="{D5CDD505-2E9C-101B-9397-08002B2CF9AE}" pid="3" name="Date">
    <vt:lpwstr>25 April 2016</vt:lpwstr>
  </property>
  <property fmtid="{D5CDD505-2E9C-101B-9397-08002B2CF9AE}" pid="4" name="ArticulateGUID">
    <vt:lpwstr>4D0B251B-DD04-429B-B81D-3FF4AE1ADF56</vt:lpwstr>
  </property>
  <property fmtid="{D5CDD505-2E9C-101B-9397-08002B2CF9AE}" pid="5" name="ArticulatePath">
    <vt:lpwstr>Draft MER Steering Group pack 171219mt</vt:lpwstr>
  </property>
  <property fmtid="{D5CDD505-2E9C-101B-9397-08002B2CF9AE}" pid="6" name="ContentTypeId">
    <vt:lpwstr>0x01010087404E28D34E104EA62482522A424595</vt:lpwstr>
  </property>
  <property fmtid="{D5CDD505-2E9C-101B-9397-08002B2CF9AE}" pid="7" name="MSIP_Label_788c8a80-3a15-4016-b4c2-fc12516bfa38_Enabled">
    <vt:lpwstr>true</vt:lpwstr>
  </property>
  <property fmtid="{D5CDD505-2E9C-101B-9397-08002B2CF9AE}" pid="8" name="MSIP_Label_788c8a80-3a15-4016-b4c2-fc12516bfa38_SetDate">
    <vt:lpwstr>2020-09-02T09:51:10Z</vt:lpwstr>
  </property>
  <property fmtid="{D5CDD505-2E9C-101B-9397-08002B2CF9AE}" pid="9" name="MSIP_Label_788c8a80-3a15-4016-b4c2-fc12516bfa38_Method">
    <vt:lpwstr>Privileged</vt:lpwstr>
  </property>
  <property fmtid="{D5CDD505-2E9C-101B-9397-08002B2CF9AE}" pid="10" name="MSIP_Label_788c8a80-3a15-4016-b4c2-fc12516bfa38_Name">
    <vt:lpwstr>788c8a80-3a15-4016-b4c2-fc12516bfa38</vt:lpwstr>
  </property>
  <property fmtid="{D5CDD505-2E9C-101B-9397-08002B2CF9AE}" pid="11" name="MSIP_Label_788c8a80-3a15-4016-b4c2-fc12516bfa38_SiteId">
    <vt:lpwstr>ea80952e-a476-42d4-aaf4-5457852b0f7e</vt:lpwstr>
  </property>
  <property fmtid="{D5CDD505-2E9C-101B-9397-08002B2CF9AE}" pid="12" name="MSIP_Label_788c8a80-3a15-4016-b4c2-fc12516bfa38_ActionId">
    <vt:lpwstr>a87b88b6-7279-4210-a8f0-e5c9f399e072</vt:lpwstr>
  </property>
  <property fmtid="{D5CDD505-2E9C-101B-9397-08002B2CF9AE}" pid="13" name="MSIP_Label_788c8a80-3a15-4016-b4c2-fc12516bfa38_ContentBits">
    <vt:lpwstr>0</vt:lpwstr>
  </property>
  <property fmtid="{D5CDD505-2E9C-101B-9397-08002B2CF9AE}" pid="14" name="MediaServiceImageTags">
    <vt:lpwstr/>
  </property>
  <property fmtid="{D5CDD505-2E9C-101B-9397-08002B2CF9AE}" pid="15" name="Order">
    <vt:r8>2912000</vt:r8>
  </property>
  <property fmtid="{D5CDD505-2E9C-101B-9397-08002B2CF9AE}" pid="16" name="xd_Signature">
    <vt:bool>false</vt:bool>
  </property>
  <property fmtid="{D5CDD505-2E9C-101B-9397-08002B2CF9AE}" pid="17" name="xd_ProgID">
    <vt:lpwstr/>
  </property>
  <property fmtid="{D5CDD505-2E9C-101B-9397-08002B2CF9AE}" pid="18" name="TriggerFlowInfo">
    <vt:lpwstr/>
  </property>
  <property fmtid="{D5CDD505-2E9C-101B-9397-08002B2CF9AE}" pid="19" name="_SourceUrl">
    <vt:lpwstr/>
  </property>
  <property fmtid="{D5CDD505-2E9C-101B-9397-08002B2CF9AE}" pid="20" name="_SharedFileIndex">
    <vt:lpwstr/>
  </property>
  <property fmtid="{D5CDD505-2E9C-101B-9397-08002B2CF9AE}" pid="21" name="ComplianceAssetId">
    <vt:lpwstr/>
  </property>
  <property fmtid="{D5CDD505-2E9C-101B-9397-08002B2CF9AE}" pid="22" name="TemplateUrl">
    <vt:lpwstr/>
  </property>
  <property fmtid="{D5CDD505-2E9C-101B-9397-08002B2CF9AE}" pid="23" name="_ExtendedDescription">
    <vt:lpwstr/>
  </property>
</Properties>
</file>